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6B93C0-A952-40F4-9ACF-D51E536244A6}">
          <p14:sldIdLst>
            <p14:sldId id="256"/>
            <p14:sldId id="257"/>
            <p14:sldId id="258"/>
          </p14:sldIdLst>
        </p14:section>
        <p14:section name="Functions Overview" id="{BA23405C-C4A4-4772-83D1-37052ACF4FE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Returning Values from a Function" id="{D67BA616-1FE2-4A8D-8B02-1B023122684C}">
          <p14:sldIdLst>
            <p14:sldId id="267"/>
            <p14:sldId id="268"/>
            <p14:sldId id="269"/>
            <p14:sldId id="270"/>
            <p14:sldId id="271"/>
          </p14:sldIdLst>
        </p14:section>
        <p14:section name="Function Variables" id="{38063D92-4497-4E01-B10B-1AF658B1CE86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rrow Functions" id="{5167A054-943F-4DC0-A3BE-FC338BEC89AA}">
          <p14:sldIdLst>
            <p14:sldId id="278"/>
            <p14:sldId id="279"/>
            <p14:sldId id="280"/>
            <p14:sldId id="281"/>
            <p14:sldId id="282"/>
          </p14:sldIdLst>
        </p14:section>
        <p14:section name="Nested Functions" id="{483760B6-E146-44A6-B195-F78B4D6FB0F3}">
          <p14:sldIdLst>
            <p14:sldId id="283"/>
            <p14:sldId id="284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74EFAF86-2180-4F7F-ACB5-DB62666057F5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7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6FF4A-B712-4E01-BFE7-142DA8FA140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6E41-6383-4846-9BAE-1E963A43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5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9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6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C063C25-3F64-4057-8B66-A276773C092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A246DE-D3E3-4501-8B33-1D82E06F3C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6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6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Functions, Parameters, Return Value, Arrow Functions (Lambda)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Arrow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754830"/>
            <a:ext cx="2951518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4983"/>
            <a:ext cx="2951518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SoftUni</a:t>
            </a:r>
            <a:r>
              <a:rPr lang="de-DE" dirty="0" smtClean="0"/>
              <a:t> 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8" y="2484126"/>
            <a:ext cx="5329212" cy="1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r>
              <a:rPr lang="en-US" sz="29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Function overloading </a:t>
            </a:r>
            <a:r>
              <a:rPr lang="en-US" sz="2900" dirty="0"/>
              <a:t>== same name, different parameters</a:t>
            </a:r>
          </a:p>
          <a:p>
            <a:r>
              <a:rPr lang="en-US" sz="2900" dirty="0"/>
              <a:t>JavaScript (like Python and PHP) does not support overloading</a:t>
            </a:r>
          </a:p>
          <a:p>
            <a:pPr marL="0" indent="0">
              <a:buNone/>
            </a:pPr>
            <a:endParaRPr lang="en-US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8397" y="3284520"/>
            <a:ext cx="9354594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printName(firstName, lastName)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name = 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(lastName !=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name += ' ' + 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7679" y="5364559"/>
            <a:ext cx="3475311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printName('</a:t>
            </a:r>
            <a:r>
              <a:rPr lang="en-US" sz="2400" b="1" noProof="1">
                <a:cs typeface="Consolas" pitchFamily="49" charset="0"/>
              </a:rPr>
              <a:t>Maria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74971" y="5806594"/>
            <a:ext cx="500802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printName('</a:t>
            </a:r>
            <a:r>
              <a:rPr lang="en-US" sz="2400" b="1" noProof="1">
                <a:cs typeface="Consolas" pitchFamily="49" charset="0"/>
              </a:rPr>
              <a:t>Maria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400" b="1" noProof="1">
                <a:cs typeface="Consolas" pitchFamily="49" charset="0"/>
              </a:rPr>
              <a:t>Nikolova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034246" y="3780430"/>
            <a:ext cx="3912952" cy="1046456"/>
          </a:xfrm>
          <a:prstGeom prst="wedgeRoundRectCallout">
            <a:avLst>
              <a:gd name="adj1" fmla="val -59055"/>
              <a:gd name="adj2" fmla="val 1849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Simulate overloading by parameter checks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JS functions have special array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35179" y="2107800"/>
            <a:ext cx="9860056" cy="3302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console.log("args count: "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x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sum += x;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console.log("sum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81792" y="3154628"/>
            <a:ext cx="4113442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sum();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// 0 [] 0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81792" y="3981167"/>
            <a:ext cx="4113442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sum(5,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3);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// 2 [5, 3] 8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81792" y="4807706"/>
            <a:ext cx="4113442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sum(4,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3);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// 3 [4, 2, 3] 9 </a:t>
            </a:r>
          </a:p>
        </p:txBody>
      </p:sp>
    </p:spTree>
    <p:extLst>
      <p:ext uri="{BB962C8B-B14F-4D97-AF65-F5344CB8AC3E}">
        <p14:creationId xmlns:p14="http://schemas.microsoft.com/office/powerpoint/2010/main" val="14107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466" y="1883914"/>
            <a:ext cx="1613068" cy="135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9876" y="3004458"/>
            <a:ext cx="794033" cy="819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9271" y="1563509"/>
            <a:ext cx="711998" cy="7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42897" y="1658984"/>
            <a:ext cx="980526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multiply(a,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*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2897" y="3958213"/>
            <a:ext cx="980526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console.log("hello");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52657" y="1997538"/>
            <a:ext cx="4295503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 = multiply(3, 5);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console.log(m);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10102" y="4296767"/>
            <a:ext cx="5138058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 = hello();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184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– Examples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985154" y="1288201"/>
            <a:ext cx="955963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check(a)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 &gt; 0)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"positive";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 &lt;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"negative";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5154" y="4027099"/>
            <a:ext cx="955963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console.log(check(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positive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console.log(check(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-5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negative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console.log(check(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console.log(check());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console.log(check(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"hello"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341325" y="1550125"/>
            <a:ext cx="4049485" cy="1915885"/>
          </a:xfrm>
          <a:prstGeom prst="wedgeRoundRectCallout">
            <a:avLst>
              <a:gd name="adj1" fmla="val -79008"/>
              <a:gd name="adj2" fmla="val -4023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function sometimes </a:t>
            </a:r>
            <a:r>
              <a:rPr lang="en-US" sz="2800" dirty="0" smtClean="0">
                <a:solidFill>
                  <a:srgbClr val="FFFFFF"/>
                </a:solidFill>
              </a:rPr>
              <a:t>return</a:t>
            </a:r>
            <a:r>
              <a:rPr lang="de-DE" sz="2800" dirty="0">
                <a:solidFill>
                  <a:srgbClr val="FFFFFF"/>
                </a:solidFill>
              </a:rPr>
              <a:t>s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rgbClr val="FFFFFF"/>
                </a:solidFill>
              </a:rPr>
              <a:t>, sometimes returns </a:t>
            </a:r>
            <a:r>
              <a:rPr lang="en-US" sz="2800" b="1" dirty="0">
                <a:solidFill>
                  <a:schemeClr val="bg1"/>
                </a:solidFill>
              </a:rPr>
              <a:t>undefined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JS function to check a string for symmetry</a:t>
            </a:r>
          </a:p>
          <a:p>
            <a:pPr lvl="1"/>
            <a:r>
              <a:rPr lang="en-US" sz="3200" dirty="0"/>
              <a:t>Examples: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abcccba</a:t>
            </a:r>
            <a:r>
              <a:rPr lang="en-US" sz="3200" dirty="0"/>
              <a:t>"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sz="3200" dirty="0">
                <a:sym typeface="Wingdings" panose="05000000000000000000" pitchFamily="2" charset="2"/>
              </a:rPr>
              <a:t>;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xyz</a:t>
            </a:r>
            <a:r>
              <a:rPr lang="en-US" sz="3200" dirty="0">
                <a:sym typeface="Wingdings" panose="05000000000000000000" pitchFamily="2" charset="2"/>
              </a:rPr>
              <a:t>" 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Symmetry Check (Palindrome)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9012" y="2603715"/>
            <a:ext cx="102108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isPalindrome(str)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i=0; i&lt;str.length/2;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(str[i]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!==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str[str.length-i-1])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5935526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https://judge.softuni.bg/Contests/306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03812" y="5037816"/>
            <a:ext cx="6096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isPalindrome("abba");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7457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JS function to return the day number by day of week</a:t>
            </a:r>
          </a:p>
          <a:p>
            <a:pPr lvl="1"/>
            <a:r>
              <a:rPr lang="en-US" sz="3200" dirty="0"/>
              <a:t>Example: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Monday</a:t>
            </a:r>
            <a:r>
              <a:rPr lang="en-US" sz="3200" dirty="0"/>
              <a:t>"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3200" dirty="0"/>
              <a:t>, …,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Sunday</a:t>
            </a:r>
            <a:r>
              <a:rPr lang="en-US" sz="3200" dirty="0"/>
              <a:t>"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other</a:t>
            </a:r>
            <a:r>
              <a:rPr lang="en-US" sz="3200" dirty="0">
                <a:sym typeface="Wingdings" panose="05000000000000000000" pitchFamily="2" charset="2"/>
              </a:rPr>
              <a:t> 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error</a:t>
            </a:r>
            <a:r>
              <a:rPr lang="en-US" sz="3200" dirty="0">
                <a:sym typeface="Wingdings" panose="05000000000000000000" pitchFamily="2" charset="2"/>
              </a:rPr>
              <a:t>"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89012" y="2803101"/>
            <a:ext cx="102108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dayOfWeek(day)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(day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'Monday')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(day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'Sunday')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"error";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4" y="6155343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https://judge.softuni.bg/Contests/306</a:t>
            </a:r>
            <a:endParaRPr lang="en-US" b="1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91390" y="5237202"/>
            <a:ext cx="460842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dayOfWeek(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"Monday"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977052" y="2625891"/>
            <a:ext cx="3788228" cy="1832898"/>
          </a:xfrm>
          <a:prstGeom prst="wedgeRoundRectCallout">
            <a:avLst>
              <a:gd name="adj1" fmla="val -82516"/>
              <a:gd name="adj2" fmla="val -148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JS functions can return </a:t>
            </a:r>
            <a:r>
              <a:rPr lang="en-US" sz="2800" b="1" dirty="0">
                <a:solidFill>
                  <a:schemeClr val="bg1"/>
                </a:solidFill>
              </a:rPr>
              <a:t>mixed data type</a:t>
            </a:r>
            <a:r>
              <a:rPr lang="en-US" sz="2800" dirty="0">
                <a:solidFill>
                  <a:srgbClr val="FFFFFF"/>
                </a:solidFill>
              </a:rPr>
              <a:t>: e.g. number or 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8" y="5821363"/>
            <a:ext cx="10961783" cy="499819"/>
          </a:xfrm>
        </p:spPr>
        <p:txBody>
          <a:bodyPr/>
          <a:lstStyle/>
          <a:p>
            <a:r>
              <a:rPr lang="en-US" dirty="0"/>
              <a:t>Variables Holding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5999" y="1976191"/>
            <a:ext cx="1714361" cy="1442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1733" y="2053726"/>
            <a:ext cx="1886015" cy="12873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953112">
            <a:off x="5079364" y="1548327"/>
            <a:ext cx="936278" cy="1013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9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JS variables can hold functions as their values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753" y="1903481"/>
            <a:ext cx="9655443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 function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2920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07473" y="1567541"/>
            <a:ext cx="9762310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repeatIt(count,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console.log(2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x);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66717" y="2570480"/>
            <a:ext cx="16764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6" name="Arrow: Bent-Up 6"/>
          <p:cNvSpPr/>
          <p:nvPr/>
        </p:nvSpPr>
        <p:spPr>
          <a:xfrm>
            <a:off x="6851514" y="3823882"/>
            <a:ext cx="3088640" cy="1062119"/>
          </a:xfrm>
          <a:prstGeom prst="bentUpArrow">
            <a:avLst>
              <a:gd name="adj1" fmla="val 15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510836" y="2570480"/>
            <a:ext cx="79565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8" name="Arrow: Up 8"/>
          <p:cNvSpPr/>
          <p:nvPr/>
        </p:nvSpPr>
        <p:spPr>
          <a:xfrm>
            <a:off x="10667749" y="3891150"/>
            <a:ext cx="381000" cy="1197559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6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Functions: Declare</a:t>
            </a:r>
            <a:r>
              <a:rPr lang="bg-BG" sz="3200" dirty="0" smtClean="0"/>
              <a:t>,</a:t>
            </a:r>
            <a:r>
              <a:rPr lang="en-US" sz="3200" dirty="0" smtClean="0"/>
              <a:t> Invoke</a:t>
            </a:r>
            <a:r>
              <a:rPr lang="bg-BG" sz="3200" dirty="0" smtClean="0"/>
              <a:t>,</a:t>
            </a:r>
            <a:br>
              <a:rPr lang="bg-BG" sz="3200" dirty="0" smtClean="0"/>
            </a:br>
            <a:r>
              <a:rPr lang="en-US" sz="3200" dirty="0" smtClean="0"/>
              <a:t>Using Parameters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Return Value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 Variables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Arrow Functions (Lambda)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Nested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17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calculator that takes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sz="3200" dirty="0"/>
              <a:t> and </a:t>
            </a:r>
            <a:r>
              <a:rPr lang="en-US" sz="3200" dirty="0" smtClean="0"/>
              <a:t>     performs </a:t>
            </a:r>
            <a:r>
              <a:rPr lang="en-US" sz="3200" dirty="0"/>
              <a:t>a calculation between them using the operator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Calculator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31430" y="2612848"/>
            <a:ext cx="893604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calculate(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(a,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b)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a + b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a * b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a / b</a:t>
            </a:r>
            <a:r>
              <a:rPr lang="bg-BG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Calculator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6400" y="1525372"/>
            <a:ext cx="10662012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(op)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':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':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':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':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849" y="6167735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https://judge.softuni.bg/Contests/306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6400" y="4630051"/>
            <a:ext cx="106620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console.log(calculate(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'))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400" y="5279048"/>
            <a:ext cx="106620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console.log(calculate(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9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'))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4.5</a:t>
            </a:r>
          </a:p>
        </p:txBody>
      </p:sp>
    </p:spTree>
    <p:extLst>
      <p:ext uri="{BB962C8B-B14F-4D97-AF65-F5344CB8AC3E}">
        <p14:creationId xmlns:p14="http://schemas.microsoft.com/office/powerpoint/2010/main" val="26711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Immediately-invoked function expression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IIFE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81745" y="2105358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44818" y="2055223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10126566" y="2725591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35251" y="4493623"/>
            <a:ext cx="7791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944818" y="4503783"/>
            <a:ext cx="112505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" name="Arrow: Right 11"/>
          <p:cNvSpPr/>
          <p:nvPr/>
        </p:nvSpPr>
        <p:spPr>
          <a:xfrm>
            <a:off x="10126566" y="5174151"/>
            <a:ext cx="485509" cy="419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7199428" y="3673098"/>
            <a:ext cx="3086019" cy="1621649"/>
          </a:xfrm>
          <a:prstGeom prst="wedgeRoundRectCallout">
            <a:avLst>
              <a:gd name="adj1" fmla="val -74998"/>
              <a:gd name="adj2" fmla="val 3246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is called "</a:t>
            </a:r>
            <a:r>
              <a:rPr lang="en-US" sz="2800" b="1" dirty="0">
                <a:solidFill>
                  <a:schemeClr val="bg1"/>
                </a:solidFill>
              </a:rPr>
              <a:t>closure</a:t>
            </a:r>
            <a:r>
              <a:rPr lang="en-US" sz="2800" dirty="0">
                <a:solidFill>
                  <a:srgbClr val="FFFFFF"/>
                </a:solidFill>
              </a:rPr>
              <a:t>" (a state is closed inside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(Lambda) Functions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8" y="5864906"/>
            <a:ext cx="10961783" cy="499819"/>
          </a:xfrm>
        </p:spPr>
        <p:txBody>
          <a:bodyPr/>
          <a:lstStyle/>
          <a:p>
            <a:r>
              <a:rPr lang="en-US" dirty="0"/>
              <a:t>Short Syntax for Anonymous Functions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8865" y="1727569"/>
            <a:ext cx="317426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()=&gt;…</a:t>
            </a:r>
            <a:endParaRPr lang="en-US" sz="99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0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JS can be written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short form </a:t>
            </a:r>
            <a:r>
              <a:rPr lang="en-US" sz="3200" dirty="0"/>
              <a:t>using </a:t>
            </a:r>
            <a:r>
              <a:rPr lang="en-US" sz="3200" dirty="0" smtClean="0"/>
              <a:t>         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3200" dirty="0" smtClean="0"/>
              <a:t>"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arrow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52597" y="2193738"/>
            <a:ext cx="94907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=&gt; x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console.log(increment(5));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2597" y="3681082"/>
            <a:ext cx="949076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x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52597" y="5440419"/>
            <a:ext cx="94907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console.log(sum(5, 6));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7" name="Arrow: U-Turn 8"/>
          <p:cNvSpPr/>
          <p:nvPr/>
        </p:nvSpPr>
        <p:spPr>
          <a:xfrm rot="5400000">
            <a:off x="8013531" y="2315538"/>
            <a:ext cx="1793325" cy="2039280"/>
          </a:xfrm>
          <a:prstGeom prst="uturnArrow">
            <a:avLst>
              <a:gd name="adj1" fmla="val 11723"/>
              <a:gd name="adj2" fmla="val 15496"/>
              <a:gd name="adj3" fmla="val 17805"/>
              <a:gd name="adj4" fmla="val 35557"/>
              <a:gd name="adj5" fmla="val 724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890553" y="4564251"/>
            <a:ext cx="3308142" cy="1188855"/>
          </a:xfrm>
          <a:prstGeom prst="wedgeRoundRectCallout">
            <a:avLst>
              <a:gd name="adj1" fmla="val -68847"/>
              <a:gd name="adj2" fmla="val -518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the same as the above </a:t>
            </a:r>
            <a:r>
              <a:rPr lang="en-US" sz="2800" noProof="1" smtClean="0">
                <a:solidFill>
                  <a:srgbClr val="FFFFFF"/>
                </a:solidFill>
              </a:rPr>
              <a:t>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aggregate elements</a:t>
            </a:r>
          </a:p>
          <a:p>
            <a:pPr lvl="1"/>
            <a:r>
              <a:rPr lang="en-US" sz="3200" dirty="0"/>
              <a:t>The elements are given as array, 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[1, 2, 3]</a:t>
            </a:r>
          </a:p>
          <a:p>
            <a:pPr lvl="1"/>
            <a:r>
              <a:rPr lang="en-US" sz="3200" dirty="0"/>
              <a:t>Start by given initial value, 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sz="3200" dirty="0"/>
              <a:t>At each iteration apply given aggregate function 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 + b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862857" y="3951009"/>
            <a:ext cx="877901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aggregate(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60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2857" y="4859383"/>
            <a:ext cx="877901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aggregate(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6000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8287233" y="5750500"/>
            <a:ext cx="2639290" cy="898273"/>
          </a:xfrm>
          <a:prstGeom prst="wedgeRoundRectCallout">
            <a:avLst>
              <a:gd name="adj1" fmla="val -36373"/>
              <a:gd name="adj2" fmla="val -8999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Aggregate </a:t>
            </a:r>
            <a:r>
              <a:rPr lang="en-US" sz="2800" noProof="1" smtClean="0">
                <a:solidFill>
                  <a:srgbClr val="FFFFFF"/>
                </a:solidFill>
              </a:rPr>
              <a:t>functioan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320171" y="5746774"/>
            <a:ext cx="2057022" cy="634042"/>
          </a:xfrm>
          <a:prstGeom prst="wedgeRoundRectCallout">
            <a:avLst>
              <a:gd name="adj1" fmla="val -19821"/>
              <a:gd name="adj2" fmla="val -9362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Initial 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046793" y="5823638"/>
            <a:ext cx="2472956" cy="677902"/>
          </a:xfrm>
          <a:prstGeom prst="wedgeRoundRectCallout">
            <a:avLst>
              <a:gd name="adj1" fmla="val 31466"/>
              <a:gd name="adj2" fmla="val -11765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Input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dirty="0"/>
              <a:t> of elements</a:t>
            </a:r>
          </a:p>
          <a:p>
            <a:pPr lvl="2"/>
            <a:r>
              <a:rPr lang="en-US" sz="3200" dirty="0"/>
              <a:t>e.g. [1, 2, 4] </a:t>
            </a:r>
            <a:r>
              <a:rPr lang="en-US" sz="3200" dirty="0">
                <a:sym typeface="Wingdings" panose="05000000000000000000" pitchFamily="2" charset="2"/>
              </a:rPr>
              <a:t> 1 + 2 + 4  7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inverse</a:t>
            </a:r>
            <a:r>
              <a:rPr lang="en-US" sz="3200" dirty="0"/>
              <a:t> elements (</a:t>
            </a:r>
            <a:r>
              <a:rPr lang="en-US" sz="3200" noProof="1"/>
              <a:t>1/a</a:t>
            </a:r>
            <a:r>
              <a:rPr lang="en-US" sz="3200" baseline="-25000" noProof="1"/>
              <a:t>i</a:t>
            </a:r>
            <a:r>
              <a:rPr lang="en-US" sz="3200" dirty="0"/>
              <a:t>)</a:t>
            </a:r>
          </a:p>
          <a:p>
            <a:pPr lvl="2"/>
            <a:r>
              <a:rPr lang="en-US" sz="3200" dirty="0"/>
              <a:t>E.g. [1, 2, 4] </a:t>
            </a:r>
            <a:r>
              <a:rPr lang="en-US" sz="3200" dirty="0">
                <a:sym typeface="Wingdings" panose="05000000000000000000" pitchFamily="2" charset="2"/>
              </a:rPr>
              <a:t> 1/1 + 1/2 +1/4  7/4  3.5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sz="3200" dirty="0"/>
              <a:t> of elements</a:t>
            </a:r>
          </a:p>
          <a:p>
            <a:pPr lvl="2"/>
            <a:r>
              <a:rPr lang="en-US" sz="3200" dirty="0"/>
              <a:t>e.g. ['1', '2', '4'] </a:t>
            </a:r>
            <a:r>
              <a:rPr lang="en-US" sz="3200" dirty="0">
                <a:sym typeface="Wingdings" panose="05000000000000000000" pitchFamily="2" charset="2"/>
              </a:rPr>
              <a:t> '1'+'2'+'4'  '124</a:t>
            </a:r>
            <a:r>
              <a:rPr lang="en-US" sz="3200" dirty="0" smtClean="0">
                <a:sym typeface="Wingdings" panose="05000000000000000000" pitchFamily="2" charset="2"/>
              </a:rPr>
              <a:t>'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Sum / Concatenate</a:t>
            </a:r>
          </a:p>
        </p:txBody>
      </p:sp>
    </p:spTree>
    <p:extLst>
      <p:ext uri="{BB962C8B-B14F-4D97-AF65-F5344CB8AC3E}">
        <p14:creationId xmlns:p14="http://schemas.microsoft.com/office/powerpoint/2010/main" val="30608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32028" y="1156063"/>
            <a:ext cx="10729630" cy="52464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aggregateElements(elements) 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+ 1 /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(arr, initVal,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val = initVal;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 (let i = 0; i &lt; arr.length;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val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(val, arr[i]);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console.log(val);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028" y="640252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https://judge.softuni.bg/Contests/306</a:t>
            </a:r>
            <a:endParaRPr lang="en-US" b="1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34712" y="5887790"/>
            <a:ext cx="882694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aggregateElements(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20,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60 1.833 102030</a:t>
            </a:r>
          </a:p>
        </p:txBody>
      </p:sp>
    </p:spTree>
    <p:extLst>
      <p:ext uri="{BB962C8B-B14F-4D97-AF65-F5344CB8AC3E}">
        <p14:creationId xmlns:p14="http://schemas.microsoft.com/office/powerpoint/2010/main" val="15622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4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06" y="2116182"/>
            <a:ext cx="1122094" cy="112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58282" y="1958510"/>
            <a:ext cx="1708404" cy="1437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6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Functions in JS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Inner functions have access to variables from 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Uppercase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7126" y="2287290"/>
            <a:ext cx="10562645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wordsUppercase(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.toUpperCase();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words = extractWords();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words = words.filter(w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'');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words.join(', ');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extractWords()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.split(/\W+/);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126" y="5227030"/>
            <a:ext cx="10562645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wordsUppercase('</a:t>
            </a:r>
            <a:r>
              <a:rPr lang="en-US" sz="2400" b="1" noProof="1">
                <a:cs typeface="Consolas" pitchFamily="49" charset="0"/>
              </a:rPr>
              <a:t>Hi, how are you?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HI, HOW, ARE, YOU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126" y="5757157"/>
            <a:ext cx="10562645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400" b="1" noProof="1">
                <a:latin typeface="Consolas"/>
                <a:ea typeface="Consolas"/>
                <a:cs typeface="Consolas"/>
                <a:sym typeface="Consolas"/>
              </a:rPr>
              <a:t>extractWords(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ea typeface="Consolas"/>
                <a:cs typeface="Consolas"/>
                <a:sym typeface="Consolas"/>
              </a:rPr>
              <a:t>Hello functions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// ReferenceError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414" y="640641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https://judge.softuni.bg/Contests/306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Bent 11"/>
          <p:cNvSpPr/>
          <p:nvPr/>
        </p:nvSpPr>
        <p:spPr>
          <a:xfrm flipH="1">
            <a:off x="7085012" y="2659110"/>
            <a:ext cx="676072" cy="1608090"/>
          </a:xfrm>
          <a:prstGeom prst="bentArrow">
            <a:avLst>
              <a:gd name="adj1" fmla="val 25000"/>
              <a:gd name="adj2" fmla="val 30585"/>
              <a:gd name="adj3" fmla="val 42553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Arrow: Curved Right 14"/>
          <p:cNvSpPr/>
          <p:nvPr/>
        </p:nvSpPr>
        <p:spPr>
          <a:xfrm>
            <a:off x="455612" y="3161490"/>
            <a:ext cx="713360" cy="1507786"/>
          </a:xfrm>
          <a:prstGeom prst="curvedRightArrow">
            <a:avLst>
              <a:gd name="adj1" fmla="val 21294"/>
              <a:gd name="adj2" fmla="val 50000"/>
              <a:gd name="adj3" fmla="val 359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9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11500" b="1" dirty="0" smtClean="0"/>
              <a:t>#JSCORE</a:t>
            </a:r>
            <a:endParaRPr lang="en-US" sz="6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Live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6" y="714254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 == named piece of code</a:t>
            </a:r>
          </a:p>
          <a:p>
            <a:pPr lvl="1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Can take parameters and return </a:t>
            </a:r>
            <a:r>
              <a:rPr lang="en-US" sz="3200" dirty="0" smtClean="0">
                <a:solidFill>
                  <a:schemeClr val="bg2"/>
                </a:solidFill>
              </a:rPr>
              <a:t>result</a:t>
            </a: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sz="3200" dirty="0" smtClean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609219" lvl="1" indent="0">
              <a:lnSpc>
                <a:spcPct val="95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Arrow functions ≈ short function syntax</a:t>
            </a:r>
          </a:p>
          <a:p>
            <a:pPr lvl="1">
              <a:lnSpc>
                <a:spcPct val="95000"/>
              </a:lnSpc>
            </a:pPr>
            <a:endParaRPr lang="en-US" dirty="0" smtClean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1242028" y="2751602"/>
            <a:ext cx="7010400" cy="1820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calcSum(a, b)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let sum = a + b;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211032" y="5634154"/>
            <a:ext cx="7010400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[10, 20, 30].filter(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=&gt; a &gt; 15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95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85849" y="6416594"/>
            <a:ext cx="6742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5113" y="5566366"/>
            <a:ext cx="22408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6077" y="5566366"/>
            <a:ext cx="55690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380" y="5566366"/>
            <a:ext cx="15934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39" y="3505306"/>
            <a:ext cx="25203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5079" y="3505306"/>
            <a:ext cx="2270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4850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714" y="2067925"/>
            <a:ext cx="5024526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090" y="4064377"/>
            <a:ext cx="61421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201" y="2067925"/>
            <a:ext cx="1963289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1450" y="2067925"/>
            <a:ext cx="2400835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715" y="4064377"/>
            <a:ext cx="3383999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219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Functions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786529"/>
            <a:ext cx="10961783" cy="499819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== named piece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382" y="3622946"/>
            <a:ext cx="10256784" cy="1414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9382" y="5041154"/>
            <a:ext cx="1025678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  <p:sp>
        <p:nvSpPr>
          <p:cNvPr id="4" name="Закръглено правоъгълно изнесено означение 7"/>
          <p:cNvSpPr/>
          <p:nvPr/>
        </p:nvSpPr>
        <p:spPr bwMode="auto">
          <a:xfrm>
            <a:off x="3385520" y="2464231"/>
            <a:ext cx="2837049" cy="930448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Function </a:t>
            </a:r>
            <a:r>
              <a:rPr lang="en-US" sz="2800" dirty="0">
                <a:solidFill>
                  <a:schemeClr val="bg2"/>
                </a:solidFill>
              </a:rPr>
              <a:t>name</a:t>
            </a:r>
            <a:r>
              <a:rPr lang="en-US" sz="2800" dirty="0">
                <a:solidFill>
                  <a:srgbClr val="FFFFFF"/>
                </a:solidFill>
              </a:rPr>
              <a:t>: use </a:t>
            </a:r>
            <a:r>
              <a:rPr lang="en-US" sz="28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838636" y="2541723"/>
            <a:ext cx="3645968" cy="888770"/>
          </a:xfrm>
          <a:prstGeom prst="wedgeRoundRectCallout">
            <a:avLst>
              <a:gd name="adj1" fmla="val -42123"/>
              <a:gd name="adj2" fmla="val 7261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Function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r>
              <a:rPr lang="en-US" sz="2800" dirty="0">
                <a:solidFill>
                  <a:srgbClr val="FFFFFF"/>
                </a:solidFill>
              </a:rPr>
              <a:t>: use </a:t>
            </a:r>
            <a:r>
              <a:rPr lang="en-US" sz="2800" b="1" noProof="1">
                <a:solidFill>
                  <a:schemeClr val="bg1"/>
                </a:solidFill>
              </a:rPr>
              <a:t>camelCase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112847" y="3784283"/>
            <a:ext cx="2604231" cy="892573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rgbClr val="FFFFFF"/>
                </a:solidFill>
              </a:rPr>
              <a:t> stays at the same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067334" y="4936210"/>
            <a:ext cx="3386992" cy="576022"/>
          </a:xfrm>
          <a:prstGeom prst="wedgeRoundRectCallout">
            <a:avLst>
              <a:gd name="adj1" fmla="val -60201"/>
              <a:gd name="adj2" fmla="val 2183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Invoke</a:t>
            </a:r>
            <a:r>
              <a:rPr lang="en-US" sz="2800" dirty="0">
                <a:solidFill>
                  <a:srgbClr val="FFFFFF"/>
                </a:solidFill>
              </a:rPr>
              <a:t> the 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JS function to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triangle of stars </a:t>
            </a:r>
            <a:r>
              <a:rPr lang="en-US" dirty="0"/>
              <a:t>of size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Triangle of Stars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33515" y="3095230"/>
            <a:ext cx="1014792" cy="1833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4573561"/>
            <a:ext cx="55882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4363" y="4111896"/>
            <a:ext cx="80369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100691" y="4747997"/>
            <a:ext cx="381000" cy="330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81763" y="3777208"/>
            <a:ext cx="55882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Arrow: Right 10"/>
          <p:cNvSpPr/>
          <p:nvPr/>
        </p:nvSpPr>
        <p:spPr>
          <a:xfrm>
            <a:off x="5412442" y="3951644"/>
            <a:ext cx="381000" cy="330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92677" y="2514600"/>
            <a:ext cx="55882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47028" y="2514601"/>
            <a:ext cx="44451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2" name="Arrow: Right 16"/>
          <p:cNvSpPr/>
          <p:nvPr/>
        </p:nvSpPr>
        <p:spPr>
          <a:xfrm>
            <a:off x="2123356" y="2689036"/>
            <a:ext cx="381000" cy="330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340908" y="2788447"/>
            <a:ext cx="1173104" cy="2372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***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117745" y="3777464"/>
            <a:ext cx="55882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Arrow: Right 19"/>
          <p:cNvSpPr/>
          <p:nvPr/>
        </p:nvSpPr>
        <p:spPr>
          <a:xfrm>
            <a:off x="8848424" y="3951900"/>
            <a:ext cx="381000" cy="330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6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Triangle of Stars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Functions in JS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nested</a:t>
            </a:r>
            <a:r>
              <a:rPr lang="en-US" sz="3200" dirty="0"/>
              <a:t> (function inside a function)</a:t>
            </a: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840053" y="1949720"/>
            <a:ext cx="10256784" cy="3270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printTriangle(n)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printStars(count)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i=1; i&lt;=n; i++)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printStars(i);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for (let i=n-1; i&gt;0; i--) printStars(i);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82045" y="1959665"/>
            <a:ext cx="1014792" cy="2037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**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3511" y="5226549"/>
            <a:ext cx="429332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printTriangle(3);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Bent 21"/>
          <p:cNvSpPr/>
          <p:nvPr/>
        </p:nvSpPr>
        <p:spPr>
          <a:xfrm flipH="1">
            <a:off x="7228114" y="2567241"/>
            <a:ext cx="1985555" cy="1430310"/>
          </a:xfrm>
          <a:prstGeom prst="bentArrow">
            <a:avLst>
              <a:gd name="adj1" fmla="val 12436"/>
              <a:gd name="adj2" fmla="val 14853"/>
              <a:gd name="adj3" fmla="val 20137"/>
              <a:gd name="adj4" fmla="val 309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334" y="6166359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https://judge.softuni.bg/Contests/306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13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JS can have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default parameter</a:t>
            </a:r>
            <a:r>
              <a:rPr lang="en-US" sz="3200" dirty="0"/>
              <a:t> values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206334" y="1931357"/>
            <a:ext cx="774905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printStars(count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06334" y="3831747"/>
            <a:ext cx="7749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06334" y="4820749"/>
            <a:ext cx="7749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printStars(2);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06334" y="5809751"/>
            <a:ext cx="7749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printStars(3, 5, 8);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</a:t>
            </a:r>
          </a:p>
        </p:txBody>
      </p:sp>
    </p:spTree>
    <p:extLst>
      <p:ext uri="{BB962C8B-B14F-4D97-AF65-F5344CB8AC3E}">
        <p14:creationId xmlns:p14="http://schemas.microsoft.com/office/powerpoint/2010/main" val="42025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print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square of stars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of Stars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71426" y="2083802"/>
            <a:ext cx="7471018" cy="34035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squareOfStars(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printStars(count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console.log("*" +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" *".repeat(count-1));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i=1; i&lt;=n;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printStars();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34490" y="2089591"/>
            <a:ext cx="1255727" cy="1289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482738" y="2466769"/>
            <a:ext cx="55882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Arrow: Right 13"/>
          <p:cNvSpPr/>
          <p:nvPr/>
        </p:nvSpPr>
        <p:spPr>
          <a:xfrm>
            <a:off x="9191355" y="2623788"/>
            <a:ext cx="381000" cy="330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734491" y="4000207"/>
            <a:ext cx="1534400" cy="1642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* * * *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482738" y="4599469"/>
            <a:ext cx="55882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Arrow: Right 20"/>
          <p:cNvSpPr/>
          <p:nvPr/>
        </p:nvSpPr>
        <p:spPr>
          <a:xfrm>
            <a:off x="9190015" y="4727738"/>
            <a:ext cx="381000" cy="330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16005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https://judge.softuni.bg/Contests/306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129</TotalTime>
  <Words>1823</Words>
  <Application>Microsoft Office PowerPoint</Application>
  <PresentationFormat>По избор</PresentationFormat>
  <Paragraphs>336</Paragraphs>
  <Slides>36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1_SoftUni3_1</vt:lpstr>
      <vt:lpstr>Functions and Arrow Functions</vt:lpstr>
      <vt:lpstr>Table of Contents</vt:lpstr>
      <vt:lpstr>Have a Question?</vt:lpstr>
      <vt:lpstr>Презентация на PowerPoint</vt:lpstr>
      <vt:lpstr>Functions in JS</vt:lpstr>
      <vt:lpstr>Problem: Triangle of Stars</vt:lpstr>
      <vt:lpstr>Solution: Triangle of Stars</vt:lpstr>
      <vt:lpstr>Default Function Parameter Values</vt:lpstr>
      <vt:lpstr>Problem: Square of Stars</vt:lpstr>
      <vt:lpstr>Function Overloading</vt:lpstr>
      <vt:lpstr>Variable Number of Arguments</vt:lpstr>
      <vt:lpstr>Презентация на PowerPoint</vt:lpstr>
      <vt:lpstr>Functions Can Return Values</vt:lpstr>
      <vt:lpstr>Returning Values – Examples</vt:lpstr>
      <vt:lpstr>Problem: Symmetry Check (Palindrome)</vt:lpstr>
      <vt:lpstr>Problem: Day of Week</vt:lpstr>
      <vt:lpstr>Презентация на PowerPoint</vt:lpstr>
      <vt:lpstr>Variables Holding Functions</vt:lpstr>
      <vt:lpstr>Functions as Parameters</vt:lpstr>
      <vt:lpstr>Problem: Functional Calculator</vt:lpstr>
      <vt:lpstr>Problem: Functional Calculator (2)</vt:lpstr>
      <vt:lpstr>IIFE</vt:lpstr>
      <vt:lpstr>Презентация на PowerPoint</vt:lpstr>
      <vt:lpstr>Arrow Functions</vt:lpstr>
      <vt:lpstr>Problem: Aggregate Elements</vt:lpstr>
      <vt:lpstr>Problem: Sum / Inverse Sum / Concatenate</vt:lpstr>
      <vt:lpstr>Solution: Aggregate Elements</vt:lpstr>
      <vt:lpstr>Презентация на PowerPoint</vt:lpstr>
      <vt:lpstr>Problem: Words Uppercase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Functions and Arrow Functions</dc:title>
  <dc:creator>Tanya Staneva</dc:creator>
  <cp:keywords>JS Fundamentals, Software University, SoftUni, programming, coding, software development, education, training, course</cp:keywords>
  <cp:lastModifiedBy>Tanya Staneva</cp:lastModifiedBy>
  <cp:revision>53</cp:revision>
  <dcterms:created xsi:type="dcterms:W3CDTF">2018-09-06T10:34:45Z</dcterms:created>
  <dcterms:modified xsi:type="dcterms:W3CDTF">2018-09-20T14:54:22Z</dcterms:modified>
  <cp:category>programming;computer programming;software development;web development</cp:category>
</cp:coreProperties>
</file>