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6"/>
  </p:notesMasterIdLst>
  <p:handoutMasterIdLst>
    <p:handoutMasterId r:id="rId37"/>
  </p:handoutMasterIdLst>
  <p:sldIdLst>
    <p:sldId id="479" r:id="rId5"/>
    <p:sldId id="477" r:id="rId6"/>
    <p:sldId id="276" r:id="rId7"/>
    <p:sldId id="480" r:id="rId8"/>
    <p:sldId id="449" r:id="rId9"/>
    <p:sldId id="49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7" r:id="rId19"/>
    <p:sldId id="488" r:id="rId20"/>
    <p:sldId id="460" r:id="rId21"/>
    <p:sldId id="446" r:id="rId22"/>
    <p:sldId id="456" r:id="rId23"/>
    <p:sldId id="458" r:id="rId24"/>
    <p:sldId id="457" r:id="rId25"/>
    <p:sldId id="448" r:id="rId26"/>
    <p:sldId id="455" r:id="rId27"/>
    <p:sldId id="474" r:id="rId28"/>
    <p:sldId id="475" r:id="rId29"/>
    <p:sldId id="476" r:id="rId30"/>
    <p:sldId id="459" r:id="rId31"/>
    <p:sldId id="349" r:id="rId32"/>
    <p:sldId id="471" r:id="rId33"/>
    <p:sldId id="413" r:id="rId34"/>
    <p:sldId id="41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458" autoAdjust="0"/>
  </p:normalViewPr>
  <p:slideViewPr>
    <p:cSldViewPr>
      <p:cViewPr varScale="1">
        <p:scale>
          <a:sx n="88" d="100"/>
          <a:sy n="88" d="100"/>
        </p:scale>
        <p:origin x="69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8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1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1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760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46373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if/else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9086" y="3554809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632330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съдържащ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само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 dirty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8011" y="5389941"/>
            <a:ext cx="5307286" cy="1075123"/>
          </a:xfrm>
          <a:custGeom>
            <a:avLst/>
            <a:gdLst>
              <a:gd name="connsiteX0" fmla="*/ 0 w 5200622"/>
              <a:gd name="connsiteY0" fmla="*/ 167242 h 1003433"/>
              <a:gd name="connsiteX1" fmla="*/ 167242 w 5200622"/>
              <a:gd name="connsiteY1" fmla="*/ 0 h 1003433"/>
              <a:gd name="connsiteX2" fmla="*/ 866770 w 5200622"/>
              <a:gd name="connsiteY2" fmla="*/ 0 h 1003433"/>
              <a:gd name="connsiteX3" fmla="*/ 1125259 w 5200622"/>
              <a:gd name="connsiteY3" fmla="*/ -138935 h 1003433"/>
              <a:gd name="connsiteX4" fmla="*/ 2166926 w 5200622"/>
              <a:gd name="connsiteY4" fmla="*/ 0 h 1003433"/>
              <a:gd name="connsiteX5" fmla="*/ 5033380 w 5200622"/>
              <a:gd name="connsiteY5" fmla="*/ 0 h 1003433"/>
              <a:gd name="connsiteX6" fmla="*/ 5200622 w 5200622"/>
              <a:gd name="connsiteY6" fmla="*/ 167242 h 1003433"/>
              <a:gd name="connsiteX7" fmla="*/ 5200622 w 5200622"/>
              <a:gd name="connsiteY7" fmla="*/ 167239 h 1003433"/>
              <a:gd name="connsiteX8" fmla="*/ 5200622 w 5200622"/>
              <a:gd name="connsiteY8" fmla="*/ 167239 h 1003433"/>
              <a:gd name="connsiteX9" fmla="*/ 5200622 w 5200622"/>
              <a:gd name="connsiteY9" fmla="*/ 418097 h 1003433"/>
              <a:gd name="connsiteX10" fmla="*/ 5200622 w 5200622"/>
              <a:gd name="connsiteY10" fmla="*/ 836191 h 1003433"/>
              <a:gd name="connsiteX11" fmla="*/ 5033380 w 5200622"/>
              <a:gd name="connsiteY11" fmla="*/ 1003433 h 1003433"/>
              <a:gd name="connsiteX12" fmla="*/ 2166926 w 5200622"/>
              <a:gd name="connsiteY12" fmla="*/ 1003433 h 1003433"/>
              <a:gd name="connsiteX13" fmla="*/ 866770 w 5200622"/>
              <a:gd name="connsiteY13" fmla="*/ 1003433 h 1003433"/>
              <a:gd name="connsiteX14" fmla="*/ 866770 w 5200622"/>
              <a:gd name="connsiteY14" fmla="*/ 1003433 h 1003433"/>
              <a:gd name="connsiteX15" fmla="*/ 167242 w 5200622"/>
              <a:gd name="connsiteY15" fmla="*/ 1003433 h 1003433"/>
              <a:gd name="connsiteX16" fmla="*/ 0 w 5200622"/>
              <a:gd name="connsiteY16" fmla="*/ 836191 h 1003433"/>
              <a:gd name="connsiteX17" fmla="*/ 0 w 5200622"/>
              <a:gd name="connsiteY17" fmla="*/ 418097 h 1003433"/>
              <a:gd name="connsiteX18" fmla="*/ 0 w 5200622"/>
              <a:gd name="connsiteY18" fmla="*/ 167239 h 1003433"/>
              <a:gd name="connsiteX19" fmla="*/ 0 w 5200622"/>
              <a:gd name="connsiteY19" fmla="*/ 167239 h 1003433"/>
              <a:gd name="connsiteX20" fmla="*/ 0 w 5200622"/>
              <a:gd name="connsiteY20" fmla="*/ 167242 h 1003433"/>
              <a:gd name="connsiteX0" fmla="*/ 0 w 5200622"/>
              <a:gd name="connsiteY0" fmla="*/ 306177 h 1142368"/>
              <a:gd name="connsiteX1" fmla="*/ 167242 w 5200622"/>
              <a:gd name="connsiteY1" fmla="*/ 138935 h 1142368"/>
              <a:gd name="connsiteX2" fmla="*/ 1110610 w 5200622"/>
              <a:gd name="connsiteY2" fmla="*/ 130226 h 1142368"/>
              <a:gd name="connsiteX3" fmla="*/ 1125259 w 5200622"/>
              <a:gd name="connsiteY3" fmla="*/ 0 h 1142368"/>
              <a:gd name="connsiteX4" fmla="*/ 2166926 w 5200622"/>
              <a:gd name="connsiteY4" fmla="*/ 138935 h 1142368"/>
              <a:gd name="connsiteX5" fmla="*/ 5033380 w 5200622"/>
              <a:gd name="connsiteY5" fmla="*/ 138935 h 1142368"/>
              <a:gd name="connsiteX6" fmla="*/ 5200622 w 5200622"/>
              <a:gd name="connsiteY6" fmla="*/ 306177 h 1142368"/>
              <a:gd name="connsiteX7" fmla="*/ 5200622 w 5200622"/>
              <a:gd name="connsiteY7" fmla="*/ 306174 h 1142368"/>
              <a:gd name="connsiteX8" fmla="*/ 5200622 w 5200622"/>
              <a:gd name="connsiteY8" fmla="*/ 306174 h 1142368"/>
              <a:gd name="connsiteX9" fmla="*/ 5200622 w 5200622"/>
              <a:gd name="connsiteY9" fmla="*/ 557032 h 1142368"/>
              <a:gd name="connsiteX10" fmla="*/ 5200622 w 5200622"/>
              <a:gd name="connsiteY10" fmla="*/ 975126 h 1142368"/>
              <a:gd name="connsiteX11" fmla="*/ 5033380 w 5200622"/>
              <a:gd name="connsiteY11" fmla="*/ 1142368 h 1142368"/>
              <a:gd name="connsiteX12" fmla="*/ 2166926 w 5200622"/>
              <a:gd name="connsiteY12" fmla="*/ 1142368 h 1142368"/>
              <a:gd name="connsiteX13" fmla="*/ 866770 w 5200622"/>
              <a:gd name="connsiteY13" fmla="*/ 1142368 h 1142368"/>
              <a:gd name="connsiteX14" fmla="*/ 866770 w 5200622"/>
              <a:gd name="connsiteY14" fmla="*/ 1142368 h 1142368"/>
              <a:gd name="connsiteX15" fmla="*/ 167242 w 5200622"/>
              <a:gd name="connsiteY15" fmla="*/ 1142368 h 1142368"/>
              <a:gd name="connsiteX16" fmla="*/ 0 w 5200622"/>
              <a:gd name="connsiteY16" fmla="*/ 975126 h 1142368"/>
              <a:gd name="connsiteX17" fmla="*/ 0 w 5200622"/>
              <a:gd name="connsiteY17" fmla="*/ 557032 h 1142368"/>
              <a:gd name="connsiteX18" fmla="*/ 0 w 5200622"/>
              <a:gd name="connsiteY18" fmla="*/ 306174 h 1142368"/>
              <a:gd name="connsiteX19" fmla="*/ 0 w 5200622"/>
              <a:gd name="connsiteY19" fmla="*/ 306174 h 1142368"/>
              <a:gd name="connsiteX20" fmla="*/ 0 w 5200622"/>
              <a:gd name="connsiteY20" fmla="*/ 306177 h 1142368"/>
              <a:gd name="connsiteX0" fmla="*/ 0 w 5200622"/>
              <a:gd name="connsiteY0" fmla="*/ 306177 h 1142368"/>
              <a:gd name="connsiteX1" fmla="*/ 167242 w 5200622"/>
              <a:gd name="connsiteY1" fmla="*/ 138935 h 1142368"/>
              <a:gd name="connsiteX2" fmla="*/ 1110610 w 5200622"/>
              <a:gd name="connsiteY2" fmla="*/ 130226 h 1142368"/>
              <a:gd name="connsiteX3" fmla="*/ 1125259 w 5200622"/>
              <a:gd name="connsiteY3" fmla="*/ 0 h 1142368"/>
              <a:gd name="connsiteX4" fmla="*/ 1470241 w 5200622"/>
              <a:gd name="connsiteY4" fmla="*/ 130226 h 1142368"/>
              <a:gd name="connsiteX5" fmla="*/ 5033380 w 5200622"/>
              <a:gd name="connsiteY5" fmla="*/ 138935 h 1142368"/>
              <a:gd name="connsiteX6" fmla="*/ 5200622 w 5200622"/>
              <a:gd name="connsiteY6" fmla="*/ 306177 h 1142368"/>
              <a:gd name="connsiteX7" fmla="*/ 5200622 w 5200622"/>
              <a:gd name="connsiteY7" fmla="*/ 306174 h 1142368"/>
              <a:gd name="connsiteX8" fmla="*/ 5200622 w 5200622"/>
              <a:gd name="connsiteY8" fmla="*/ 306174 h 1142368"/>
              <a:gd name="connsiteX9" fmla="*/ 5200622 w 5200622"/>
              <a:gd name="connsiteY9" fmla="*/ 557032 h 1142368"/>
              <a:gd name="connsiteX10" fmla="*/ 5200622 w 5200622"/>
              <a:gd name="connsiteY10" fmla="*/ 975126 h 1142368"/>
              <a:gd name="connsiteX11" fmla="*/ 5033380 w 5200622"/>
              <a:gd name="connsiteY11" fmla="*/ 1142368 h 1142368"/>
              <a:gd name="connsiteX12" fmla="*/ 2166926 w 5200622"/>
              <a:gd name="connsiteY12" fmla="*/ 1142368 h 1142368"/>
              <a:gd name="connsiteX13" fmla="*/ 866770 w 5200622"/>
              <a:gd name="connsiteY13" fmla="*/ 1142368 h 1142368"/>
              <a:gd name="connsiteX14" fmla="*/ 866770 w 5200622"/>
              <a:gd name="connsiteY14" fmla="*/ 1142368 h 1142368"/>
              <a:gd name="connsiteX15" fmla="*/ 167242 w 5200622"/>
              <a:gd name="connsiteY15" fmla="*/ 1142368 h 1142368"/>
              <a:gd name="connsiteX16" fmla="*/ 0 w 5200622"/>
              <a:gd name="connsiteY16" fmla="*/ 975126 h 1142368"/>
              <a:gd name="connsiteX17" fmla="*/ 0 w 5200622"/>
              <a:gd name="connsiteY17" fmla="*/ 557032 h 1142368"/>
              <a:gd name="connsiteX18" fmla="*/ 0 w 5200622"/>
              <a:gd name="connsiteY18" fmla="*/ 306174 h 1142368"/>
              <a:gd name="connsiteX19" fmla="*/ 0 w 5200622"/>
              <a:gd name="connsiteY19" fmla="*/ 306174 h 1142368"/>
              <a:gd name="connsiteX20" fmla="*/ 0 w 5200622"/>
              <a:gd name="connsiteY20" fmla="*/ 306177 h 1142368"/>
              <a:gd name="connsiteX0" fmla="*/ 0 w 5200622"/>
              <a:gd name="connsiteY0" fmla="*/ 306177 h 1142368"/>
              <a:gd name="connsiteX1" fmla="*/ 167242 w 5200622"/>
              <a:gd name="connsiteY1" fmla="*/ 138935 h 1142368"/>
              <a:gd name="connsiteX2" fmla="*/ 1154153 w 5200622"/>
              <a:gd name="connsiteY2" fmla="*/ 130226 h 1142368"/>
              <a:gd name="connsiteX3" fmla="*/ 1125259 w 5200622"/>
              <a:gd name="connsiteY3" fmla="*/ 0 h 1142368"/>
              <a:gd name="connsiteX4" fmla="*/ 1470241 w 5200622"/>
              <a:gd name="connsiteY4" fmla="*/ 130226 h 1142368"/>
              <a:gd name="connsiteX5" fmla="*/ 5033380 w 5200622"/>
              <a:gd name="connsiteY5" fmla="*/ 138935 h 1142368"/>
              <a:gd name="connsiteX6" fmla="*/ 5200622 w 5200622"/>
              <a:gd name="connsiteY6" fmla="*/ 306177 h 1142368"/>
              <a:gd name="connsiteX7" fmla="*/ 5200622 w 5200622"/>
              <a:gd name="connsiteY7" fmla="*/ 306174 h 1142368"/>
              <a:gd name="connsiteX8" fmla="*/ 5200622 w 5200622"/>
              <a:gd name="connsiteY8" fmla="*/ 306174 h 1142368"/>
              <a:gd name="connsiteX9" fmla="*/ 5200622 w 5200622"/>
              <a:gd name="connsiteY9" fmla="*/ 557032 h 1142368"/>
              <a:gd name="connsiteX10" fmla="*/ 5200622 w 5200622"/>
              <a:gd name="connsiteY10" fmla="*/ 975126 h 1142368"/>
              <a:gd name="connsiteX11" fmla="*/ 5033380 w 5200622"/>
              <a:gd name="connsiteY11" fmla="*/ 1142368 h 1142368"/>
              <a:gd name="connsiteX12" fmla="*/ 2166926 w 5200622"/>
              <a:gd name="connsiteY12" fmla="*/ 1142368 h 1142368"/>
              <a:gd name="connsiteX13" fmla="*/ 866770 w 5200622"/>
              <a:gd name="connsiteY13" fmla="*/ 1142368 h 1142368"/>
              <a:gd name="connsiteX14" fmla="*/ 866770 w 5200622"/>
              <a:gd name="connsiteY14" fmla="*/ 1142368 h 1142368"/>
              <a:gd name="connsiteX15" fmla="*/ 167242 w 5200622"/>
              <a:gd name="connsiteY15" fmla="*/ 1142368 h 1142368"/>
              <a:gd name="connsiteX16" fmla="*/ 0 w 5200622"/>
              <a:gd name="connsiteY16" fmla="*/ 975126 h 1142368"/>
              <a:gd name="connsiteX17" fmla="*/ 0 w 5200622"/>
              <a:gd name="connsiteY17" fmla="*/ 557032 h 1142368"/>
              <a:gd name="connsiteX18" fmla="*/ 0 w 5200622"/>
              <a:gd name="connsiteY18" fmla="*/ 306174 h 1142368"/>
              <a:gd name="connsiteX19" fmla="*/ 0 w 5200622"/>
              <a:gd name="connsiteY19" fmla="*/ 306174 h 1142368"/>
              <a:gd name="connsiteX20" fmla="*/ 0 w 5200622"/>
              <a:gd name="connsiteY20" fmla="*/ 306177 h 1142368"/>
              <a:gd name="connsiteX0" fmla="*/ 0 w 5200622"/>
              <a:gd name="connsiteY0" fmla="*/ 323594 h 1159785"/>
              <a:gd name="connsiteX1" fmla="*/ 167242 w 5200622"/>
              <a:gd name="connsiteY1" fmla="*/ 156352 h 1159785"/>
              <a:gd name="connsiteX2" fmla="*/ 1154153 w 5200622"/>
              <a:gd name="connsiteY2" fmla="*/ 147643 h 1159785"/>
              <a:gd name="connsiteX3" fmla="*/ 1194928 w 5200622"/>
              <a:gd name="connsiteY3" fmla="*/ 0 h 1159785"/>
              <a:gd name="connsiteX4" fmla="*/ 1470241 w 5200622"/>
              <a:gd name="connsiteY4" fmla="*/ 147643 h 1159785"/>
              <a:gd name="connsiteX5" fmla="*/ 5033380 w 5200622"/>
              <a:gd name="connsiteY5" fmla="*/ 156352 h 1159785"/>
              <a:gd name="connsiteX6" fmla="*/ 5200622 w 5200622"/>
              <a:gd name="connsiteY6" fmla="*/ 323594 h 1159785"/>
              <a:gd name="connsiteX7" fmla="*/ 5200622 w 5200622"/>
              <a:gd name="connsiteY7" fmla="*/ 323591 h 1159785"/>
              <a:gd name="connsiteX8" fmla="*/ 5200622 w 5200622"/>
              <a:gd name="connsiteY8" fmla="*/ 323591 h 1159785"/>
              <a:gd name="connsiteX9" fmla="*/ 5200622 w 5200622"/>
              <a:gd name="connsiteY9" fmla="*/ 574449 h 1159785"/>
              <a:gd name="connsiteX10" fmla="*/ 5200622 w 5200622"/>
              <a:gd name="connsiteY10" fmla="*/ 992543 h 1159785"/>
              <a:gd name="connsiteX11" fmla="*/ 5033380 w 5200622"/>
              <a:gd name="connsiteY11" fmla="*/ 1159785 h 1159785"/>
              <a:gd name="connsiteX12" fmla="*/ 2166926 w 5200622"/>
              <a:gd name="connsiteY12" fmla="*/ 1159785 h 1159785"/>
              <a:gd name="connsiteX13" fmla="*/ 866770 w 5200622"/>
              <a:gd name="connsiteY13" fmla="*/ 1159785 h 1159785"/>
              <a:gd name="connsiteX14" fmla="*/ 866770 w 5200622"/>
              <a:gd name="connsiteY14" fmla="*/ 1159785 h 1159785"/>
              <a:gd name="connsiteX15" fmla="*/ 167242 w 5200622"/>
              <a:gd name="connsiteY15" fmla="*/ 1159785 h 1159785"/>
              <a:gd name="connsiteX16" fmla="*/ 0 w 5200622"/>
              <a:gd name="connsiteY16" fmla="*/ 992543 h 1159785"/>
              <a:gd name="connsiteX17" fmla="*/ 0 w 5200622"/>
              <a:gd name="connsiteY17" fmla="*/ 574449 h 1159785"/>
              <a:gd name="connsiteX18" fmla="*/ 0 w 5200622"/>
              <a:gd name="connsiteY18" fmla="*/ 323591 h 1159785"/>
              <a:gd name="connsiteX19" fmla="*/ 0 w 5200622"/>
              <a:gd name="connsiteY19" fmla="*/ 323591 h 1159785"/>
              <a:gd name="connsiteX20" fmla="*/ 0 w 5200622"/>
              <a:gd name="connsiteY20" fmla="*/ 323594 h 115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0622" h="1159785">
                <a:moveTo>
                  <a:pt x="0" y="323594"/>
                </a:moveTo>
                <a:cubicBezTo>
                  <a:pt x="0" y="231229"/>
                  <a:pt x="74877" y="156352"/>
                  <a:pt x="167242" y="156352"/>
                </a:cubicBezTo>
                <a:lnTo>
                  <a:pt x="1154153" y="147643"/>
                </a:lnTo>
                <a:lnTo>
                  <a:pt x="1194928" y="0"/>
                </a:lnTo>
                <a:lnTo>
                  <a:pt x="1470241" y="147643"/>
                </a:lnTo>
                <a:lnTo>
                  <a:pt x="5033380" y="156352"/>
                </a:lnTo>
                <a:cubicBezTo>
                  <a:pt x="5125745" y="156352"/>
                  <a:pt x="5200622" y="231229"/>
                  <a:pt x="5200622" y="323594"/>
                </a:cubicBezTo>
                <a:lnTo>
                  <a:pt x="5200622" y="323591"/>
                </a:lnTo>
                <a:lnTo>
                  <a:pt x="5200622" y="323591"/>
                </a:lnTo>
                <a:lnTo>
                  <a:pt x="5200622" y="574449"/>
                </a:lnTo>
                <a:lnTo>
                  <a:pt x="5200622" y="992543"/>
                </a:lnTo>
                <a:cubicBezTo>
                  <a:pt x="5200622" y="1084908"/>
                  <a:pt x="5125745" y="1159785"/>
                  <a:pt x="5033380" y="1159785"/>
                </a:cubicBezTo>
                <a:lnTo>
                  <a:pt x="2166926" y="1159785"/>
                </a:lnTo>
                <a:lnTo>
                  <a:pt x="866770" y="1159785"/>
                </a:lnTo>
                <a:lnTo>
                  <a:pt x="866770" y="1159785"/>
                </a:lnTo>
                <a:lnTo>
                  <a:pt x="167242" y="1159785"/>
                </a:lnTo>
                <a:cubicBezTo>
                  <a:pt x="74877" y="1159785"/>
                  <a:pt x="0" y="1084908"/>
                  <a:pt x="0" y="992543"/>
                </a:cubicBezTo>
                <a:lnTo>
                  <a:pt x="0" y="574449"/>
                </a:lnTo>
                <a:lnTo>
                  <a:pt x="0" y="323591"/>
                </a:lnTo>
                <a:lnTo>
                  <a:pt x="0" y="323591"/>
                </a:lnTo>
                <a:lnTo>
                  <a:pt x="0" y="323594"/>
                </a:lnTo>
                <a:close/>
              </a:path>
            </a:pathLst>
          </a:cu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винаги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011" y="4766279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3413" y="2971800"/>
            <a:ext cx="381000" cy="47084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210845" y="3740624"/>
            <a:ext cx="381000" cy="47084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10818812" y="4114800"/>
            <a:ext cx="381000" cy="47084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6202136" y="5105400"/>
            <a:ext cx="381000" cy="47084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4722764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</a:t>
            </a:r>
            <a:r>
              <a:rPr lang="en-US" sz="3200" dirty="0"/>
              <a:t> </a:t>
            </a:r>
            <a:r>
              <a:rPr lang="bg-BG" sz="3200" dirty="0"/>
              <a:t>проверява дали едно число 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200" b="1" dirty="0"/>
              <a:t>:</a:t>
            </a:r>
            <a:r>
              <a:rPr lang="bg-BG" sz="3200" b="1" dirty="0"/>
              <a:t>	</a:t>
            </a:r>
            <a:r>
              <a:rPr lang="bg-BG" sz="2800" b="1" dirty="0"/>
              <a:t>					</a:t>
            </a:r>
            <a:endParaRPr lang="bg-BG" sz="2800" dirty="0"/>
          </a:p>
          <a:p>
            <a:pPr lvl="1"/>
            <a:r>
              <a:rPr lang="bg-BG" sz="2800" dirty="0"/>
              <a:t>Ако е 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"</a:t>
            </a:r>
          </a:p>
          <a:p>
            <a:pPr lvl="1"/>
            <a:r>
              <a:rPr lang="bg-BG" sz="2800" dirty="0"/>
              <a:t>Ако е нечетно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"</a:t>
            </a:r>
            <a:endParaRPr lang="bg-BG" sz="28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089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85163" y="4953000"/>
            <a:ext cx="2103296" cy="540148"/>
            <a:chOff x="915820" y="4321985"/>
            <a:chExt cx="2103296" cy="5401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563" y="49530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226" y="4349845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8372" y="4353881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1594" y="4349845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7194" y="4349845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31" y="217253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487747" y="1308657"/>
            <a:ext cx="2264566" cy="5136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isEven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([4]);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212" y="1579336"/>
            <a:ext cx="5210064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isEven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([arg1])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parseInt(arg1);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console.log("odd");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30249" y="6248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https://judge.softuni.bg/Contests/Practice/Index/152#2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08812" y="1295400"/>
            <a:ext cx="990600" cy="540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: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08812" y="3865311"/>
            <a:ext cx="990600" cy="540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: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05729" y="194757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92" y="2380629"/>
            <a:ext cx="3724275" cy="1209675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487747" y="3878568"/>
            <a:ext cx="2264566" cy="5136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isEven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([3]);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9505729" y="451748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367" y="4938402"/>
            <a:ext cx="3733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12" y="1133061"/>
            <a:ext cx="11277600" cy="5068293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 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</a:t>
            </a:r>
            <a:r>
              <a:rPr lang="bg-BG" dirty="0"/>
              <a:t> от тях</a:t>
            </a:r>
            <a:endParaRPr lang="en-US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5212" y="4457699"/>
            <a:ext cx="2331896" cy="1040285"/>
            <a:chOff x="687220" y="4321985"/>
            <a:chExt cx="2331896" cy="104028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9224" y="4457697"/>
            <a:ext cx="2331896" cy="1040285"/>
            <a:chOff x="687220" y="4321985"/>
            <a:chExt cx="2331896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0271" y="3872441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6468" y="4122509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4283" y="3872441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0480" y="4122509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pic>
        <p:nvPicPr>
          <p:cNvPr id="1026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3612" y="2243841"/>
            <a:ext cx="3788520" cy="247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303212" y="1662772"/>
            <a:ext cx="7620000" cy="40368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greaterNumber([arg1, arg2])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arg1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arg2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(num1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console.log("Greater number: " + num1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num2);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greaterNumber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([200, 201]);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2" y="3057318"/>
            <a:ext cx="3695700" cy="1247775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>
            <a:off x="8075612" y="4435749"/>
            <a:ext cx="457200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75" y="1447800"/>
            <a:ext cx="488727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Пример</a:t>
            </a:r>
            <a:r>
              <a:rPr lang="bg-BG" sz="3000" dirty="0"/>
              <a:t>: Да се провери дали въведеното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bg-BG" sz="3000" dirty="0"/>
              <a:t> е </a:t>
            </a:r>
            <a:r>
              <a:rPr lang="en-GB" sz="3000" dirty="0" smtClean="0"/>
              <a:t>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голямо </a:t>
            </a:r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sz="3000" dirty="0"/>
              <a:t> или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6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4124" y="2971800"/>
            <a:ext cx="9677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isBigger([arg1])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 &gt; 4)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console.log(num + " is bigger than 4");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if(num &gt; 6)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console.log(num + " is bigger than 6");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isBigger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([10]);</a:t>
            </a:r>
            <a:endParaRPr lang="en-US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66" y="4879919"/>
            <a:ext cx="3790950" cy="1457325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5400000">
            <a:off x="6312158" y="5539539"/>
            <a:ext cx="457200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</a:t>
            </a:r>
            <a:r>
              <a:rPr lang="en-GB" dirty="0" smtClean="0"/>
              <a:t>9</a:t>
            </a:r>
            <a:r>
              <a:rPr lang="bg-BG" dirty="0" smtClean="0"/>
              <a:t> </a:t>
            </a:r>
            <a:r>
              <a:rPr lang="bg-BG" dirty="0"/>
              <a:t>с думи –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изпише с английски текст дадено число (от 0 до 10</a:t>
            </a:r>
            <a:r>
              <a:rPr lang="bg-BG" sz="3200" dirty="0" smtClean="0"/>
              <a:t>)</a:t>
            </a:r>
            <a:endParaRPr lang="en-GB" sz="3200" dirty="0" smtClean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algn="r"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664" y="1756018"/>
            <a:ext cx="630280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console.log("three");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421" y="630029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430870" y="3713919"/>
            <a:ext cx="2331896" cy="566309"/>
            <a:chOff x="687220" y="4572052"/>
            <a:chExt cx="2331896" cy="566309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663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30870" y="4525566"/>
            <a:ext cx="2845142" cy="579834"/>
            <a:chOff x="607181" y="4572051"/>
            <a:chExt cx="2968452" cy="579834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7181" y="4572051"/>
              <a:ext cx="980848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8516" y="4572052"/>
              <a:ext cx="1547117" cy="5798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100 и по-малко или равно на 1000</a:t>
            </a:r>
            <a:r>
              <a:rPr lang="bg-BG" dirty="0" smtClean="0"/>
              <a:t>, </a:t>
            </a:r>
            <a:r>
              <a:rPr lang="bg-BG" dirty="0"/>
              <a:t>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4315" y="1151121"/>
            <a:ext cx="901942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scoreCalculator([arg1])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bonusScore =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console.log("Bonus score: " +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console.log("Total score: " + (num + bonusScore));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977119" y="2308743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74468" y="2457689"/>
            <a:ext cx="834756" cy="547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0509495" y="262407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977119" y="348324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74468" y="3619123"/>
            <a:ext cx="834756" cy="547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509495" y="379856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77119" y="465773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574467" y="4813696"/>
            <a:ext cx="834756" cy="547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0509495" y="497306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9574467" y="1864830"/>
            <a:ext cx="90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0942263" y="1722781"/>
            <a:ext cx="109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sz="3000" dirty="0"/>
              <a:t> (между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r>
              <a:rPr lang="bg-BG" sz="3000" dirty="0"/>
              <a:t>). Да се пресметне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сумарното</a:t>
            </a:r>
            <a:r>
              <a:rPr lang="bg-BG" sz="3000" dirty="0"/>
              <a:t> им време във формат</a:t>
            </a:r>
            <a:r>
              <a:rPr lang="en-US" sz="3000" dirty="0"/>
              <a:t> "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sz="3000" dirty="0"/>
              <a:t>"</a:t>
            </a:r>
            <a:r>
              <a:rPr lang="bg-BG" sz="3000" dirty="0"/>
              <a:t>. Секундите да се изведат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000" dirty="0"/>
              <a:t>(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 </a:t>
            </a:r>
            <a:r>
              <a:rPr lang="bg-BG" sz="3000" dirty="0">
                <a:sym typeface="Wingdings" panose="05000000000000000000" pitchFamily="2" charset="2"/>
              </a:rPr>
              <a:t>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"02"</a:t>
            </a:r>
            <a:r>
              <a:rPr lang="bg-BG" sz="3000" dirty="0">
                <a:sym typeface="Wingdings" panose="05000000000000000000" pitchFamily="2" charset="2"/>
              </a:rPr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bg-BG" sz="3000" dirty="0">
                <a:sym typeface="Wingdings" panose="05000000000000000000" pitchFamily="2" charset="2"/>
              </a:rPr>
              <a:t> 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"07"</a:t>
            </a:r>
            <a:r>
              <a:rPr lang="bg-BG" sz="3000" dirty="0">
                <a:sym typeface="Wingdings" panose="05000000000000000000" pitchFamily="2" charset="2"/>
              </a:rPr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35</a:t>
            </a:r>
            <a:r>
              <a:rPr lang="bg-BG" sz="3000" dirty="0">
                <a:sym typeface="Wingdings" panose="05000000000000000000" pitchFamily="2" charset="2"/>
              </a:rPr>
              <a:t> 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"35"</a:t>
            </a:r>
            <a:r>
              <a:rPr lang="bg-BG" sz="3000" dirty="0">
                <a:sym typeface="Wingdings" panose="05000000000000000000" pitchFamily="2" charset="2"/>
              </a:rPr>
              <a:t>).</a:t>
            </a:r>
            <a:endParaRPr lang="en-US" sz="3000" dirty="0"/>
          </a:p>
          <a:p>
            <a:r>
              <a:rPr lang="bg-BG" sz="30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5820" y="4321985"/>
            <a:ext cx="2103296" cy="1514261"/>
            <a:chOff x="915820" y="4321985"/>
            <a:chExt cx="2103296" cy="15142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15142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35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28516" y="4826923"/>
              <a:ext cx="990600" cy="552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2:0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81715" y="498876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810792"/>
            <a:ext cx="1036498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972635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810792"/>
            <a:ext cx="1046305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972635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826923"/>
            <a:ext cx="990600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9887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41069"/>
            <a:ext cx="9577597" cy="1110780"/>
          </a:xfrm>
        </p:spPr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2912" y="1110624"/>
            <a:ext cx="87630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sumSeconds([arg1, arg2, arg3]) 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sec1 = Number(arg1);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(secs &gt; 59)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mins++; secs = secs - 60;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console.log(mins + ":" + "0" + secs);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console.log(mins + ":" + secs);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bg-BG" dirty="0"/>
              <a:t>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bg-BG" dirty="0"/>
              <a:t>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711727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611" y="5137524"/>
            <a:ext cx="2895600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35F4F73E-A0AC-4BE6-9C5E-4886A178FFF2}"/>
              </a:ext>
            </a:extLst>
          </p:cNvPr>
          <p:cNvSpPr/>
          <p:nvPr/>
        </p:nvSpPr>
        <p:spPr>
          <a:xfrm>
            <a:off x="1763208" y="528992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724708" y="4158877"/>
            <a:ext cx="90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8536" y="4572000"/>
            <a:ext cx="109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8731" y="1146767"/>
            <a:ext cx="8931362" cy="49090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metricConverter([arg1, arg2, arg3])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size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sourceMetric = arg2.toLowerCase();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destMetric = arg.toLowerCase();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Check the other metrics: mm, cm, ft,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console.log(size + " " + destMetric);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20" y="1600200"/>
            <a:ext cx="3058385" cy="30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закачане</a:t>
            </a:r>
            <a:r>
              <a:rPr lang="bg-BG" dirty="0"/>
              <a:t>“ към изпълнението на програмата, което ни позволява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проследим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процеса на изпълнение </a:t>
            </a:r>
          </a:p>
          <a:p>
            <a:pPr lvl="1"/>
            <a:r>
              <a:rPr lang="bg-BG" dirty="0"/>
              <a:t>Това ни позволява да откриваме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 (бъгове)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13" y="3352800"/>
            <a:ext cx="956582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се стартира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</a:t>
            </a:r>
            <a:r>
              <a:rPr lang="en-US" dirty="0"/>
              <a:t> </a:t>
            </a:r>
            <a:r>
              <a:rPr lang="bg-BG" dirty="0"/>
              <a:t>със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/>
              <a:t>] -&gt;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Start Debugging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 smtClean="0"/>
              <a:t>VS Code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124200"/>
            <a:ext cx="8093118" cy="29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2012" y="1913121"/>
            <a:ext cx="27609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1628" y="1774208"/>
            <a:ext cx="3737784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75" y="4570596"/>
            <a:ext cx="2009775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11" y="5332596"/>
            <a:ext cx="2524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990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проверки</a:t>
            </a:r>
          </a:p>
          <a:p>
            <a:pPr marL="712788" lvl="1" indent="-409575"/>
            <a:r>
              <a:rPr lang="bg-BG" dirty="0"/>
              <a:t>Оператори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сравнение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Живот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Серия от проверки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else/if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37" y="1465351"/>
            <a:ext cx="3555286" cy="43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524000"/>
            <a:ext cx="1332616" cy="164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47" y="13075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69" y="2895600"/>
            <a:ext cx="2488575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942159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1890284"/>
            <a:ext cx="7621588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1211" y="2905780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21720" y="336298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121720" y="382018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1719" y="427738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21716" y="472440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1716" y="518160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7121716" y="564898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141412" y="963095"/>
          <a:ext cx="10287000" cy="3974453"/>
        </p:xfrm>
        <a:graphic>
          <a:graphicData uri="http://schemas.openxmlformats.org/drawingml/2006/table">
            <a:tbl>
              <a:tblPr/>
              <a:tblGrid>
                <a:gridCol w="782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1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bg-BG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стойност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bg-BG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 тип данни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1" y="0"/>
            <a:ext cx="9577597" cy="1110780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4549" y="5589896"/>
            <a:ext cx="556706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52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07094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757966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7612" y="576518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IF</a:t>
            </a:r>
            <a:endParaRPr lang="en-GB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0812" y="152822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THEN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412" y="152822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ELSE</a:t>
            </a:r>
            <a:endParaRPr lang="en-GB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8749" y="247992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END</a:t>
            </a:r>
            <a:endParaRPr lang="en-GB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4412" y="2470388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IF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35549" y="3329898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THEN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12" y="3329898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ELSE</a:t>
            </a:r>
            <a:endParaRPr lang="en-GB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61212" y="428160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END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35549" y="428160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END</a:t>
            </a:r>
            <a:endParaRPr lang="en-GB" sz="2000" b="1" dirty="0"/>
          </a:p>
        </p:txBody>
      </p:sp>
      <p:cxnSp>
        <p:nvCxnSpPr>
          <p:cNvPr id="19" name="Elbow Connector 18"/>
          <p:cNvCxnSpPr>
            <a:stCxn id="3" idx="2"/>
            <a:endCxn id="8" idx="0"/>
          </p:cNvCxnSpPr>
          <p:nvPr/>
        </p:nvCxnSpPr>
        <p:spPr>
          <a:xfrm rot="16200000" flipH="1">
            <a:off x="5818616" y="719024"/>
            <a:ext cx="551592" cy="1066800"/>
          </a:xfrm>
          <a:prstGeom prst="bent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7" idx="0"/>
          </p:cNvCxnSpPr>
          <p:nvPr/>
        </p:nvCxnSpPr>
        <p:spPr>
          <a:xfrm rot="5400000">
            <a:off x="4751816" y="719024"/>
            <a:ext cx="551592" cy="106680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10" idx="0"/>
          </p:cNvCxnSpPr>
          <p:nvPr/>
        </p:nvCxnSpPr>
        <p:spPr>
          <a:xfrm>
            <a:off x="6627812" y="1928330"/>
            <a:ext cx="0" cy="5420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9" idx="0"/>
          </p:cNvCxnSpPr>
          <p:nvPr/>
        </p:nvCxnSpPr>
        <p:spPr>
          <a:xfrm>
            <a:off x="4494212" y="1928330"/>
            <a:ext cx="7937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" idx="0"/>
          </p:cNvCxnSpPr>
          <p:nvPr/>
        </p:nvCxnSpPr>
        <p:spPr>
          <a:xfrm>
            <a:off x="5561012" y="381000"/>
            <a:ext cx="0" cy="19551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2"/>
            <a:endCxn id="12" idx="0"/>
          </p:cNvCxnSpPr>
          <p:nvPr/>
        </p:nvCxnSpPr>
        <p:spPr>
          <a:xfrm rot="16200000" flipH="1">
            <a:off x="6931512" y="2566798"/>
            <a:ext cx="459400" cy="106680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2"/>
            <a:endCxn id="11" idx="0"/>
          </p:cNvCxnSpPr>
          <p:nvPr/>
        </p:nvCxnSpPr>
        <p:spPr>
          <a:xfrm rot="5400000">
            <a:off x="5868681" y="2570767"/>
            <a:ext cx="459400" cy="1058863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2"/>
            <a:endCxn id="14" idx="0"/>
          </p:cNvCxnSpPr>
          <p:nvPr/>
        </p:nvCxnSpPr>
        <p:spPr>
          <a:xfrm>
            <a:off x="5568949" y="3730008"/>
            <a:ext cx="0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2"/>
            <a:endCxn id="13" idx="0"/>
          </p:cNvCxnSpPr>
          <p:nvPr/>
        </p:nvCxnSpPr>
        <p:spPr>
          <a:xfrm>
            <a:off x="7694612" y="3730008"/>
            <a:ext cx="0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</a:t>
            </a:r>
            <a:r>
              <a:rPr lang="bg-BG" sz="3000" dirty="0"/>
              <a:t> и проверяваме дали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отлична</a:t>
            </a:r>
            <a:r>
              <a:rPr lang="bg-BG" sz="3000" dirty="0"/>
              <a:t> (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≥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5.50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88489" y="2947161"/>
            <a:ext cx="6426705" cy="3280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([arg1])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isExcellent</a:t>
            </a: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</a:t>
            </a: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GB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243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70" y="4010025"/>
            <a:ext cx="3790950" cy="12477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511832" y="4519612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не: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/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2015772"/>
            <a:ext cx="6934200" cy="384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([arg1])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grade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isExcellent</a:t>
            </a:r>
            <a:r>
              <a:rPr lang="en-GB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([4.9]);</a:t>
            </a:r>
            <a:endParaRPr lang="en-GB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8824" y="613757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506672" y="3821998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32" y="3322435"/>
            <a:ext cx="3752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1801</Words>
  <Application>Microsoft Office PowerPoint</Application>
  <PresentationFormat>Custom</PresentationFormat>
  <Paragraphs>390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Серии от проверки</vt:lpstr>
      <vt:lpstr>Серии от проверки</vt:lpstr>
      <vt:lpstr>Изписване на число до 9 с думи –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VS Code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Основи на програмирането с PHP Практически курс в СофтУни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2018-02-14T09:10:51Z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