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lamen Dzhelepov" initials="PD" lastIdx="1" clrIdx="0">
    <p:extLst>
      <p:ext uri="{19B8F6BF-5375-455C-9EA6-DF929625EA0E}">
        <p15:presenceInfo xmlns:p15="http://schemas.microsoft.com/office/powerpoint/2012/main" userId="b008df224ade74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428" autoAdjust="0"/>
  </p:normalViewPr>
  <p:slideViewPr>
    <p:cSldViewPr snapToGrid="0">
      <p:cViewPr varScale="1">
        <p:scale>
          <a:sx n="76" d="100"/>
          <a:sy n="76" d="100"/>
        </p:scale>
        <p:origin x="917"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567D6B-F80A-47E7-860A-243C286B4F86}" type="datetimeFigureOut">
              <a:rPr lang="en-US" smtClean="0"/>
              <a:t>4/9/2020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3B8B60-F0B6-4B00-9828-6EA1E41FB734}" type="slidenum">
              <a:rPr lang="en-US" smtClean="0"/>
              <a:t>‹#›</a:t>
            </a:fld>
            <a:endParaRPr lang="en-US"/>
          </a:p>
        </p:txBody>
      </p:sp>
    </p:spTree>
    <p:extLst>
      <p:ext uri="{BB962C8B-B14F-4D97-AF65-F5344CB8AC3E}">
        <p14:creationId xmlns:p14="http://schemas.microsoft.com/office/powerpoint/2010/main" val="1599863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likes of which we haven’t seen in the past 100 years and it affects everyone in the country and internationally </a:t>
            </a:r>
          </a:p>
          <a:p>
            <a:pPr marL="171450" indent="-171450">
              <a:buFont typeface="Arial" panose="020B0604020202020204" pitchFamily="34" charset="0"/>
              <a:buChar char="•"/>
            </a:pPr>
            <a:r>
              <a:rPr lang="en-US" dirty="0"/>
              <a:t>We are all affected by it, especially our daily lives, we are not allowed to socialize and even have to work from home. And we are all paying attention to it and wondering when there will be a vaccine</a:t>
            </a:r>
          </a:p>
          <a:p>
            <a:pPr marL="171450" indent="-171450">
              <a:buFont typeface="Arial" panose="020B0604020202020204" pitchFamily="34" charset="0"/>
              <a:buChar char="•"/>
            </a:pPr>
            <a:r>
              <a:rPr lang="en-US" dirty="0"/>
              <a:t>In terms of gathering data, analyzing it, in order to take measures and prevent the further spread</a:t>
            </a:r>
          </a:p>
          <a:p>
            <a:pPr marL="171450" indent="-171450">
              <a:buFont typeface="Arial" panose="020B0604020202020204" pitchFamily="34" charset="0"/>
              <a:buChar char="•"/>
            </a:pPr>
            <a:r>
              <a:rPr lang="en-US" dirty="0"/>
              <a:t>#Decided to explore that in my hypothesis testing in terms of cases and deaths (men vs women) and whether there is some statistic significance</a:t>
            </a:r>
          </a:p>
        </p:txBody>
      </p:sp>
      <p:sp>
        <p:nvSpPr>
          <p:cNvPr id="4" name="Slide Number Placeholder 3"/>
          <p:cNvSpPr>
            <a:spLocks noGrp="1"/>
          </p:cNvSpPr>
          <p:nvPr>
            <p:ph type="sldNum" sz="quarter" idx="5"/>
          </p:nvPr>
        </p:nvSpPr>
        <p:spPr/>
        <p:txBody>
          <a:bodyPr/>
          <a:lstStyle/>
          <a:p>
            <a:fld id="{C23B8B60-F0B6-4B00-9828-6EA1E41FB734}" type="slidenum">
              <a:rPr lang="en-US" smtClean="0"/>
              <a:t>2</a:t>
            </a:fld>
            <a:endParaRPr lang="en-US"/>
          </a:p>
        </p:txBody>
      </p:sp>
    </p:spTree>
    <p:extLst>
      <p:ext uri="{BB962C8B-B14F-4D97-AF65-F5344CB8AC3E}">
        <p14:creationId xmlns:p14="http://schemas.microsoft.com/office/powerpoint/2010/main" val="1634235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Left side is time-series data for the US as a whole</a:t>
            </a:r>
          </a:p>
        </p:txBody>
      </p:sp>
      <p:sp>
        <p:nvSpPr>
          <p:cNvPr id="4" name="Slide Number Placeholder 3"/>
          <p:cNvSpPr>
            <a:spLocks noGrp="1"/>
          </p:cNvSpPr>
          <p:nvPr>
            <p:ph type="sldNum" sz="quarter" idx="5"/>
          </p:nvPr>
        </p:nvSpPr>
        <p:spPr/>
        <p:txBody>
          <a:bodyPr/>
          <a:lstStyle/>
          <a:p>
            <a:fld id="{C23B8B60-F0B6-4B00-9828-6EA1E41FB734}" type="slidenum">
              <a:rPr lang="en-US" smtClean="0"/>
              <a:t>3</a:t>
            </a:fld>
            <a:endParaRPr lang="en-US"/>
          </a:p>
        </p:txBody>
      </p:sp>
    </p:spTree>
    <p:extLst>
      <p:ext uri="{BB962C8B-B14F-4D97-AF65-F5344CB8AC3E}">
        <p14:creationId xmlns:p14="http://schemas.microsoft.com/office/powerpoint/2010/main" val="2272275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Snapshot data up to that day, for example 04/08/2020 – US States &amp; Counties; Cases &amp; Deaths.</a:t>
            </a:r>
          </a:p>
        </p:txBody>
      </p:sp>
      <p:sp>
        <p:nvSpPr>
          <p:cNvPr id="4" name="Slide Number Placeholder 3"/>
          <p:cNvSpPr>
            <a:spLocks noGrp="1"/>
          </p:cNvSpPr>
          <p:nvPr>
            <p:ph type="sldNum" sz="quarter" idx="5"/>
          </p:nvPr>
        </p:nvSpPr>
        <p:spPr/>
        <p:txBody>
          <a:bodyPr/>
          <a:lstStyle/>
          <a:p>
            <a:fld id="{C23B8B60-F0B6-4B00-9828-6EA1E41FB734}" type="slidenum">
              <a:rPr lang="en-US" smtClean="0"/>
              <a:t>4</a:t>
            </a:fld>
            <a:endParaRPr lang="en-US"/>
          </a:p>
        </p:txBody>
      </p:sp>
    </p:spTree>
    <p:extLst>
      <p:ext uri="{BB962C8B-B14F-4D97-AF65-F5344CB8AC3E}">
        <p14:creationId xmlns:p14="http://schemas.microsoft.com/office/powerpoint/2010/main" val="4240296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as last slide</a:t>
            </a:r>
          </a:p>
        </p:txBody>
      </p:sp>
      <p:sp>
        <p:nvSpPr>
          <p:cNvPr id="4" name="Slide Number Placeholder 3"/>
          <p:cNvSpPr>
            <a:spLocks noGrp="1"/>
          </p:cNvSpPr>
          <p:nvPr>
            <p:ph type="sldNum" sz="quarter" idx="5"/>
          </p:nvPr>
        </p:nvSpPr>
        <p:spPr/>
        <p:txBody>
          <a:bodyPr/>
          <a:lstStyle/>
          <a:p>
            <a:fld id="{C23B8B60-F0B6-4B00-9828-6EA1E41FB734}" type="slidenum">
              <a:rPr lang="en-US" smtClean="0"/>
              <a:t>5</a:t>
            </a:fld>
            <a:endParaRPr lang="en-US"/>
          </a:p>
        </p:txBody>
      </p:sp>
    </p:spTree>
    <p:extLst>
      <p:ext uri="{BB962C8B-B14F-4D97-AF65-F5344CB8AC3E}">
        <p14:creationId xmlns:p14="http://schemas.microsoft.com/office/powerpoint/2010/main" val="2261415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3B8B60-F0B6-4B00-9828-6EA1E41FB734}" type="slidenum">
              <a:rPr lang="en-US" smtClean="0"/>
              <a:t>6</a:t>
            </a:fld>
            <a:endParaRPr lang="en-US"/>
          </a:p>
        </p:txBody>
      </p:sp>
    </p:spTree>
    <p:extLst>
      <p:ext uri="{BB962C8B-B14F-4D97-AF65-F5344CB8AC3E}">
        <p14:creationId xmlns:p14="http://schemas.microsoft.com/office/powerpoint/2010/main" val="2936986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592C3-7E69-4AB3-BEB9-1133B73709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202DB9-A314-4304-BEAE-4884E90AB3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1888D0-0D13-4924-BC29-7679837FE713}"/>
              </a:ext>
            </a:extLst>
          </p:cNvPr>
          <p:cNvSpPr>
            <a:spLocks noGrp="1"/>
          </p:cNvSpPr>
          <p:nvPr>
            <p:ph type="dt" sz="half" idx="10"/>
          </p:nvPr>
        </p:nvSpPr>
        <p:spPr/>
        <p:txBody>
          <a:bodyPr/>
          <a:lstStyle/>
          <a:p>
            <a:fld id="{A6C4FA7C-9829-478B-BC69-9EFC423774AF}" type="datetimeFigureOut">
              <a:rPr lang="en-US" smtClean="0"/>
              <a:t>4/9/2020</a:t>
            </a:fld>
            <a:endParaRPr lang="en-US"/>
          </a:p>
        </p:txBody>
      </p:sp>
      <p:sp>
        <p:nvSpPr>
          <p:cNvPr id="5" name="Footer Placeholder 4">
            <a:extLst>
              <a:ext uri="{FF2B5EF4-FFF2-40B4-BE49-F238E27FC236}">
                <a16:creationId xmlns:a16="http://schemas.microsoft.com/office/drawing/2014/main" id="{5C86E9F5-367D-4930-9ABA-14ED6DFC3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0C7F2E-AF88-46E0-B1D2-16F9319454D4}"/>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81835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FA8DF-0AB4-4C36-BE47-B9CB65E9B7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9D5BAC-99F8-4193-BAA2-5A0B19DC78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90D67-5D25-467D-B012-AD6438B183AF}"/>
              </a:ext>
            </a:extLst>
          </p:cNvPr>
          <p:cNvSpPr>
            <a:spLocks noGrp="1"/>
          </p:cNvSpPr>
          <p:nvPr>
            <p:ph type="dt" sz="half" idx="10"/>
          </p:nvPr>
        </p:nvSpPr>
        <p:spPr/>
        <p:txBody>
          <a:bodyPr/>
          <a:lstStyle/>
          <a:p>
            <a:fld id="{A6C4FA7C-9829-478B-BC69-9EFC423774AF}" type="datetimeFigureOut">
              <a:rPr lang="en-US" smtClean="0"/>
              <a:t>4/9/2020</a:t>
            </a:fld>
            <a:endParaRPr lang="en-US"/>
          </a:p>
        </p:txBody>
      </p:sp>
      <p:sp>
        <p:nvSpPr>
          <p:cNvPr id="5" name="Footer Placeholder 4">
            <a:extLst>
              <a:ext uri="{FF2B5EF4-FFF2-40B4-BE49-F238E27FC236}">
                <a16:creationId xmlns:a16="http://schemas.microsoft.com/office/drawing/2014/main" id="{5ACD1FFA-C83D-488F-A7A4-328B23155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4B6F7A-E323-4805-964F-59FFA10189A0}"/>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3229692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D62197-BF06-4394-AD51-2036FC1CF5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B9F151-90BD-48B1-9A76-0DC2E0E612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7BC50F-E32B-4545-BCD7-605CBFFFE079}"/>
              </a:ext>
            </a:extLst>
          </p:cNvPr>
          <p:cNvSpPr>
            <a:spLocks noGrp="1"/>
          </p:cNvSpPr>
          <p:nvPr>
            <p:ph type="dt" sz="half" idx="10"/>
          </p:nvPr>
        </p:nvSpPr>
        <p:spPr/>
        <p:txBody>
          <a:bodyPr/>
          <a:lstStyle/>
          <a:p>
            <a:fld id="{A6C4FA7C-9829-478B-BC69-9EFC423774AF}" type="datetimeFigureOut">
              <a:rPr lang="en-US" smtClean="0"/>
              <a:t>4/9/2020</a:t>
            </a:fld>
            <a:endParaRPr lang="en-US"/>
          </a:p>
        </p:txBody>
      </p:sp>
      <p:sp>
        <p:nvSpPr>
          <p:cNvPr id="5" name="Footer Placeholder 4">
            <a:extLst>
              <a:ext uri="{FF2B5EF4-FFF2-40B4-BE49-F238E27FC236}">
                <a16:creationId xmlns:a16="http://schemas.microsoft.com/office/drawing/2014/main" id="{4F17605A-4B8B-4700-8732-D138BE1C4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F58A1-94C9-450C-8A22-902B17CD5377}"/>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43032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9AF6E-6344-4CA4-BA83-473847CCEB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A3C2FF-40C5-49E4-AC5A-275CCAB8A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ECCF5B-D307-4DAB-8E11-6CACC48B9CA7}"/>
              </a:ext>
            </a:extLst>
          </p:cNvPr>
          <p:cNvSpPr>
            <a:spLocks noGrp="1"/>
          </p:cNvSpPr>
          <p:nvPr>
            <p:ph type="dt" sz="half" idx="10"/>
          </p:nvPr>
        </p:nvSpPr>
        <p:spPr/>
        <p:txBody>
          <a:bodyPr/>
          <a:lstStyle/>
          <a:p>
            <a:fld id="{A6C4FA7C-9829-478B-BC69-9EFC423774AF}" type="datetimeFigureOut">
              <a:rPr lang="en-US" smtClean="0"/>
              <a:t>4/9/2020</a:t>
            </a:fld>
            <a:endParaRPr lang="en-US"/>
          </a:p>
        </p:txBody>
      </p:sp>
      <p:sp>
        <p:nvSpPr>
          <p:cNvPr id="5" name="Footer Placeholder 4">
            <a:extLst>
              <a:ext uri="{FF2B5EF4-FFF2-40B4-BE49-F238E27FC236}">
                <a16:creationId xmlns:a16="http://schemas.microsoft.com/office/drawing/2014/main" id="{3783C6BB-F5A3-4B8A-A305-8382BDCC5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8B924-FF83-4954-AAC4-E70ECFD94872}"/>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287093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BB2A-7958-41C2-A443-72FA9E9D37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DC8CFD-90FE-461D-B45A-D0198E5DDD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3ADB02-BAA1-42E5-9457-CEE1FD0A0B22}"/>
              </a:ext>
            </a:extLst>
          </p:cNvPr>
          <p:cNvSpPr>
            <a:spLocks noGrp="1"/>
          </p:cNvSpPr>
          <p:nvPr>
            <p:ph type="dt" sz="half" idx="10"/>
          </p:nvPr>
        </p:nvSpPr>
        <p:spPr/>
        <p:txBody>
          <a:bodyPr/>
          <a:lstStyle/>
          <a:p>
            <a:fld id="{A6C4FA7C-9829-478B-BC69-9EFC423774AF}" type="datetimeFigureOut">
              <a:rPr lang="en-US" smtClean="0"/>
              <a:t>4/9/2020</a:t>
            </a:fld>
            <a:endParaRPr lang="en-US"/>
          </a:p>
        </p:txBody>
      </p:sp>
      <p:sp>
        <p:nvSpPr>
          <p:cNvPr id="5" name="Footer Placeholder 4">
            <a:extLst>
              <a:ext uri="{FF2B5EF4-FFF2-40B4-BE49-F238E27FC236}">
                <a16:creationId xmlns:a16="http://schemas.microsoft.com/office/drawing/2014/main" id="{FFEA0650-DA8F-4346-9D1C-10FDEF607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FA8E3-1A90-47B1-A452-40170BD45C6D}"/>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2821926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C759-14F3-46E7-8E36-90FDEC72E6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4366ED-AFB6-4516-A1A4-3B0166A377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4A6360-1452-47DF-A685-52C2A12596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FF6AEC-6C42-4DEA-8BA4-B68560A97E38}"/>
              </a:ext>
            </a:extLst>
          </p:cNvPr>
          <p:cNvSpPr>
            <a:spLocks noGrp="1"/>
          </p:cNvSpPr>
          <p:nvPr>
            <p:ph type="dt" sz="half" idx="10"/>
          </p:nvPr>
        </p:nvSpPr>
        <p:spPr/>
        <p:txBody>
          <a:bodyPr/>
          <a:lstStyle/>
          <a:p>
            <a:fld id="{A6C4FA7C-9829-478B-BC69-9EFC423774AF}" type="datetimeFigureOut">
              <a:rPr lang="en-US" smtClean="0"/>
              <a:t>4/9/2020</a:t>
            </a:fld>
            <a:endParaRPr lang="en-US"/>
          </a:p>
        </p:txBody>
      </p:sp>
      <p:sp>
        <p:nvSpPr>
          <p:cNvPr id="6" name="Footer Placeholder 5">
            <a:extLst>
              <a:ext uri="{FF2B5EF4-FFF2-40B4-BE49-F238E27FC236}">
                <a16:creationId xmlns:a16="http://schemas.microsoft.com/office/drawing/2014/main" id="{6A216031-8A10-4CD8-8F82-CCCC1F09A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43BC58-4728-4641-BA88-EA10F323D529}"/>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3598749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2B07D-F236-4D72-BFCB-56078D4642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0FAE3F-6ADB-4577-A99E-DC31191175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DE011E-F39D-4C2A-A4CE-72D849DDA1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4D3D0C-7E7D-4A7F-9A57-A12AD03E1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0AEC02-D4FF-476B-AD09-9DA9CB3F77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20200B-1D56-4E33-A9BF-42DC7684422D}"/>
              </a:ext>
            </a:extLst>
          </p:cNvPr>
          <p:cNvSpPr>
            <a:spLocks noGrp="1"/>
          </p:cNvSpPr>
          <p:nvPr>
            <p:ph type="dt" sz="half" idx="10"/>
          </p:nvPr>
        </p:nvSpPr>
        <p:spPr/>
        <p:txBody>
          <a:bodyPr/>
          <a:lstStyle/>
          <a:p>
            <a:fld id="{A6C4FA7C-9829-478B-BC69-9EFC423774AF}" type="datetimeFigureOut">
              <a:rPr lang="en-US" smtClean="0"/>
              <a:t>4/9/2020</a:t>
            </a:fld>
            <a:endParaRPr lang="en-US"/>
          </a:p>
        </p:txBody>
      </p:sp>
      <p:sp>
        <p:nvSpPr>
          <p:cNvPr id="8" name="Footer Placeholder 7">
            <a:extLst>
              <a:ext uri="{FF2B5EF4-FFF2-40B4-BE49-F238E27FC236}">
                <a16:creationId xmlns:a16="http://schemas.microsoft.com/office/drawing/2014/main" id="{59EE39E5-DC65-4620-8BC3-2EE2326D85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DF425C-91F7-4C30-A9D4-9EC2693FA08C}"/>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80116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AE6A1-527E-4862-863A-869E861F4D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7B81C8-0DAA-4DAE-B574-C8E02E71A8B1}"/>
              </a:ext>
            </a:extLst>
          </p:cNvPr>
          <p:cNvSpPr>
            <a:spLocks noGrp="1"/>
          </p:cNvSpPr>
          <p:nvPr>
            <p:ph type="dt" sz="half" idx="10"/>
          </p:nvPr>
        </p:nvSpPr>
        <p:spPr/>
        <p:txBody>
          <a:bodyPr/>
          <a:lstStyle/>
          <a:p>
            <a:fld id="{A6C4FA7C-9829-478B-BC69-9EFC423774AF}" type="datetimeFigureOut">
              <a:rPr lang="en-US" smtClean="0"/>
              <a:t>4/9/2020</a:t>
            </a:fld>
            <a:endParaRPr lang="en-US"/>
          </a:p>
        </p:txBody>
      </p:sp>
      <p:sp>
        <p:nvSpPr>
          <p:cNvPr id="4" name="Footer Placeholder 3">
            <a:extLst>
              <a:ext uri="{FF2B5EF4-FFF2-40B4-BE49-F238E27FC236}">
                <a16:creationId xmlns:a16="http://schemas.microsoft.com/office/drawing/2014/main" id="{044C8ABE-BCFA-43CB-9240-540BB0E896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542D0-6616-4165-BC51-F215A8099F9E}"/>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3457302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C00896-18EA-4139-90DE-2722922970E9}"/>
              </a:ext>
            </a:extLst>
          </p:cNvPr>
          <p:cNvSpPr>
            <a:spLocks noGrp="1"/>
          </p:cNvSpPr>
          <p:nvPr>
            <p:ph type="dt" sz="half" idx="10"/>
          </p:nvPr>
        </p:nvSpPr>
        <p:spPr/>
        <p:txBody>
          <a:bodyPr/>
          <a:lstStyle/>
          <a:p>
            <a:fld id="{A6C4FA7C-9829-478B-BC69-9EFC423774AF}" type="datetimeFigureOut">
              <a:rPr lang="en-US" smtClean="0"/>
              <a:t>4/9/2020</a:t>
            </a:fld>
            <a:endParaRPr lang="en-US"/>
          </a:p>
        </p:txBody>
      </p:sp>
      <p:sp>
        <p:nvSpPr>
          <p:cNvPr id="3" name="Footer Placeholder 2">
            <a:extLst>
              <a:ext uri="{FF2B5EF4-FFF2-40B4-BE49-F238E27FC236}">
                <a16:creationId xmlns:a16="http://schemas.microsoft.com/office/drawing/2014/main" id="{8155C23F-7437-4ECC-B986-40DD60CCC9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0FBF41-3506-4746-83C2-66AF4471A6EB}"/>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279136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DC65E-5B95-438C-86CC-0437A587C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2354AA-8B9E-4F98-B6AB-9B3E14D23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8545D7-D318-48EF-8D38-238207BBF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465678-0D30-40FD-9206-E8EA041DD4AA}"/>
              </a:ext>
            </a:extLst>
          </p:cNvPr>
          <p:cNvSpPr>
            <a:spLocks noGrp="1"/>
          </p:cNvSpPr>
          <p:nvPr>
            <p:ph type="dt" sz="half" idx="10"/>
          </p:nvPr>
        </p:nvSpPr>
        <p:spPr/>
        <p:txBody>
          <a:bodyPr/>
          <a:lstStyle/>
          <a:p>
            <a:fld id="{A6C4FA7C-9829-478B-BC69-9EFC423774AF}" type="datetimeFigureOut">
              <a:rPr lang="en-US" smtClean="0"/>
              <a:t>4/9/2020</a:t>
            </a:fld>
            <a:endParaRPr lang="en-US"/>
          </a:p>
        </p:txBody>
      </p:sp>
      <p:sp>
        <p:nvSpPr>
          <p:cNvPr id="6" name="Footer Placeholder 5">
            <a:extLst>
              <a:ext uri="{FF2B5EF4-FFF2-40B4-BE49-F238E27FC236}">
                <a16:creationId xmlns:a16="http://schemas.microsoft.com/office/drawing/2014/main" id="{EFEC4ABC-BAE5-4B62-9FBB-E40FFDBF6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5917A5-2598-42DA-900D-48FB03485444}"/>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4153289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39BFD-E3EC-473E-BA30-C4FFC78967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B64796-75EF-47B5-9863-646631FB9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681E0E-98FF-499B-AF8D-2540BFFE3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DEEF7A-72AB-4C54-931A-2193481A2995}"/>
              </a:ext>
            </a:extLst>
          </p:cNvPr>
          <p:cNvSpPr>
            <a:spLocks noGrp="1"/>
          </p:cNvSpPr>
          <p:nvPr>
            <p:ph type="dt" sz="half" idx="10"/>
          </p:nvPr>
        </p:nvSpPr>
        <p:spPr/>
        <p:txBody>
          <a:bodyPr/>
          <a:lstStyle/>
          <a:p>
            <a:fld id="{A6C4FA7C-9829-478B-BC69-9EFC423774AF}" type="datetimeFigureOut">
              <a:rPr lang="en-US" smtClean="0"/>
              <a:t>4/9/2020</a:t>
            </a:fld>
            <a:endParaRPr lang="en-US"/>
          </a:p>
        </p:txBody>
      </p:sp>
      <p:sp>
        <p:nvSpPr>
          <p:cNvPr id="6" name="Footer Placeholder 5">
            <a:extLst>
              <a:ext uri="{FF2B5EF4-FFF2-40B4-BE49-F238E27FC236}">
                <a16:creationId xmlns:a16="http://schemas.microsoft.com/office/drawing/2014/main" id="{4407BDB4-7A58-48D7-B0EB-2A8C4FF2C9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C17FC-3D31-4897-A8CF-D6D50B0D5C4C}"/>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957315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F8EBA-7628-4C2B-95B5-7C37663BDB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876D44-7AFE-4FDE-A58D-96B6783A50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B83BB-34CD-442E-8958-4D2686646D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4FA7C-9829-478B-BC69-9EFC423774AF}" type="datetimeFigureOut">
              <a:rPr lang="en-US" smtClean="0"/>
              <a:t>4/9/2020</a:t>
            </a:fld>
            <a:endParaRPr lang="en-US"/>
          </a:p>
        </p:txBody>
      </p:sp>
      <p:sp>
        <p:nvSpPr>
          <p:cNvPr id="5" name="Footer Placeholder 4">
            <a:extLst>
              <a:ext uri="{FF2B5EF4-FFF2-40B4-BE49-F238E27FC236}">
                <a16:creationId xmlns:a16="http://schemas.microsoft.com/office/drawing/2014/main" id="{841F45E9-9842-4EA6-BCCF-40F78E596F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2D905F-AC84-42A1-8CA6-E9B3CE5DD0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848CA-EA37-48C1-8696-78C107C60487}" type="slidenum">
              <a:rPr lang="en-US" smtClean="0"/>
              <a:t>‹#›</a:t>
            </a:fld>
            <a:endParaRPr lang="en-US"/>
          </a:p>
        </p:txBody>
      </p:sp>
    </p:spTree>
    <p:extLst>
      <p:ext uri="{BB962C8B-B14F-4D97-AF65-F5344CB8AC3E}">
        <p14:creationId xmlns:p14="http://schemas.microsoft.com/office/powerpoint/2010/main" val="3020344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CSSEGISandData/COVID-19"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github.com/CSSEGISandData/COVID-19"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CSSEGISandData/COVID-19"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globalhealth5050.org/covid19/"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onfirmed cases of COVID-19 surpass 1,000 in Western New York ...">
            <a:extLst>
              <a:ext uri="{FF2B5EF4-FFF2-40B4-BE49-F238E27FC236}">
                <a16:creationId xmlns:a16="http://schemas.microsoft.com/office/drawing/2014/main" id="{EA922E7F-1DD8-466D-95D9-B55CFD3A3D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476" t="122" r="5510"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AE4C8A-5DB7-4586-8400-D5E0EF437044}"/>
              </a:ext>
            </a:extLst>
          </p:cNvPr>
          <p:cNvSpPr>
            <a:spLocks noGrp="1"/>
          </p:cNvSpPr>
          <p:nvPr>
            <p:ph type="ctrTitle"/>
          </p:nvPr>
        </p:nvSpPr>
        <p:spPr>
          <a:xfrm>
            <a:off x="477981" y="1122363"/>
            <a:ext cx="4023360" cy="3204134"/>
          </a:xfrm>
        </p:spPr>
        <p:txBody>
          <a:bodyPr anchor="b">
            <a:normAutofit/>
          </a:bodyPr>
          <a:lstStyle/>
          <a:p>
            <a:pPr algn="l"/>
            <a:r>
              <a:rPr lang="en-US" sz="4800" dirty="0"/>
              <a:t>COVID-19 in the US (EDA)</a:t>
            </a:r>
          </a:p>
        </p:txBody>
      </p:sp>
      <p:sp>
        <p:nvSpPr>
          <p:cNvPr id="3" name="Subtitle 2">
            <a:extLst>
              <a:ext uri="{FF2B5EF4-FFF2-40B4-BE49-F238E27FC236}">
                <a16:creationId xmlns:a16="http://schemas.microsoft.com/office/drawing/2014/main" id="{E95B5615-162D-44E9-B9F6-1C14D9CFDEAB}"/>
              </a:ext>
            </a:extLst>
          </p:cNvPr>
          <p:cNvSpPr>
            <a:spLocks noGrp="1"/>
          </p:cNvSpPr>
          <p:nvPr>
            <p:ph type="subTitle" idx="1"/>
          </p:nvPr>
        </p:nvSpPr>
        <p:spPr>
          <a:xfrm>
            <a:off x="477980" y="4872922"/>
            <a:ext cx="4023359" cy="1208141"/>
          </a:xfrm>
        </p:spPr>
        <p:txBody>
          <a:bodyPr>
            <a:normAutofit/>
          </a:bodyPr>
          <a:lstStyle/>
          <a:p>
            <a:pPr algn="l"/>
            <a:r>
              <a:rPr lang="en-US" sz="2000" dirty="0"/>
              <a:t>Plamen Dzhelepov</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308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21FF-436E-4310-94B9-D7A8E28D62EC}"/>
              </a:ext>
            </a:extLst>
          </p:cNvPr>
          <p:cNvSpPr>
            <a:spLocks noGrp="1"/>
          </p:cNvSpPr>
          <p:nvPr>
            <p:ph type="title"/>
          </p:nvPr>
        </p:nvSpPr>
        <p:spPr/>
        <p:txBody>
          <a:bodyPr/>
          <a:lstStyle/>
          <a:p>
            <a:r>
              <a:rPr lang="en-US" dirty="0"/>
              <a:t>Overview &amp; Motivation</a:t>
            </a:r>
          </a:p>
        </p:txBody>
      </p:sp>
      <p:sp>
        <p:nvSpPr>
          <p:cNvPr id="3" name="Content Placeholder 2">
            <a:extLst>
              <a:ext uri="{FF2B5EF4-FFF2-40B4-BE49-F238E27FC236}">
                <a16:creationId xmlns:a16="http://schemas.microsoft.com/office/drawing/2014/main" id="{56513278-CEEB-492C-BEAB-8AE1FFADF7B6}"/>
              </a:ext>
            </a:extLst>
          </p:cNvPr>
          <p:cNvSpPr>
            <a:spLocks noGrp="1"/>
          </p:cNvSpPr>
          <p:nvPr>
            <p:ph idx="1"/>
          </p:nvPr>
        </p:nvSpPr>
        <p:spPr/>
        <p:txBody>
          <a:bodyPr/>
          <a:lstStyle/>
          <a:p>
            <a:r>
              <a:rPr lang="en-US" dirty="0"/>
              <a:t>COVID-19 is a deadly virus </a:t>
            </a:r>
          </a:p>
          <a:p>
            <a:r>
              <a:rPr lang="en-US" dirty="0"/>
              <a:t>It is on everyone’s mind currently (Apr 2020)</a:t>
            </a:r>
          </a:p>
          <a:p>
            <a:r>
              <a:rPr lang="en-US" dirty="0"/>
              <a:t>We are all trying to figure out as much as possible</a:t>
            </a:r>
          </a:p>
        </p:txBody>
      </p:sp>
    </p:spTree>
    <p:extLst>
      <p:ext uri="{BB962C8B-B14F-4D97-AF65-F5344CB8AC3E}">
        <p14:creationId xmlns:p14="http://schemas.microsoft.com/office/powerpoint/2010/main" val="998505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D4A13-EACD-4201-ABE8-CFF79D96A66F}"/>
              </a:ext>
            </a:extLst>
          </p:cNvPr>
          <p:cNvSpPr>
            <a:spLocks noGrp="1"/>
          </p:cNvSpPr>
          <p:nvPr>
            <p:ph type="title"/>
          </p:nvPr>
        </p:nvSpPr>
        <p:spPr/>
        <p:txBody>
          <a:bodyPr/>
          <a:lstStyle/>
          <a:p>
            <a:r>
              <a:rPr lang="en-US" dirty="0"/>
              <a:t>Data Exploration</a:t>
            </a:r>
          </a:p>
        </p:txBody>
      </p:sp>
      <p:pic>
        <p:nvPicPr>
          <p:cNvPr id="9" name="Picture 8" descr="A screenshot of a cell phone&#10;&#10;Description automatically generated">
            <a:extLst>
              <a:ext uri="{FF2B5EF4-FFF2-40B4-BE49-F238E27FC236}">
                <a16:creationId xmlns:a16="http://schemas.microsoft.com/office/drawing/2014/main" id="{FB327719-2EC1-4968-B454-8394F57D1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3794" y="1690688"/>
            <a:ext cx="5584411" cy="4251599"/>
          </a:xfrm>
          <a:prstGeom prst="rect">
            <a:avLst/>
          </a:prstGeom>
        </p:spPr>
      </p:pic>
      <p:sp>
        <p:nvSpPr>
          <p:cNvPr id="5" name="TextBox 4">
            <a:extLst>
              <a:ext uri="{FF2B5EF4-FFF2-40B4-BE49-F238E27FC236}">
                <a16:creationId xmlns:a16="http://schemas.microsoft.com/office/drawing/2014/main" id="{45371EAF-B87C-4719-8DBC-F45EC93EC9C8}"/>
              </a:ext>
            </a:extLst>
          </p:cNvPr>
          <p:cNvSpPr txBox="1"/>
          <p:nvPr/>
        </p:nvSpPr>
        <p:spPr>
          <a:xfrm>
            <a:off x="557607" y="6129495"/>
            <a:ext cx="6225029" cy="276999"/>
          </a:xfrm>
          <a:prstGeom prst="rect">
            <a:avLst/>
          </a:prstGeom>
          <a:noFill/>
        </p:spPr>
        <p:txBody>
          <a:bodyPr wrap="square" rtlCol="0">
            <a:spAutoFit/>
          </a:bodyPr>
          <a:lstStyle/>
          <a:p>
            <a:r>
              <a:rPr lang="en-US" sz="1200" b="1" dirty="0"/>
              <a:t>Source</a:t>
            </a:r>
            <a:r>
              <a:rPr lang="en-US" sz="1200" dirty="0"/>
              <a:t>: </a:t>
            </a:r>
            <a:r>
              <a:rPr lang="en-US" sz="1200" dirty="0">
                <a:hlinkClick r:id="rId4"/>
              </a:rPr>
              <a:t>https://github.com/CSSEGISandData/COVID-19</a:t>
            </a:r>
            <a:r>
              <a:rPr lang="en-US" sz="1200" dirty="0"/>
              <a:t>; Data Repository by Johns Hopkins CSSE</a:t>
            </a:r>
            <a:endParaRPr lang="en-US" dirty="0"/>
          </a:p>
        </p:txBody>
      </p:sp>
    </p:spTree>
    <p:extLst>
      <p:ext uri="{BB962C8B-B14F-4D97-AF65-F5344CB8AC3E}">
        <p14:creationId xmlns:p14="http://schemas.microsoft.com/office/powerpoint/2010/main" val="451255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983D-3F2E-4740-8E58-9F9030DAE9E2}"/>
              </a:ext>
            </a:extLst>
          </p:cNvPr>
          <p:cNvSpPr>
            <a:spLocks noGrp="1"/>
          </p:cNvSpPr>
          <p:nvPr>
            <p:ph type="title"/>
          </p:nvPr>
        </p:nvSpPr>
        <p:spPr/>
        <p:txBody>
          <a:bodyPr/>
          <a:lstStyle/>
          <a:p>
            <a:r>
              <a:rPr lang="en-US" dirty="0"/>
              <a:t>Data Exploration</a:t>
            </a:r>
          </a:p>
        </p:txBody>
      </p:sp>
      <p:pic>
        <p:nvPicPr>
          <p:cNvPr id="11" name="Picture 10" descr="A screenshot of a cell phone&#10;&#10;Description automatically generated">
            <a:extLst>
              <a:ext uri="{FF2B5EF4-FFF2-40B4-BE49-F238E27FC236}">
                <a16:creationId xmlns:a16="http://schemas.microsoft.com/office/drawing/2014/main" id="{819B4081-7BB8-4E80-B5F9-842551FCC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4059" y="2330999"/>
            <a:ext cx="5289741" cy="3158184"/>
          </a:xfrm>
          <a:prstGeom prst="rect">
            <a:avLst/>
          </a:prstGeom>
        </p:spPr>
      </p:pic>
      <p:sp>
        <p:nvSpPr>
          <p:cNvPr id="4" name="TextBox 3">
            <a:extLst>
              <a:ext uri="{FF2B5EF4-FFF2-40B4-BE49-F238E27FC236}">
                <a16:creationId xmlns:a16="http://schemas.microsoft.com/office/drawing/2014/main" id="{4BB5F220-B3CE-4A7E-9822-2F2087D6EBA0}"/>
              </a:ext>
            </a:extLst>
          </p:cNvPr>
          <p:cNvSpPr txBox="1"/>
          <p:nvPr/>
        </p:nvSpPr>
        <p:spPr>
          <a:xfrm>
            <a:off x="557607" y="6129495"/>
            <a:ext cx="6225029" cy="276999"/>
          </a:xfrm>
          <a:prstGeom prst="rect">
            <a:avLst/>
          </a:prstGeom>
          <a:noFill/>
        </p:spPr>
        <p:txBody>
          <a:bodyPr wrap="square" rtlCol="0">
            <a:spAutoFit/>
          </a:bodyPr>
          <a:lstStyle/>
          <a:p>
            <a:r>
              <a:rPr lang="en-US" sz="1200" b="1" dirty="0"/>
              <a:t>Source</a:t>
            </a:r>
            <a:r>
              <a:rPr lang="en-US" sz="1200" dirty="0"/>
              <a:t>: </a:t>
            </a:r>
            <a:r>
              <a:rPr lang="en-US" sz="1200" dirty="0">
                <a:hlinkClick r:id="rId4"/>
              </a:rPr>
              <a:t>https://github.com/CSSEGISandData/COVID-19</a:t>
            </a:r>
            <a:r>
              <a:rPr lang="en-US" sz="1200" dirty="0"/>
              <a:t>; Data Repository by Johns Hopkins CSSE</a:t>
            </a:r>
            <a:endParaRPr lang="en-US" dirty="0"/>
          </a:p>
        </p:txBody>
      </p:sp>
      <p:pic>
        <p:nvPicPr>
          <p:cNvPr id="7" name="Picture 6" descr="A screenshot of a cell phone&#10;&#10;Description automatically generated">
            <a:extLst>
              <a:ext uri="{FF2B5EF4-FFF2-40B4-BE49-F238E27FC236}">
                <a16:creationId xmlns:a16="http://schemas.microsoft.com/office/drawing/2014/main" id="{FC2E17BD-0685-4638-B793-8D4137E68C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2444205"/>
            <a:ext cx="4918087" cy="2843902"/>
          </a:xfrm>
          <a:prstGeom prst="rect">
            <a:avLst/>
          </a:prstGeom>
        </p:spPr>
      </p:pic>
    </p:spTree>
    <p:extLst>
      <p:ext uri="{BB962C8B-B14F-4D97-AF65-F5344CB8AC3E}">
        <p14:creationId xmlns:p14="http://schemas.microsoft.com/office/powerpoint/2010/main" val="58820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443BA-5640-4A2D-A885-D1488B5FDD1B}"/>
              </a:ext>
            </a:extLst>
          </p:cNvPr>
          <p:cNvSpPr>
            <a:spLocks noGrp="1"/>
          </p:cNvSpPr>
          <p:nvPr>
            <p:ph type="title"/>
          </p:nvPr>
        </p:nvSpPr>
        <p:spPr/>
        <p:txBody>
          <a:bodyPr/>
          <a:lstStyle/>
          <a:p>
            <a:r>
              <a:rPr lang="en-US" dirty="0"/>
              <a:t>Data Exploration</a:t>
            </a:r>
          </a:p>
        </p:txBody>
      </p:sp>
      <p:pic>
        <p:nvPicPr>
          <p:cNvPr id="4" name="Content Placeholder 9" descr="A picture containing text, map&#10;&#10;Description automatically generated">
            <a:extLst>
              <a:ext uri="{FF2B5EF4-FFF2-40B4-BE49-F238E27FC236}">
                <a16:creationId xmlns:a16="http://schemas.microsoft.com/office/drawing/2014/main" id="{71B6AB36-EB76-4283-96D6-936060FC06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85585" y="2019922"/>
            <a:ext cx="8420830" cy="3962743"/>
          </a:xfrm>
        </p:spPr>
      </p:pic>
      <p:sp>
        <p:nvSpPr>
          <p:cNvPr id="5" name="TextBox 4">
            <a:extLst>
              <a:ext uri="{FF2B5EF4-FFF2-40B4-BE49-F238E27FC236}">
                <a16:creationId xmlns:a16="http://schemas.microsoft.com/office/drawing/2014/main" id="{A4D29B6D-EB55-426C-A7FF-E56D57B1A69C}"/>
              </a:ext>
            </a:extLst>
          </p:cNvPr>
          <p:cNvSpPr txBox="1"/>
          <p:nvPr/>
        </p:nvSpPr>
        <p:spPr>
          <a:xfrm>
            <a:off x="3248662" y="1690688"/>
            <a:ext cx="5694675" cy="369332"/>
          </a:xfrm>
          <a:prstGeom prst="rect">
            <a:avLst/>
          </a:prstGeom>
          <a:noFill/>
        </p:spPr>
        <p:txBody>
          <a:bodyPr wrap="square" rtlCol="0">
            <a:spAutoFit/>
          </a:bodyPr>
          <a:lstStyle/>
          <a:p>
            <a:r>
              <a:rPr lang="en-US" dirty="0"/>
              <a:t>Number of deaths by COVID-19 by state (choropleth map) </a:t>
            </a:r>
          </a:p>
        </p:txBody>
      </p:sp>
      <p:sp>
        <p:nvSpPr>
          <p:cNvPr id="6" name="TextBox 5">
            <a:extLst>
              <a:ext uri="{FF2B5EF4-FFF2-40B4-BE49-F238E27FC236}">
                <a16:creationId xmlns:a16="http://schemas.microsoft.com/office/drawing/2014/main" id="{6683A33E-424D-498D-AE1E-2FC07516E58D}"/>
              </a:ext>
            </a:extLst>
          </p:cNvPr>
          <p:cNvSpPr txBox="1"/>
          <p:nvPr/>
        </p:nvSpPr>
        <p:spPr>
          <a:xfrm>
            <a:off x="557607" y="6129495"/>
            <a:ext cx="6225029" cy="276999"/>
          </a:xfrm>
          <a:prstGeom prst="rect">
            <a:avLst/>
          </a:prstGeom>
          <a:noFill/>
        </p:spPr>
        <p:txBody>
          <a:bodyPr wrap="square" rtlCol="0">
            <a:spAutoFit/>
          </a:bodyPr>
          <a:lstStyle/>
          <a:p>
            <a:r>
              <a:rPr lang="en-US" sz="1200" b="1" dirty="0"/>
              <a:t>Source</a:t>
            </a:r>
            <a:r>
              <a:rPr lang="en-US" sz="1200" dirty="0"/>
              <a:t>: </a:t>
            </a:r>
            <a:r>
              <a:rPr lang="en-US" sz="1200" dirty="0">
                <a:hlinkClick r:id="rId4"/>
              </a:rPr>
              <a:t>https://github.com/CSSEGISandData/COVID-19</a:t>
            </a:r>
            <a:r>
              <a:rPr lang="en-US" sz="1200" dirty="0"/>
              <a:t>; Data Repository by Johns Hopkins CSSE</a:t>
            </a:r>
            <a:endParaRPr lang="en-US" dirty="0"/>
          </a:p>
        </p:txBody>
      </p:sp>
    </p:spTree>
    <p:extLst>
      <p:ext uri="{BB962C8B-B14F-4D97-AF65-F5344CB8AC3E}">
        <p14:creationId xmlns:p14="http://schemas.microsoft.com/office/powerpoint/2010/main" val="3858242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2759-9077-44AA-AC74-A65DC11EDF69}"/>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4AF6D1D6-C06C-4409-B0B3-D7781CC2CAC7}"/>
              </a:ext>
            </a:extLst>
          </p:cNvPr>
          <p:cNvSpPr>
            <a:spLocks noGrp="1"/>
          </p:cNvSpPr>
          <p:nvPr>
            <p:ph idx="1"/>
          </p:nvPr>
        </p:nvSpPr>
        <p:spPr/>
        <p:txBody>
          <a:bodyPr>
            <a:normAutofit fontScale="85000" lnSpcReduction="10000"/>
          </a:bodyPr>
          <a:lstStyle/>
          <a:p>
            <a:r>
              <a:rPr lang="en-US" dirty="0"/>
              <a:t>Hypothesis tests – one for cases and one for death counts (male vs women). General hypotheses for both tests:</a:t>
            </a:r>
          </a:p>
          <a:p>
            <a:pPr lvl="1"/>
            <a:r>
              <a:rPr lang="en-US" dirty="0"/>
              <a:t>H0: </a:t>
            </a:r>
            <a:r>
              <a:rPr lang="en-US" dirty="0" err="1"/>
              <a:t>p_males</a:t>
            </a:r>
            <a:r>
              <a:rPr lang="en-US" dirty="0"/>
              <a:t> = </a:t>
            </a:r>
            <a:r>
              <a:rPr lang="en-US" dirty="0" err="1"/>
              <a:t>p_females</a:t>
            </a:r>
            <a:r>
              <a:rPr lang="en-US" dirty="0"/>
              <a:t>, H1: </a:t>
            </a:r>
            <a:r>
              <a:rPr lang="en-US" dirty="0" err="1"/>
              <a:t>p_males</a:t>
            </a:r>
            <a:r>
              <a:rPr lang="en-US" dirty="0"/>
              <a:t> &gt; </a:t>
            </a:r>
            <a:r>
              <a:rPr lang="en-US" dirty="0" err="1"/>
              <a:t>p_females</a:t>
            </a:r>
            <a:endParaRPr lang="en-US" dirty="0"/>
          </a:p>
          <a:p>
            <a:r>
              <a:rPr lang="en-US" dirty="0"/>
              <a:t>One sided t-test (</a:t>
            </a:r>
            <a:r>
              <a:rPr lang="en-US" b="1" dirty="0"/>
              <a:t>N.B.</a:t>
            </a:r>
            <a:r>
              <a:rPr lang="en-US" dirty="0"/>
              <a:t> Not a simple random sample)</a:t>
            </a:r>
          </a:p>
          <a:p>
            <a:pPr lvl="1"/>
            <a:r>
              <a:rPr lang="en-US" dirty="0"/>
              <a:t>Cases: </a:t>
            </a:r>
          </a:p>
          <a:p>
            <a:pPr lvl="2"/>
            <a:r>
              <a:rPr lang="en-US" dirty="0"/>
              <a:t>The difference of means between the populations is low and p=.10, which is bigger than .05. </a:t>
            </a:r>
          </a:p>
          <a:p>
            <a:pPr lvl="2"/>
            <a:r>
              <a:rPr lang="en-US" dirty="0"/>
              <a:t>We fail to reject the null that there is no difference between men and women in terms of cases.</a:t>
            </a:r>
          </a:p>
          <a:p>
            <a:pPr lvl="1"/>
            <a:r>
              <a:rPr lang="en-US" dirty="0"/>
              <a:t>Deaths: </a:t>
            </a:r>
          </a:p>
          <a:p>
            <a:pPr lvl="2"/>
            <a:r>
              <a:rPr lang="en-US" dirty="0"/>
              <a:t>The difference of means between the populations is high. p=3.07*10</a:t>
            </a:r>
            <a:r>
              <a:rPr lang="en-US" baseline="30000" dirty="0"/>
              <a:t>-7</a:t>
            </a:r>
            <a:r>
              <a:rPr lang="en-US" dirty="0"/>
              <a:t>, which is lower than .05. </a:t>
            </a:r>
          </a:p>
          <a:p>
            <a:pPr lvl="2"/>
            <a:r>
              <a:rPr lang="en-US" dirty="0"/>
              <a:t>We reject the null that there is no difference between men and women in terms of death counts.</a:t>
            </a:r>
          </a:p>
          <a:p>
            <a:r>
              <a:rPr lang="en-US" dirty="0"/>
              <a:t>Conclusions:</a:t>
            </a:r>
          </a:p>
          <a:p>
            <a:pPr lvl="1"/>
            <a:r>
              <a:rPr lang="en-US" dirty="0"/>
              <a:t>There is a statistically significant difference between men and women in terms of probability of death because of the virus. And no statistical difference in terms of probability of contracting the virus.</a:t>
            </a:r>
          </a:p>
          <a:p>
            <a:endParaRPr lang="en-US" dirty="0"/>
          </a:p>
        </p:txBody>
      </p:sp>
      <p:sp>
        <p:nvSpPr>
          <p:cNvPr id="4" name="TextBox 3">
            <a:extLst>
              <a:ext uri="{FF2B5EF4-FFF2-40B4-BE49-F238E27FC236}">
                <a16:creationId xmlns:a16="http://schemas.microsoft.com/office/drawing/2014/main" id="{5AD44ACA-6B59-4607-9C3B-D039172C9673}"/>
              </a:ext>
            </a:extLst>
          </p:cNvPr>
          <p:cNvSpPr txBox="1"/>
          <p:nvPr/>
        </p:nvSpPr>
        <p:spPr>
          <a:xfrm>
            <a:off x="557607" y="6129495"/>
            <a:ext cx="6225029" cy="461665"/>
          </a:xfrm>
          <a:prstGeom prst="rect">
            <a:avLst/>
          </a:prstGeom>
          <a:noFill/>
        </p:spPr>
        <p:txBody>
          <a:bodyPr wrap="square" rtlCol="0">
            <a:spAutoFit/>
          </a:bodyPr>
          <a:lstStyle/>
          <a:p>
            <a:r>
              <a:rPr lang="en-US" sz="1200" b="1" dirty="0"/>
              <a:t>Source</a:t>
            </a:r>
            <a:r>
              <a:rPr lang="en-US" sz="1200" dirty="0"/>
              <a:t>: </a:t>
            </a:r>
            <a:r>
              <a:rPr lang="en-US" sz="1200" dirty="0">
                <a:hlinkClick r:id="rId3"/>
              </a:rPr>
              <a:t>http://globalhealth5050.org/covid19/</a:t>
            </a:r>
            <a:r>
              <a:rPr lang="en-US" sz="1200" dirty="0"/>
              <a:t>, aggregate data of all countries that report gender differences in COVID-19 related cases &amp; deaths</a:t>
            </a:r>
            <a:endParaRPr lang="en-US" dirty="0"/>
          </a:p>
        </p:txBody>
      </p:sp>
    </p:spTree>
    <p:extLst>
      <p:ext uri="{BB962C8B-B14F-4D97-AF65-F5344CB8AC3E}">
        <p14:creationId xmlns:p14="http://schemas.microsoft.com/office/powerpoint/2010/main" val="963150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AC623-39A2-4AC3-8887-AF61BF4DE4AA}"/>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1314FFA6-BD05-4240-A89E-6F31413E7107}"/>
              </a:ext>
            </a:extLst>
          </p:cNvPr>
          <p:cNvSpPr>
            <a:spLocks noGrp="1"/>
          </p:cNvSpPr>
          <p:nvPr>
            <p:ph idx="1"/>
          </p:nvPr>
        </p:nvSpPr>
        <p:spPr/>
        <p:txBody>
          <a:bodyPr/>
          <a:lstStyle/>
          <a:p>
            <a:r>
              <a:rPr lang="en-US" dirty="0"/>
              <a:t>There are several hotspots in the US in terms of cases and deaths concentrated in the Northeast</a:t>
            </a:r>
          </a:p>
          <a:p>
            <a:r>
              <a:rPr lang="en-US" dirty="0"/>
              <a:t>But the virus is quickly spreading, and other hotspots are forming</a:t>
            </a:r>
          </a:p>
          <a:p>
            <a:r>
              <a:rPr lang="en-US" dirty="0"/>
              <a:t>Future directions:</a:t>
            </a:r>
          </a:p>
          <a:p>
            <a:pPr lvl="1"/>
            <a:r>
              <a:rPr lang="en-US" dirty="0"/>
              <a:t>As more data comes in about COVID-19, I can investigate income levels, BCG vaccine, density and their relationship with the number of cases in each state/county/country.</a:t>
            </a:r>
          </a:p>
        </p:txBody>
      </p:sp>
    </p:spTree>
    <p:extLst>
      <p:ext uri="{BB962C8B-B14F-4D97-AF65-F5344CB8AC3E}">
        <p14:creationId xmlns:p14="http://schemas.microsoft.com/office/powerpoint/2010/main" val="882715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528</Words>
  <Application>Microsoft Office PowerPoint</Application>
  <PresentationFormat>Widescreen</PresentationFormat>
  <Paragraphs>43</Paragraphs>
  <Slides>7</Slides>
  <Notes>5</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COVID-19 in the US (EDA)</vt:lpstr>
      <vt:lpstr>Overview &amp; Motivation</vt:lpstr>
      <vt:lpstr>Data Exploration</vt:lpstr>
      <vt:lpstr>Data Exploration</vt:lpstr>
      <vt:lpstr>Data Exploration</vt:lpstr>
      <vt:lpstr>Hypothesis testing</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in the US (EDA)</dc:title>
  <dc:creator>Plamen Dzhelepov</dc:creator>
  <cp:lastModifiedBy>Plamen Dzhelepov</cp:lastModifiedBy>
  <cp:revision>67</cp:revision>
  <dcterms:created xsi:type="dcterms:W3CDTF">2020-04-08T12:49:26Z</dcterms:created>
  <dcterms:modified xsi:type="dcterms:W3CDTF">2020-04-09T15:28:25Z</dcterms:modified>
</cp:coreProperties>
</file>