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25" r:id="rId5"/>
    <p:sldId id="426" r:id="rId6"/>
    <p:sldId id="427" r:id="rId7"/>
    <p:sldId id="429" r:id="rId8"/>
    <p:sldId id="428" r:id="rId9"/>
    <p:sldId id="430" r:id="rId10"/>
    <p:sldId id="432" r:id="rId11"/>
    <p:sldId id="437" r:id="rId12"/>
    <p:sldId id="431" r:id="rId13"/>
    <p:sldId id="438" r:id="rId14"/>
    <p:sldId id="434" r:id="rId15"/>
    <p:sldId id="439" r:id="rId16"/>
    <p:sldId id="435" r:id="rId17"/>
    <p:sldId id="440" r:id="rId18"/>
    <p:sldId id="436" r:id="rId19"/>
    <p:sldId id="441" r:id="rId20"/>
    <p:sldId id="447" r:id="rId21"/>
    <p:sldId id="442" r:id="rId22"/>
    <p:sldId id="443" r:id="rId23"/>
    <p:sldId id="449" r:id="rId24"/>
    <p:sldId id="450" r:id="rId25"/>
    <p:sldId id="451" r:id="rId26"/>
    <p:sldId id="444" r:id="rId27"/>
    <p:sldId id="445" r:id="rId28"/>
    <p:sldId id="452" r:id="rId29"/>
    <p:sldId id="446" r:id="rId30"/>
    <p:sldId id="453" r:id="rId31"/>
    <p:sldId id="454" r:id="rId32"/>
    <p:sldId id="417" r:id="rId33"/>
    <p:sldId id="424" r:id="rId34"/>
    <p:sldId id="419" r:id="rId35"/>
    <p:sldId id="420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7" autoAdjust="0"/>
    <p:restoredTop sz="94533" autoAdjust="0"/>
  </p:normalViewPr>
  <p:slideViewPr>
    <p:cSldViewPr>
      <p:cViewPr varScale="1">
        <p:scale>
          <a:sx n="89" d="100"/>
          <a:sy n="89" d="100"/>
        </p:scale>
        <p:origin x="264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javascript-frameworks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761165"/>
            <a:ext cx="6848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Controllers and Markup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1966828"/>
            <a:ext cx="8296741" cy="11492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1" smtClean="0"/>
              <a:t>Controllers, $scope, Markup, Directives, Expressions, Binding, Filters, Validation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4150" y="3824430"/>
            <a:ext cx="4496848" cy="2195370"/>
          </a:xfrm>
        </p:spPr>
      </p:pic>
      <p:pic>
        <p:nvPicPr>
          <p:cNvPr id="1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802" y="3505200"/>
            <a:ext cx="2283810" cy="2449085"/>
          </a:xfrm>
          <a:prstGeom prst="rect">
            <a:avLst/>
          </a:prstGeom>
        </p:spPr>
      </p:pic>
      <p:pic>
        <p:nvPicPr>
          <p:cNvPr id="16" name="Picture 2" descr="http://www.bestappsite.com/wp-content/uploads/2012/02/markup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196581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400729"/>
            <a:ext cx="10416328" cy="896800"/>
          </a:xfrm>
        </p:spPr>
        <p:txBody>
          <a:bodyPr/>
          <a:lstStyle/>
          <a:p>
            <a:r>
              <a:rPr lang="en-GB" dirty="0" smtClean="0"/>
              <a:t>Directives: ng-model &amp; ng-change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431297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4" y="2362200"/>
            <a:ext cx="7162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ng-change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="handleTextboxChange()"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ng-model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="textBox" /&gt;</a:t>
            </a:r>
          </a:p>
        </p:txBody>
      </p:sp>
    </p:spTree>
    <p:extLst>
      <p:ext uri="{BB962C8B-B14F-4D97-AF65-F5344CB8AC3E}">
        <p14:creationId xmlns:p14="http://schemas.microsoft.com/office/powerpoint/2010/main" val="32598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Mouse / click </a:t>
            </a:r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5595425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ngMousemove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4012" y="4472786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ngMouseleave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3341293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ngMousedown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59205" y="2209800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ngClick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4012" y="2209800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ngDblClick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60612" y="4468359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ngMouseenter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04012" y="5595424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ngMouseover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04012" y="3341293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ngMouseup</a:t>
            </a:r>
          </a:p>
        </p:txBody>
      </p:sp>
    </p:spTree>
    <p:extLst>
      <p:ext uri="{BB962C8B-B14F-4D97-AF65-F5344CB8AC3E}">
        <p14:creationId xmlns:p14="http://schemas.microsoft.com/office/powerpoint/2010/main" val="8916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Directives for Mouse Events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84" y="1295400"/>
            <a:ext cx="3710728" cy="31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67640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ngApp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54297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2556" y="3465676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ngBindTemplate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2556" y="438837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2556" y="531107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ngBindHtmlUnsafe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41596" y="1676400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ngHide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41596" y="2542978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ngShow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1596" y="3465673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ngCloak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41596" y="4388373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ngStyle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84580" y="1676400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84580" y="2542978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ngClassEven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84580" y="3465674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ngClassOdd</a:t>
            </a:r>
          </a:p>
        </p:txBody>
      </p:sp>
    </p:spTree>
    <p:extLst>
      <p:ext uri="{BB962C8B-B14F-4D97-AF65-F5344CB8AC3E}">
        <p14:creationId xmlns:p14="http://schemas.microsoft.com/office/powerpoint/2010/main" val="34978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Bind 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84" y="1295400"/>
            <a:ext cx="4384328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60020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ngDisabled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25680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ngChecked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8212" y="35078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ngMultiple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82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ngReadonly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08212" y="53872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ngSelected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01793" y="160020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ngForm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01793" y="25680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ngSubmit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01793" y="35078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ngHref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01793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ngSrc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1356" y="5387267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ngNonBindable</a:t>
            </a:r>
          </a:p>
        </p:txBody>
      </p:sp>
    </p:spTree>
    <p:extLst>
      <p:ext uri="{BB962C8B-B14F-4D97-AF65-F5344CB8AC3E}">
        <p14:creationId xmlns:p14="http://schemas.microsoft.com/office/powerpoint/2010/main" val="24932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More 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://images.sodahead.com/polls/001658777/3055954692_OtherStuffButton_answer_3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35" y="1367447"/>
            <a:ext cx="3324226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Older Internet Explorers (IE) do not support non-HTML tags</a:t>
            </a:r>
          </a:p>
          <a:p>
            <a:r>
              <a:rPr lang="en-GB" dirty="0" smtClean="0"/>
              <a:t>What to do for older IE browsers?</a:t>
            </a:r>
          </a:p>
          <a:p>
            <a:pPr lvl="1"/>
            <a:r>
              <a:rPr lang="en-GB" noProof="1" smtClean="0"/>
              <a:t>Polyfill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JSON.stringify()</a:t>
            </a:r>
          </a:p>
          <a:p>
            <a:pPr lvl="1"/>
            <a:r>
              <a:rPr lang="en-GB" dirty="0" smtClean="0"/>
              <a:t>No NG tags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u</a:t>
            </a:r>
            <a:r>
              <a:rPr lang="en-GB" dirty="0" smtClean="0"/>
              <a:t>se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attribute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GB" dirty="0" smtClean="0"/>
              <a:t> directives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Directives: Old IE Restrictions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4860" y="4435508"/>
            <a:ext cx="9680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&lt;ng-pluralize count="…" when="…"&gt;&lt;/ng-pluralize&gt;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74860" y="5387269"/>
            <a:ext cx="9680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ng-pluralize count="…" when="…"&gt;&lt;/div&gt;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84" y="4435509"/>
            <a:ext cx="480130" cy="480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5399445"/>
            <a:ext cx="481074" cy="4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48505"/>
            <a:ext cx="8938472" cy="688256"/>
          </a:xfrm>
        </p:spPr>
        <p:txBody>
          <a:bodyPr/>
          <a:lstStyle/>
          <a:p>
            <a:r>
              <a:rPr lang="en-GB" dirty="0" smtClean="0"/>
              <a:t>Using Expressions in the Views</a:t>
            </a:r>
            <a:endParaRPr lang="en-GB" dirty="0"/>
          </a:p>
        </p:txBody>
      </p:sp>
      <p:pic>
        <p:nvPicPr>
          <p:cNvPr id="2050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630463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2903294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expressions are JS-like code snippets placed in bindings: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Evaluated against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Evaluating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GB" dirty="0" smtClean="0"/>
              <a:t> properties doesn't throw an exception</a:t>
            </a:r>
          </a:p>
          <a:p>
            <a:pPr lvl="1"/>
            <a:r>
              <a:rPr lang="en-GB" dirty="0" smtClean="0"/>
              <a:t>No control flow statements (e.g.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Can use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GB" dirty="0" smtClean="0"/>
              <a:t> within the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38636" y="1905000"/>
            <a:ext cx="35083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}}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5036" y="5257800"/>
            <a:ext cx="7775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&lt;div&gt;3*12={{ 3*12 }}&lt;/div&gt;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3*12=36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5036" y="6011679"/>
            <a:ext cx="7775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person.contacts.email }}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Controllers and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</a:rPr>
              <a:t>$scope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Expressions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Filters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Binding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Validation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3200400"/>
            <a:ext cx="4409440" cy="1524000"/>
          </a:xfrm>
          <a:prstGeom prst="roundRect">
            <a:avLst>
              <a:gd name="adj" fmla="val 6668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562" y="3956472"/>
            <a:ext cx="2166698" cy="2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752600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3025431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1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GB" dirty="0" smtClean="0"/>
              <a:t>Formatting Data in Expressions</a:t>
            </a:r>
            <a:endParaRPr lang="en-GB" dirty="0"/>
          </a:p>
        </p:txBody>
      </p:sp>
      <p:pic>
        <p:nvPicPr>
          <p:cNvPr id="307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481576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GB" dirty="0" smtClean="0"/>
              <a:t> format the value of an expression</a:t>
            </a:r>
          </a:p>
          <a:p>
            <a:pPr lvl="1"/>
            <a:r>
              <a:rPr lang="en-GB" dirty="0" smtClean="0"/>
              <a:t>Modify the output</a:t>
            </a:r>
          </a:p>
          <a:p>
            <a:pPr lvl="1"/>
            <a:r>
              <a:rPr lang="en-GB" dirty="0" smtClean="0"/>
              <a:t>Format the output</a:t>
            </a:r>
          </a:p>
          <a:p>
            <a:pPr lvl="1"/>
            <a:r>
              <a:rPr lang="en-GB" dirty="0" smtClean="0"/>
              <a:t>Sort data</a:t>
            </a:r>
          </a:p>
          <a:p>
            <a:pPr lvl="1"/>
            <a:r>
              <a:rPr lang="en-GB" dirty="0" smtClean="0"/>
              <a:t>Filter data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Using filters: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414" y="5562600"/>
            <a:ext cx="5333998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| filter }}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06385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06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52348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8956" y="2063854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58956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currency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8956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8956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limitTo</a:t>
            </a:r>
          </a:p>
        </p:txBody>
      </p:sp>
    </p:spTree>
    <p:extLst>
      <p:ext uri="{BB962C8B-B14F-4D97-AF65-F5344CB8AC3E}">
        <p14:creationId xmlns:p14="http://schemas.microsoft.com/office/powerpoint/2010/main" val="13681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 filters enable custom formatting / output modifications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Custom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596" y="2514600"/>
            <a:ext cx="9922456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module.filter('filter_name',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function(input, /* filter params */)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modify the input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modifiedInput;</a:t>
            </a:r>
            <a:endParaRPr lang="en-GB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GB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600200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4787322"/>
            <a:ext cx="9806728" cy="820600"/>
          </a:xfrm>
        </p:spPr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084" y="5665490"/>
            <a:ext cx="9806728" cy="719034"/>
          </a:xfrm>
        </p:spPr>
        <p:txBody>
          <a:bodyPr/>
          <a:lstStyle/>
          <a:p>
            <a:r>
              <a:rPr lang="en-GB" dirty="0" smtClean="0"/>
              <a:t>Bind Model </a:t>
            </a:r>
            <a:r>
              <a:rPr lang="en-GB" smtClean="0"/>
              <a:t>Data to the </a:t>
            </a:r>
            <a:r>
              <a:rPr lang="en-GB" dirty="0" smtClean="0"/>
              <a:t>UI Controls</a:t>
            </a:r>
            <a:endParaRPr lang="en-GB" dirty="0"/>
          </a:p>
        </p:txBody>
      </p:sp>
      <p:pic>
        <p:nvPicPr>
          <p:cNvPr id="5122" name="Picture 2" descr="https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33" y="1219200"/>
            <a:ext cx="4396030" cy="31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GB" dirty="0" smtClean="0"/>
              <a:t> directive binds a UI control to Angular model</a:t>
            </a:r>
          </a:p>
          <a:p>
            <a:r>
              <a:rPr lang="en-GB" dirty="0" smtClean="0"/>
              <a:t>It works on form input controls: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</a:p>
          <a:p>
            <a:pPr lvl="1"/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5836" y="4909268"/>
            <a:ext cx="10213976" cy="45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ng-model="name" /&gt;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5836" y="5671268"/>
            <a:ext cx="10213976" cy="45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ng-model="person.contacts.phone" /&gt;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1210" y="2585025"/>
            <a:ext cx="1834576" cy="183457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722812" y="3057564"/>
            <a:ext cx="2133600" cy="874254"/>
          </a:xfrm>
          <a:prstGeom prst="roundRect">
            <a:avLst>
              <a:gd name="adj" fmla="val 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Control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94812" y="3057564"/>
            <a:ext cx="1828800" cy="874254"/>
          </a:xfrm>
          <a:prstGeom prst="roundRect">
            <a:avLst>
              <a:gd name="adj" fmla="val 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42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6199"/>
            <a:ext cx="8938472" cy="820600"/>
          </a:xfrm>
        </p:spPr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4367"/>
            <a:ext cx="8938472" cy="688256"/>
          </a:xfrm>
        </p:spPr>
        <p:txBody>
          <a:bodyPr/>
          <a:lstStyle/>
          <a:p>
            <a:r>
              <a:rPr lang="en-GB" dirty="0" smtClean="0"/>
              <a:t>Angular Data Validation Directives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752600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3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directives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GB" sz="2800" dirty="0"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–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makes input field required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ngPattern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– validated by regex pattern</a:t>
            </a:r>
          </a:p>
          <a:p>
            <a:r>
              <a:rPr lang="en-GB" dirty="0" smtClean="0">
                <a:latin typeface="+mj-lt"/>
                <a:cs typeface="Consolas" panose="020B0609020204030204" pitchFamily="49" charset="0"/>
              </a:rPr>
              <a:t>Form properties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$invalid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pristine</a:t>
            </a:r>
          </a:p>
          <a:p>
            <a:r>
              <a:rPr lang="en-GB" dirty="0">
                <a:latin typeface="+mj-lt"/>
                <a:cs typeface="Consolas" panose="020B0609020204030204" pitchFamily="49" charset="0"/>
              </a:rPr>
              <a:t>CSS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classes</a:t>
            </a:r>
          </a:p>
          <a:p>
            <a:pPr lvl="1"/>
            <a:r>
              <a:rPr lang="en-GB" dirty="0" smtClean="0">
                <a:latin typeface="+mj-lt"/>
                <a:cs typeface="Consolas" panose="020B0609020204030204" pitchFamily="49" charset="0"/>
              </a:rPr>
              <a:t>You can style ng-classes (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ng-required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)</a:t>
            </a:r>
            <a:endParaRPr lang="en-GB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276600"/>
            <a:ext cx="459213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20629"/>
            <a:ext cx="8938472" cy="820600"/>
          </a:xfrm>
        </p:spPr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299174" y="2971800"/>
            <a:ext cx="1905000" cy="1107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027612" y="3010829"/>
            <a:ext cx="1905000" cy="110768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8572810" y="3027556"/>
            <a:ext cx="1905000" cy="110768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422000" y="3387926"/>
            <a:ext cx="1387786" cy="3534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Left-Right Arrow 12"/>
          <p:cNvSpPr/>
          <p:nvPr/>
        </p:nvSpPr>
        <p:spPr>
          <a:xfrm>
            <a:off x="7058818" y="3409299"/>
            <a:ext cx="1387786" cy="3442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533400"/>
            <a:ext cx="2672362" cy="923628"/>
          </a:xfrm>
          <a:prstGeom prst="roundRect">
            <a:avLst>
              <a:gd name="adj" fmla="val 6668"/>
            </a:avLst>
          </a:prstGeom>
        </p:spPr>
      </p:pic>
    </p:spTree>
    <p:extLst>
      <p:ext uri="{BB962C8B-B14F-4D97-AF65-F5344CB8AC3E}">
        <p14:creationId xmlns:p14="http://schemas.microsoft.com/office/powerpoint/2010/main" val="703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867001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 smtClean="0"/>
              <a:t>Can modules depend on other modules?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is the primary responsibility of the controller?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Can the view bind to functions on the scope?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are the ways directives can be written?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That is the purpose of the </a:t>
            </a:r>
            <a:r>
              <a:rPr lang="en-US" sz="30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ngCloak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directive?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bind directive supports multiple bindings?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Do expressions support all JavaScript syntax?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you limit a filter to only search in specific field?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HTML elements work with two way binding?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535238"/>
            <a:ext cx="2438400" cy="24384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26" y="4572000"/>
            <a:ext cx="3081986" cy="162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 rot="20809149">
            <a:off x="8797764" y="5212810"/>
            <a:ext cx="2636511" cy="61580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SPA with AngularJS</a:t>
            </a:r>
            <a:endParaRPr lang="en-US" sz="10700" b="1" dirty="0">
              <a:ln w="3175">
                <a:solidFill>
                  <a:srgbClr val="FFFFFF">
                    <a:alpha val="50000"/>
                  </a:srgbClr>
                </a:solidFill>
                <a:prstDash val="solid"/>
              </a:ln>
              <a:solidFill>
                <a:schemeClr val="accent1">
                  <a:lumMod val="40000"/>
                  <a:lumOff val="60000"/>
                  <a:alpha val="49804"/>
                </a:scheme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https://softuni.bg/courses/javascript-frameworks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Controllers and Markup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GB" dirty="0" smtClean="0"/>
              <a:t>Contains the presentation logic (e.g. load data)</a:t>
            </a:r>
          </a:p>
          <a:p>
            <a:pPr lvl="1"/>
            <a:r>
              <a:rPr lang="en-GB" dirty="0" smtClean="0"/>
              <a:t>Responsible for creating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Communication between controller and view</a:t>
            </a:r>
          </a:p>
          <a:p>
            <a:pPr lvl="2"/>
            <a:r>
              <a:rPr lang="en-GB" dirty="0" smtClean="0"/>
              <a:t>Holds the data to be displayed by the view</a:t>
            </a:r>
          </a:p>
          <a:p>
            <a:pPr lvl="1"/>
            <a:r>
              <a:rPr lang="en-GB" dirty="0" smtClean="0"/>
              <a:t>Binding between controller and view can be one-way or two-way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</a:t>
            </a:r>
            <a:r>
              <a:rPr lang="en-GB" dirty="0" smtClean="0"/>
              <a:t>cope contains the model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1012" y="1862002"/>
            <a:ext cx="86836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angular.module(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[]);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/* services */)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“Angel";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1012" y="4437208"/>
            <a:ext cx="86836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ng-app="myApp"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ng-controller="myController"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&lt;h1&gt;Hello,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{{name}}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!&lt;/h1&gt;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88224" y="1151122"/>
            <a:ext cx="2501788" cy="609462"/>
          </a:xfrm>
          <a:prstGeom prst="wedgeRoundRectCallout">
            <a:avLst>
              <a:gd name="adj1" fmla="val -62096"/>
              <a:gd name="adj2" fmla="val 562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13074" y="3936298"/>
            <a:ext cx="3339988" cy="550677"/>
          </a:xfrm>
          <a:prstGeom prst="wedgeRoundRectCallout">
            <a:avLst>
              <a:gd name="adj1" fmla="val -74205"/>
              <a:gd name="adj2" fmla="val 557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to be used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4612" y="1964294"/>
            <a:ext cx="2667000" cy="587483"/>
          </a:xfrm>
          <a:prstGeom prst="wedgeRoundRectCallout">
            <a:avLst>
              <a:gd name="adj1" fmla="val -98001"/>
              <a:gd name="adj2" fmla="val 342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39118" y="4621978"/>
            <a:ext cx="3338400" cy="532326"/>
          </a:xfrm>
          <a:prstGeom prst="wedgeRoundRectCallout">
            <a:avLst>
              <a:gd name="adj1" fmla="val -71027"/>
              <a:gd name="adj2" fmla="val 270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to be used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42550" y="3124200"/>
            <a:ext cx="4176600" cy="575876"/>
          </a:xfrm>
          <a:prstGeom prst="wedgeRoundRectCallout">
            <a:avLst>
              <a:gd name="adj1" fmla="val -64319"/>
              <a:gd name="adj2" fmla="val -586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$scope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injected by Angular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25956" y="5391817"/>
            <a:ext cx="3567752" cy="795137"/>
          </a:xfrm>
          <a:prstGeom prst="wedgeRoundRectCallout">
            <a:avLst>
              <a:gd name="adj1" fmla="val -80195"/>
              <a:gd name="adj2" fmla="val -3918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Everything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$scope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accessed via directives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75012" y="5845792"/>
            <a:ext cx="3581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Angel!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Values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Constants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 and Values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43821" y="4495800"/>
            <a:ext cx="8458200" cy="18835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(‘HOME_SITE',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'url': 'http://softuni.bg',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'port': 8888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9126" y="1774007"/>
            <a:ext cx="8458200" cy="18835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('visitors',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count: 4,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names: ['Nakov', 'Petya', 'Alex', 'Vlado']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3248" y="2441070"/>
            <a:ext cx="472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/>
              <a:t>Display basic user info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Display collections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Handling events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89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GB" dirty="0" smtClean="0"/>
              <a:t>DOM Element's Markers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16" y="1371600"/>
            <a:ext cx="5318464" cy="29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Angular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dirty="0" smtClean="0"/>
              <a:t> extend the standard HTML functionality</a:t>
            </a:r>
          </a:p>
          <a:p>
            <a:pPr lvl="1"/>
            <a:r>
              <a:rPr lang="en-GB" dirty="0" smtClean="0"/>
              <a:t>Angular's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HTML compiler </a:t>
            </a:r>
            <a:r>
              <a:rPr lang="en-GB" dirty="0" smtClean="0"/>
              <a:t>attaches behaviour to DOM elements</a:t>
            </a:r>
          </a:p>
          <a:p>
            <a:r>
              <a:rPr lang="en-GB" dirty="0" smtClean="0"/>
              <a:t>Directives start with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ng</a:t>
            </a:r>
            <a:r>
              <a:rPr lang="en-GB" dirty="0" smtClean="0"/>
              <a:t>, 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ng-model="article"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Angular directives can be written in several ways:</a:t>
            </a:r>
          </a:p>
          <a:p>
            <a:pPr lvl="1"/>
            <a:r>
              <a:rPr lang="en-GB" dirty="0" smtClean="0"/>
              <a:t>Like element:</a:t>
            </a:r>
          </a:p>
          <a:p>
            <a:pPr lvl="1"/>
            <a:r>
              <a:rPr lang="en-GB" dirty="0" smtClean="0"/>
              <a:t>Like attribute:</a:t>
            </a:r>
          </a:p>
          <a:p>
            <a:pPr lvl="1"/>
            <a:r>
              <a:rPr lang="en-GB" dirty="0" smtClean="0"/>
              <a:t>Like CSS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Directives?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412" y="4155744"/>
            <a:ext cx="41433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&lt;ng-form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27411" y="4817956"/>
            <a:ext cx="4143375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ng-form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27411" y="5478440"/>
            <a:ext cx="4143375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class="ng-form" /&gt;</a:t>
            </a:r>
          </a:p>
        </p:txBody>
      </p:sp>
    </p:spTree>
    <p:extLst>
      <p:ext uri="{BB962C8B-B14F-4D97-AF65-F5344CB8AC3E}">
        <p14:creationId xmlns:p14="http://schemas.microsoft.com/office/powerpoint/2010/main" val="11890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989</Words>
  <Application>Microsoft Office PowerPoint</Application>
  <PresentationFormat>Custom</PresentationFormat>
  <Paragraphs>254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Controllers and Markup</vt:lpstr>
      <vt:lpstr>Table of Contents</vt:lpstr>
      <vt:lpstr>Controllers &amp; Scope</vt:lpstr>
      <vt:lpstr>Controllers and Scope</vt:lpstr>
      <vt:lpstr>Controllers and Scope</vt:lpstr>
      <vt:lpstr>Constants and Values</vt:lpstr>
      <vt:lpstr>Controllers &amp; Scope</vt:lpstr>
      <vt:lpstr>Directives</vt:lpstr>
      <vt:lpstr>What are Directives?</vt:lpstr>
      <vt:lpstr>Directives: ng-model &amp; ng-change</vt:lpstr>
      <vt:lpstr>Event Directives</vt:lpstr>
      <vt:lpstr>Directives for Mouse Events</vt:lpstr>
      <vt:lpstr>Other Directives</vt:lpstr>
      <vt:lpstr>Bind Directives</vt:lpstr>
      <vt:lpstr>More Directives</vt:lpstr>
      <vt:lpstr>More Directives</vt:lpstr>
      <vt:lpstr>Directives: Old IE Restrictions</vt:lpstr>
      <vt:lpstr>Expressions</vt:lpstr>
      <vt:lpstr>Expressions</vt:lpstr>
      <vt:lpstr>Expressions</vt:lpstr>
      <vt:lpstr>Filters</vt:lpstr>
      <vt:lpstr>Filters</vt:lpstr>
      <vt:lpstr>Built-In Angular Filters</vt:lpstr>
      <vt:lpstr>Writing Custom Filters</vt:lpstr>
      <vt:lpstr>Filters</vt:lpstr>
      <vt:lpstr>Two-Way Binding</vt:lpstr>
      <vt:lpstr>Two-Way Binding</vt:lpstr>
      <vt:lpstr>Form Validation</vt:lpstr>
      <vt:lpstr>Form Validation</vt:lpstr>
      <vt:lpstr>Form Validation</vt:lpstr>
      <vt:lpstr>Summary</vt:lpstr>
      <vt:lpstr>Controllers and Markup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 and Markup in AngularJS</dc:title>
  <dc:subject>Software Development Course</dc:subject>
  <dc:creator/>
  <cp:keywords>JavaScript, JS, programming, SoftUni, Software University, programming, software development, software engineering, course, Web development, SPA Applications, AngularJS, controllers, markup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2015-05-12T11:26:30Z</dcterms:modified>
  <cp:category>JavaScript, JS, programming, SPA Applications, AngularJS, controllers, markup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