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619" r:id="rId5"/>
    <p:sldId id="623" r:id="rId6"/>
    <p:sldId id="624" r:id="rId7"/>
    <p:sldId id="574" r:id="rId8"/>
    <p:sldId id="620" r:id="rId9"/>
    <p:sldId id="621" r:id="rId10"/>
    <p:sldId id="486" r:id="rId11"/>
    <p:sldId id="625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08D48B-1432-401C-BBF4-C024F349FCF6}">
          <p14:sldIdLst>
            <p14:sldId id="394"/>
            <p14:sldId id="571"/>
          </p14:sldIdLst>
        </p14:section>
        <p14:section name="Abstract Data Types" id="{AE7192EE-B4AE-4B3E-8FA5-B6308C478707}">
          <p14:sldIdLst>
            <p14:sldId id="619"/>
            <p14:sldId id="623"/>
            <p14:sldId id="624"/>
            <p14:sldId id="574"/>
            <p14:sldId id="620"/>
            <p14:sldId id="621"/>
          </p14:sldIdLst>
        </p14:section>
        <p14:section name="Conclusion" id="{28530B60-B660-44CA-A408-05EB944C96D4}">
          <p14:sldIdLst>
            <p14:sldId id="486"/>
            <p14:sldId id="62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764EB1B-686E-49F8-8DEE-963AE09BF9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5078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4FE94B6-2B67-45BE-8068-3F32526F53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520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C3DB04-BD6B-4F9A-AC9D-426C8ED9C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17388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B1E1D60-D1AB-4057-B3BD-6E709FF1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5045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1C88357-BC42-4DED-9DEA-489684418A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1122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5FDE06-95D0-4B6A-806A-806ABBD3C7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755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2AE511E-5809-45A6-B48C-20CD579FE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565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5F66C2C-728D-49F4-AE78-CAD284AAAE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8523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AE4840B-0396-4332-904B-775D8559D0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268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Статични полета и свойства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E936716-A23E-4F86-B995-12891211D2FA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3" name="Picture 22" descr="http://softuni.bg">
              <a:extLst>
                <a:ext uri="{FF2B5EF4-FFF2-40B4-BE49-F238E27FC236}">
                  <a16:creationId xmlns:a16="http://schemas.microsoft.com/office/drawing/2014/main" id="{14B4CEA4-9736-4560-9C42-D6728543E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10DA20-4C33-4D13-9A36-C5D6DB9B3EAF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5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A47E90E-607C-46F8-ADCC-9D7E3C7AE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6" name="Text Placeholder 7">
              <a:extLst>
                <a:ext uri="{FF2B5EF4-FFF2-40B4-BE49-F238E27FC236}">
                  <a16:creationId xmlns:a16="http://schemas.microsoft.com/office/drawing/2014/main" id="{B37D2C8D-6473-495D-99E5-18165676A82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7" name="Text Placeholder 10">
              <a:extLst>
                <a:ext uri="{FF2B5EF4-FFF2-40B4-BE49-F238E27FC236}">
                  <a16:creationId xmlns:a16="http://schemas.microsoft.com/office/drawing/2014/main" id="{BDAF6809-5650-4D53-9BBB-8EF68A46E0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8" name="Text Placeholder 11">
              <a:extLst>
                <a:ext uri="{FF2B5EF4-FFF2-40B4-BE49-F238E27FC236}">
                  <a16:creationId xmlns:a16="http://schemas.microsoft.com/office/drawing/2014/main" id="{B50B3646-6CED-41DA-BC95-5F23D0372B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374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полета и свойства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4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4DDC919-F1D9-4F27-A821-29BE00524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полета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/>
              <a:t>Статични свойства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F3DC476-8A72-47D4-A6CC-367F3BCF4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4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Статичните полета в класа</a:t>
            </a:r>
          </a:p>
          <a:p>
            <a:pPr lvl="1"/>
            <a:r>
              <a:rPr lang="bg-BG" dirty="0"/>
              <a:t>Принадлежат на самия клас</a:t>
            </a:r>
          </a:p>
          <a:p>
            <a:pPr lvl="1"/>
            <a:r>
              <a:rPr lang="bg-BG" dirty="0"/>
              <a:t>Имат една и съща стойност за всеки обект</a:t>
            </a:r>
          </a:p>
          <a:p>
            <a:pPr lvl="1"/>
            <a:r>
              <a:rPr lang="bg-BG" dirty="0"/>
              <a:t>Могат да бъдат достъпени и само чрез класа - без създаване на обект от този клас</a:t>
            </a:r>
          </a:p>
          <a:p>
            <a:pPr marL="377887" lvl="1" indent="0">
              <a:buNone/>
            </a:pPr>
            <a:r>
              <a:rPr lang="bg-BG" dirty="0"/>
              <a:t>Подобно на полетата останалите членове на класа също могат да бъдат статични.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полета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7950FDD-0A18-4554-9F28-E8BCB3A3C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4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Статичните свойства в класа</a:t>
            </a:r>
          </a:p>
          <a:p>
            <a:pPr lvl="1"/>
            <a:r>
              <a:rPr lang="bg-BG" dirty="0"/>
              <a:t>Принадлежат на самия клас</a:t>
            </a:r>
          </a:p>
          <a:p>
            <a:pPr lvl="1"/>
            <a:r>
              <a:rPr lang="bg-BG" dirty="0"/>
              <a:t>Могат да бъдат достъпени и само чрез класа - без създаване на обект от този клас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свойства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AD90DE9-1979-4FD2-A663-9599A40E7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8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buNone/>
            </a:pPr>
            <a:r>
              <a:rPr lang="bg-BG" dirty="0"/>
              <a:t>Използването на свойства е удобно, когато имаме статични полета, но не искаме да позволим тяхната промяна в друг клас, който използва нашия.</a:t>
            </a:r>
          </a:p>
          <a:p>
            <a:pPr marL="377887" lvl="1" indent="0">
              <a:buNone/>
            </a:pPr>
            <a:r>
              <a:rPr lang="bg-BG" dirty="0"/>
              <a:t>Ако трябва да използваме само поле, то за да го достъпим извън класа, трябва да е </a:t>
            </a:r>
            <a:r>
              <a:rPr lang="en-US" dirty="0"/>
              <a:t>public</a:t>
            </a:r>
            <a:r>
              <a:rPr lang="bg-BG" dirty="0"/>
              <a:t>, което пък би позволило неговото изменение.</a:t>
            </a:r>
          </a:p>
          <a:p>
            <a:pPr marL="377887" lvl="1" indent="0">
              <a:buNone/>
            </a:pPr>
            <a:r>
              <a:rPr lang="bg-BG" dirty="0"/>
              <a:t>Именно тук идват статичните свойства.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свойства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F455209-5DB5-49B4-A18C-C03F5C569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7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Задача: Напишете програма, която да поддържа информация колко обекта от клас </a:t>
            </a:r>
            <a:r>
              <a:rPr lang="en-US" dirty="0"/>
              <a:t>Person </a:t>
            </a:r>
            <a:r>
              <a:rPr lang="bg-BG" dirty="0"/>
              <a:t>има създадени до момента. Реализирайте я използвайки статично поле и свойство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Преброй хората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6C2FFB0-D859-449C-853F-D470F98B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7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Ще създадем статично поле, което ще поддържа информацията. След това ще направим статично свойство, което ще има само </a:t>
            </a:r>
            <a:r>
              <a:rPr lang="en-US" dirty="0"/>
              <a:t>get</a:t>
            </a:r>
            <a:r>
              <a:rPr lang="bg-BG" dirty="0"/>
              <a:t>, понеже в противен случай ще можем да манипулираме брояча, когато използваме класа, а в случая идеята е ползвателя на класа да не може да промени полето, в което е записан броя, а само да го достъпи.</a:t>
            </a:r>
            <a:endParaRPr lang="en-US" dirty="0"/>
          </a:p>
          <a:p>
            <a:r>
              <a:rPr lang="bg-BG" dirty="0"/>
              <a:t>Броячът ще се увеличава в рамките на конструктора на класа.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Преброй хората (1)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1297ED9-9AC5-4BA2-B6DD-9305E5BCC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9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Преброй хората (2)</a:t>
            </a:r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90413" y="990600"/>
            <a:ext cx="11804822" cy="5500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/>
              <a:t>class Person</a:t>
            </a:r>
            <a:r>
              <a:rPr lang="bg-BG" sz="2900" dirty="0"/>
              <a:t> </a:t>
            </a:r>
            <a:r>
              <a:rPr lang="en-US" sz="2900" dirty="0"/>
              <a:t>{</a:t>
            </a:r>
            <a:r>
              <a:rPr lang="bg-BG" sz="2900" dirty="0"/>
              <a:t> //останалите части на класа са пропуснати</a:t>
            </a:r>
          </a:p>
          <a:p>
            <a:r>
              <a:rPr lang="en-US" sz="2900" dirty="0"/>
              <a:t>  private static </a:t>
            </a:r>
            <a:r>
              <a:rPr lang="en-US" sz="2900" dirty="0" err="1"/>
              <a:t>int</a:t>
            </a:r>
            <a:r>
              <a:rPr lang="en-US" sz="2900" dirty="0"/>
              <a:t> count = 0;</a:t>
            </a:r>
          </a:p>
          <a:p>
            <a:r>
              <a:rPr lang="en-US" sz="2900" dirty="0"/>
              <a:t>  public Person(string name, </a:t>
            </a:r>
            <a:r>
              <a:rPr lang="en-US" sz="2900" dirty="0" err="1"/>
              <a:t>int</a:t>
            </a:r>
            <a:r>
              <a:rPr lang="en-US" sz="2900" dirty="0"/>
              <a:t> age) {</a:t>
            </a:r>
          </a:p>
          <a:p>
            <a:r>
              <a:rPr lang="en-US" sz="2900" dirty="0"/>
              <a:t>    //</a:t>
            </a:r>
            <a:r>
              <a:rPr lang="bg-BG" sz="2900" dirty="0"/>
              <a:t>в конструктора добавяме реда, който променя стойността на </a:t>
            </a:r>
            <a:r>
              <a:rPr lang="en-US" sz="2900" dirty="0"/>
              <a:t>count:</a:t>
            </a:r>
            <a:endParaRPr lang="bg-BG" sz="2900" dirty="0"/>
          </a:p>
          <a:p>
            <a:r>
              <a:rPr lang="bg-BG" sz="2900" dirty="0"/>
              <a:t>    </a:t>
            </a:r>
            <a:r>
              <a:rPr lang="en-US" sz="2900" dirty="0" err="1"/>
              <a:t>Person.count</a:t>
            </a:r>
            <a:r>
              <a:rPr lang="en-US" sz="2900" dirty="0"/>
              <a:t> += 1;</a:t>
            </a:r>
          </a:p>
          <a:p>
            <a:r>
              <a:rPr lang="en-US" sz="2900" dirty="0"/>
              <a:t>  }</a:t>
            </a:r>
            <a:endParaRPr lang="bg-BG" sz="2900" dirty="0"/>
          </a:p>
          <a:p>
            <a:r>
              <a:rPr lang="bg-BG" sz="2900" dirty="0"/>
              <a:t>  </a:t>
            </a:r>
            <a:r>
              <a:rPr lang="en-US" sz="2900" dirty="0"/>
              <a:t>public static </a:t>
            </a:r>
            <a:r>
              <a:rPr lang="en-US" sz="2900" dirty="0" err="1"/>
              <a:t>int</a:t>
            </a:r>
            <a:r>
              <a:rPr lang="en-US" sz="2900" dirty="0"/>
              <a:t> Count</a:t>
            </a:r>
            <a:r>
              <a:rPr lang="bg-BG" sz="2900" dirty="0"/>
              <a:t> </a:t>
            </a:r>
            <a:r>
              <a:rPr lang="en-US" sz="2900" dirty="0"/>
              <a:t>{</a:t>
            </a:r>
            <a:r>
              <a:rPr lang="bg-BG" sz="2900" dirty="0"/>
              <a:t> //статично свойство</a:t>
            </a:r>
            <a:endParaRPr lang="en-US" sz="2900" dirty="0"/>
          </a:p>
          <a:p>
            <a:r>
              <a:rPr lang="en-US" sz="2900" dirty="0"/>
              <a:t>  </a:t>
            </a:r>
            <a:r>
              <a:rPr lang="bg-BG" sz="2900" dirty="0"/>
              <a:t>  </a:t>
            </a:r>
            <a:r>
              <a:rPr lang="en-US" sz="2900" dirty="0"/>
              <a:t>get { return count; }</a:t>
            </a:r>
          </a:p>
          <a:p>
            <a:r>
              <a:rPr lang="ru-RU" sz="2900" dirty="0"/>
              <a:t>  </a:t>
            </a:r>
            <a:r>
              <a:rPr lang="en-US" sz="2900" dirty="0"/>
              <a:t>}</a:t>
            </a:r>
          </a:p>
          <a:p>
            <a:r>
              <a:rPr lang="en-US" sz="2900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391D28C-B323-4087-B495-41A06ED5E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86349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Статичните полета: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Имат еднаква стойност за всички обекти от клас</a:t>
            </a:r>
            <a:r>
              <a:rPr lang="en-US" sz="3000" dirty="0"/>
              <a:t>a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Могат да бъдат достъпвани и без да се създава обект от класа, чрез самия клас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Удобни са за поддържане на брояч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Статичните свойства: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2800" dirty="0"/>
              <a:t>Принадлежат на класа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2800" dirty="0"/>
              <a:t>Удобни за достъпване на информация от статични полета,</a:t>
            </a:r>
            <a:br>
              <a:rPr lang="bg-BG" sz="2800" dirty="0"/>
            </a:br>
            <a:r>
              <a:rPr lang="bg-BG" sz="2800" dirty="0"/>
              <a:t>която не бива да се променя от ползвателя на класа ни</a:t>
            </a:r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78" y="3387681"/>
            <a:ext cx="4061544" cy="30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2D9F20D-D103-4231-A62F-1709EAB77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122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7141</TotalTime>
  <Words>722</Words>
  <Application>Microsoft Office PowerPoint</Application>
  <PresentationFormat>Custom</PresentationFormat>
  <Paragraphs>88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Статични полета</vt:lpstr>
      <vt:lpstr>Статични свойства</vt:lpstr>
      <vt:lpstr>Статични свойства</vt:lpstr>
      <vt:lpstr>Задача: Преброй хората</vt:lpstr>
      <vt:lpstr>Решение: Преброй хората (1)</vt:lpstr>
      <vt:lpstr>Решение: Преброй хората (2)</vt:lpstr>
      <vt:lpstr>Какво научихме?</vt:lpstr>
      <vt:lpstr>Статични полета и свойства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2019-12-16T19:58:44Z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