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71" r:id="rId4"/>
    <p:sldId id="619" r:id="rId5"/>
    <p:sldId id="622" r:id="rId6"/>
    <p:sldId id="624" r:id="rId7"/>
    <p:sldId id="625" r:id="rId8"/>
    <p:sldId id="626" r:id="rId9"/>
    <p:sldId id="627" r:id="rId10"/>
    <p:sldId id="628" r:id="rId11"/>
    <p:sldId id="486" r:id="rId12"/>
    <p:sldId id="629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D387A8D-7EBE-4CCC-B32E-5DA530C97246}">
          <p14:sldIdLst>
            <p14:sldId id="394"/>
            <p14:sldId id="571"/>
          </p14:sldIdLst>
        </p14:section>
        <p14:section name="Abstract Data Types" id="{8EABB96C-F84F-469A-93E5-6D0397834253}">
          <p14:sldIdLst>
            <p14:sldId id="619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Conclusion" id="{D7D1C96E-A72C-40EF-8082-8E9D1BBB1F2E}">
          <p14:sldIdLst>
            <p14:sldId id="486"/>
            <p14:sldId id="62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D22C828-FDBF-49EB-84D4-D3D137DF7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35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158A94-2858-4DB3-A5FD-9A4A1BA36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483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333618E-6F9A-49FE-8089-48D35ACCB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3660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F733699-9528-409F-9C1D-E911E0F8A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4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C2A6E7E-E588-4DE1-9DB6-A0D6F5C9BD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7702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12CFF3-097E-4467-805A-9E57F45F3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93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методи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6814A72-5095-4BEB-B071-2823EB2100FF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id="{89201A3D-47B0-462A-AC43-43766D76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7DEA6B-E0D4-4B58-AF6C-4E78E4F6F070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49C728EB-85E6-4517-9E16-B55CAE7F1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id="{85D164A1-3BFE-4B00-B909-00A06D70C1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1FAF98C0-C624-4529-8416-49E18E3DF1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94B32ED5-DC9F-448A-8667-4A4356ECCA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9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методи принадлежат на класа и могат да бъдат достъпени чрез името на класа, а не чрез създаване на обект.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От статичен клас не може да се създаде обект</a:t>
            </a: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Статичните конструктори се изпълняват, когато за първи път се създаде обект от класа или се достъпи негов статичен член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7" y="4419600"/>
            <a:ext cx="2735270" cy="202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C9B133F-FC06-40F7-92C1-6F64B16E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860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Статични методи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C0AFDCD-ACE0-46FF-8845-3AD75DE13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4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методи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конструктори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56F2A78-83B3-40B3-9D00-EFAABFA1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1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методи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само чрез класа - без създаване на обект от този клас</a:t>
            </a:r>
          </a:p>
          <a:p>
            <a:pPr lvl="1"/>
            <a:r>
              <a:rPr lang="bg-BG" dirty="0"/>
              <a:t>Удобни са за извършване на действия върху всички обекти от класа или за извършване на действия, които нямат пряко отношение към обектите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методи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F8A5156-5F73-4A3E-BDA7-53756F86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Създайте клас, който поддържа статични методи за аритметични действия върху две цели числа:</a:t>
            </a:r>
          </a:p>
          <a:p>
            <a:pPr lvl="1">
              <a:buFontTx/>
              <a:buChar char="-"/>
            </a:pPr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bg-BG" dirty="0"/>
              <a:t>– събира числата</a:t>
            </a:r>
          </a:p>
          <a:p>
            <a:pPr lvl="1">
              <a:buFontTx/>
              <a:buChar char="-"/>
            </a:pPr>
            <a:r>
              <a:rPr lang="en-US" dirty="0"/>
              <a:t>Multiply(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– </a:t>
            </a:r>
            <a:r>
              <a:rPr lang="bg-BG" dirty="0"/>
              <a:t>умножава числата.</a:t>
            </a:r>
          </a:p>
          <a:p>
            <a:pPr marL="377887" lvl="1" indent="0">
              <a:buNone/>
            </a:pPr>
            <a:r>
              <a:rPr lang="bg-BG" dirty="0"/>
              <a:t>Използвайте методите от този клас в </a:t>
            </a:r>
            <a:r>
              <a:rPr lang="en-US" dirty="0"/>
              <a:t>Main </a:t>
            </a:r>
            <a:r>
              <a:rPr lang="bg-BG" dirty="0"/>
              <a:t>метода да извършите засичане на команда и извършете операцията.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Аритметични действия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76A786-8538-4E13-A25B-1E3C2CC7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Аритметични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4800" dirty="0"/>
          </a:p>
          <a:p>
            <a:r>
              <a:rPr lang="bg-BG" dirty="0"/>
              <a:t>Извиквайте методите по аналогичен начин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b="1" dirty="0"/>
              <a:t>:</a:t>
            </a:r>
            <a:br>
              <a:rPr lang="en-US" dirty="0"/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Arithmetics.Add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(10, 15);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FBABCAD-1A50-476C-B28C-085B5290E3F0}"/>
              </a:ext>
            </a:extLst>
          </p:cNvPr>
          <p:cNvSpPr txBox="1">
            <a:spLocks/>
          </p:cNvSpPr>
          <p:nvPr/>
        </p:nvSpPr>
        <p:spPr>
          <a:xfrm>
            <a:off x="726996" y="1158209"/>
            <a:ext cx="10731656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marL="304747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4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class </a:t>
            </a:r>
            <a:r>
              <a:rPr lang="en-GB" sz="2800" dirty="0" err="1"/>
              <a:t>Arithmetics</a:t>
            </a:r>
            <a:r>
              <a:rPr lang="en-GB" sz="2800" dirty="0"/>
              <a:t> {</a:t>
            </a:r>
          </a:p>
          <a:p>
            <a:r>
              <a:rPr lang="en-GB" sz="2800" dirty="0"/>
              <a:t>  public static int Add(int a, int b){</a:t>
            </a:r>
          </a:p>
          <a:p>
            <a:r>
              <a:rPr lang="en-GB" sz="2800" dirty="0"/>
              <a:t>    return </a:t>
            </a:r>
            <a:r>
              <a:rPr lang="en-GB" sz="2800" dirty="0" err="1"/>
              <a:t>a+b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public static int Multiply(int a, int b) {</a:t>
            </a:r>
          </a:p>
          <a:p>
            <a:r>
              <a:rPr lang="en-GB" sz="2800" dirty="0"/>
              <a:t>    return a * b;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5377EEA-5A7E-4F89-BE12-86796680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 решението оставихме класа си нестатичен. Това означава, че от него може да се направи обект. В случая това обаче би било безсмислено. За да не се допуска създаване на обект от даден клас, който има само статични членове ние можем да поставим думата </a:t>
            </a:r>
            <a:r>
              <a:rPr lang="en-US" dirty="0"/>
              <a:t>static </a:t>
            </a:r>
            <a:r>
              <a:rPr lang="bg-BG" dirty="0"/>
              <a:t>пред </a:t>
            </a:r>
            <a:r>
              <a:rPr lang="en-US" dirty="0"/>
              <a:t>class: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static class.</a:t>
            </a:r>
          </a:p>
          <a:p>
            <a:r>
              <a:rPr lang="bg-BG" dirty="0"/>
              <a:t>Когато отбележим един клас като статичен това означава, че неговите членове също ще са статични и от този клас няма да може да се създават обекти, а ще може членовете му да се ползват само статично. Много класове от </a:t>
            </a:r>
            <a:r>
              <a:rPr lang="en-US" dirty="0"/>
              <a:t>.NET </a:t>
            </a:r>
            <a:r>
              <a:rPr lang="bg-BG" dirty="0"/>
              <a:t>са статични (например </a:t>
            </a:r>
            <a:r>
              <a:rPr lang="en-US" dirty="0"/>
              <a:t>Math)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5676AF-2368-4C5A-ACF2-5C2833D2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конструктори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в един клас също могат да бъдат статични</a:t>
            </a:r>
          </a:p>
          <a:p>
            <a:r>
              <a:rPr lang="bg-BG" dirty="0"/>
              <a:t>Ако един конструктор е статичен той се изпълнява, когато едно от тези събития се случи за първи път:</a:t>
            </a:r>
          </a:p>
          <a:p>
            <a:pPr lvl="1"/>
            <a:r>
              <a:rPr lang="bg-BG" dirty="0"/>
              <a:t>Създаде се обект от класа (ако той е нестатичен)</a:t>
            </a:r>
          </a:p>
          <a:p>
            <a:pPr lvl="1"/>
            <a:r>
              <a:rPr lang="bg-BG" dirty="0"/>
              <a:t>Достъпва се статичен член от класа</a:t>
            </a:r>
          </a:p>
          <a:p>
            <a:pPr marL="377887" lvl="1" indent="0">
              <a:buNone/>
            </a:pPr>
            <a:r>
              <a:rPr lang="bg-BG" dirty="0"/>
              <a:t>Най-често статични конструктори се използват за инициализация на статични полета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29A5B18-87F8-4309-B3AC-46DC195C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8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Заявка за корен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Напишете клас, който съдържа метод, който връща корен квадратен при подадена заявка. Възможно е да получите голям брой заявки, така че трябва да отговаряте бързо на всяка една от тях.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5458454-627C-4862-8270-F7FF1555D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4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Заявка за корен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598274" y="1066800"/>
            <a:ext cx="1098253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class </a:t>
            </a:r>
            <a:r>
              <a:rPr lang="en-US" sz="2800" dirty="0" err="1"/>
              <a:t>SquareRootPrecalculator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</a:t>
            </a: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MaxValue</a:t>
            </a:r>
            <a:r>
              <a:rPr lang="en-US" sz="2800" dirty="0"/>
              <a:t> = 1000;</a:t>
            </a:r>
          </a:p>
          <a:p>
            <a:r>
              <a:rPr lang="bg-BG" sz="2800" dirty="0"/>
              <a:t>  </a:t>
            </a:r>
            <a:r>
              <a:rPr lang="en-US" sz="2800" dirty="0"/>
              <a:t>private static double[] </a:t>
            </a:r>
            <a:r>
              <a:rPr lang="en-US" sz="2800" dirty="0" err="1"/>
              <a:t>sqrtValues</a:t>
            </a:r>
            <a:r>
              <a:rPr lang="en-US" sz="2800" dirty="0"/>
              <a:t>;</a:t>
            </a:r>
          </a:p>
          <a:p>
            <a:r>
              <a:rPr lang="bg-BG" sz="2800" dirty="0"/>
              <a:t>  </a:t>
            </a:r>
            <a:r>
              <a:rPr lang="en-US" sz="2800" dirty="0"/>
              <a:t>static </a:t>
            </a:r>
            <a:r>
              <a:rPr lang="en-US" sz="2800" dirty="0" err="1"/>
              <a:t>SquareRootPrecalculator</a:t>
            </a:r>
            <a:r>
              <a:rPr lang="en-US" sz="2800" dirty="0"/>
              <a:t>()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 err="1"/>
              <a:t>sqrtValues</a:t>
            </a:r>
            <a:r>
              <a:rPr lang="en-US" sz="2800" dirty="0"/>
              <a:t> = new double[MaxValue+1];</a:t>
            </a:r>
          </a:p>
          <a:p>
            <a:r>
              <a:rPr lang="bg-BG" sz="2800" dirty="0"/>
              <a:t>    </a:t>
            </a:r>
            <a:r>
              <a:rPr lang="nn-NO" sz="2800" dirty="0"/>
              <a:t>for (int i = 1; i &lt;= MaxValue; i++</a:t>
            </a:r>
            <a:r>
              <a:rPr lang="bg-BG" sz="2800" dirty="0"/>
              <a:t>)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bg-BG" sz="2800" dirty="0"/>
              <a:t>  </a:t>
            </a:r>
            <a:r>
              <a:rPr lang="en-US" sz="2800" dirty="0" err="1"/>
              <a:t>sqrtValues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  <a:r>
              <a:rPr lang="en-US" sz="2800" dirty="0" err="1"/>
              <a:t>Math.Sqrt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  <a:r>
              <a:rPr lang="bg-BG" sz="2800" dirty="0"/>
              <a:t>;</a:t>
            </a:r>
            <a:endParaRPr lang="en-US" sz="2800" dirty="0"/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  </a:t>
            </a:r>
            <a:r>
              <a:rPr lang="en-US" sz="2800" dirty="0"/>
              <a:t>public static double </a:t>
            </a:r>
            <a:r>
              <a:rPr lang="en-US" sz="2800" dirty="0" err="1"/>
              <a:t>GetSqrt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return </a:t>
            </a:r>
            <a:r>
              <a:rPr lang="en-US" sz="2800" dirty="0" err="1"/>
              <a:t>sqrtValues</a:t>
            </a:r>
            <a:r>
              <a:rPr lang="en-US" sz="2800" dirty="0"/>
              <a:t>[value];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  <a:endParaRPr lang="bg-BG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78B3B49-CD73-4F81-A313-348451AE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778</Words>
  <Application>Microsoft Office PowerPoint</Application>
  <PresentationFormat>Custom</PresentationFormat>
  <Paragraphs>97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методи</vt:lpstr>
      <vt:lpstr>Задача: Аритметични действия</vt:lpstr>
      <vt:lpstr>Решение: Аритметични действия</vt:lpstr>
      <vt:lpstr>Статични класове</vt:lpstr>
      <vt:lpstr>Статични конструктори</vt:lpstr>
      <vt:lpstr>Задача: Заявка за корен</vt:lpstr>
      <vt:lpstr>Решение: Заявка за корен</vt:lpstr>
      <vt:lpstr>Какво научихме?</vt:lpstr>
      <vt:lpstr>Статични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2019-12-16T20:00:04Z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