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4"/>
  </p:notesMasterIdLst>
  <p:handoutMasterIdLst>
    <p:handoutMasterId r:id="rId15"/>
  </p:handoutMasterIdLst>
  <p:sldIdLst>
    <p:sldId id="394" r:id="rId3"/>
    <p:sldId id="571" r:id="rId4"/>
    <p:sldId id="578" r:id="rId5"/>
    <p:sldId id="584" r:id="rId6"/>
    <p:sldId id="587" r:id="rId7"/>
    <p:sldId id="613" r:id="rId8"/>
    <p:sldId id="614" r:id="rId9"/>
    <p:sldId id="615" r:id="rId10"/>
    <p:sldId id="486" r:id="rId11"/>
    <p:sldId id="525" r:id="rId12"/>
    <p:sldId id="481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3BB7AA99-E5A8-4996-9124-19A4959832EE}">
          <p14:sldIdLst>
            <p14:sldId id="394"/>
            <p14:sldId id="571"/>
          </p14:sldIdLst>
        </p14:section>
        <p14:section name="Полета и свойства" id="{7A945562-E9A8-4E6E-A2F4-EE93707E2972}">
          <p14:sldIdLst>
            <p14:sldId id="578"/>
            <p14:sldId id="584"/>
            <p14:sldId id="587"/>
            <p14:sldId id="613"/>
            <p14:sldId id="614"/>
            <p14:sldId id="615"/>
          </p14:sldIdLst>
        </p14:section>
        <p14:section name="Заключения" id="{A411435D-AE32-4BA5-AAB6-6A6D6E5B087B}">
          <p14:sldIdLst>
            <p14:sldId id="486"/>
            <p14:sldId id="525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16-Dec-19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16-Dec-19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3E40E3F0-E015-4B97-AF2B-6FC310B17AC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718016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470EB476-C508-4117-95C7-69C340393DB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174928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637941FF-B801-4E28-BDC6-ED3FC06C180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610488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95425572-3C63-4C44-AF50-78058AA4C2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58263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EA20E486-A953-40A2-A285-A2AB935852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933033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E9FB4956-7BD2-4DE2-92AD-EA06C51B6ED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41578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BE65B3B-E6E2-4525-8F2E-49AC8F612DB9}" type="slidenum">
              <a:rPr lang="en-US"/>
              <a:t>9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DA833D4C-82D0-4441-B032-C3DAE168C46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96229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5548635C-7975-4836-9069-0982664F91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7335151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03D3CA0B-0755-46CE-9B80-5057940CAA7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938737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5.jpeg"/><Relationship Id="rId4" Type="http://schemas.openxmlformats.org/officeDocument/2006/relationships/image" Target="../media/image12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7085012" y="3501610"/>
            <a:ext cx="4551615" cy="2846728"/>
            <a:chOff x="3160644" y="914400"/>
            <a:chExt cx="5638935" cy="3486878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60644" y="914400"/>
              <a:ext cx="5638935" cy="3486878"/>
            </a:xfrm>
            <a:prstGeom prst="roundRect">
              <a:avLst>
                <a:gd name="adj" fmla="val 1624"/>
              </a:avLst>
            </a:prstGeom>
          </p:spPr>
        </p:pic>
        <p:cxnSp>
          <p:nvCxnSpPr>
            <p:cNvPr id="15" name="Straight Arrow Connector 14"/>
            <p:cNvCxnSpPr/>
            <p:nvPr/>
          </p:nvCxnSpPr>
          <p:spPr>
            <a:xfrm>
              <a:off x="4418012" y="1857739"/>
              <a:ext cx="0" cy="1600200"/>
            </a:xfrm>
            <a:prstGeom prst="straightConnector1">
              <a:avLst/>
            </a:prstGeom>
            <a:ln w="50800">
              <a:solidFill>
                <a:schemeClr val="bg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6058273" y="3560580"/>
              <a:ext cx="1219200" cy="631025"/>
            </a:xfrm>
            <a:prstGeom prst="straightConnector1">
              <a:avLst/>
            </a:prstGeom>
            <a:ln w="50800">
              <a:solidFill>
                <a:schemeClr val="bg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543848" y="3560580"/>
              <a:ext cx="1245764" cy="631025"/>
            </a:xfrm>
            <a:prstGeom prst="straightConnector1">
              <a:avLst/>
            </a:prstGeom>
            <a:ln w="50800">
              <a:solidFill>
                <a:schemeClr val="bg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itle 4"/>
          <p:cNvSpPr txBox="1"/>
          <p:nvPr/>
        </p:nvSpPr>
        <p:spPr>
          <a:xfrm>
            <a:off x="3351212" y="762000"/>
            <a:ext cx="8215099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5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Полета и свойства</a:t>
            </a:r>
            <a:endParaRPr lang="en-US" dirty="0"/>
          </a:p>
        </p:txBody>
      </p:sp>
      <p:sp>
        <p:nvSpPr>
          <p:cNvPr id="22" name="Subtitle 5"/>
          <p:cNvSpPr txBox="1"/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 lnSpcReduction="10000"/>
          </a:bodyPr>
          <a:lstStyle>
            <a:lvl1pPr marL="0" indent="0" algn="r" defTabSz="1218565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600" indent="0" algn="ctr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9200" indent="0" algn="ctr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165" indent="0" algn="ctr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765" indent="0" algn="ctr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365" indent="0" algn="ctr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5" indent="0" algn="ctr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565" indent="0" algn="ctr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6165" indent="0" algn="ctr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Съхраняване на </a:t>
            </a:r>
            <a:br>
              <a:rPr lang="bg-BG" dirty="0"/>
            </a:br>
            <a:r>
              <a:rPr lang="bg-BG" dirty="0"/>
              <a:t>данните на класа</a:t>
            </a:r>
            <a:endParaRPr lang="en-GB" dirty="0"/>
          </a:p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B43D04C-FC3F-4C2C-A067-B73325206DF5}"/>
              </a:ext>
            </a:extLst>
          </p:cNvPr>
          <p:cNvGrpSpPr/>
          <p:nvPr/>
        </p:nvGrpSpPr>
        <p:grpSpPr>
          <a:xfrm>
            <a:off x="745783" y="3624633"/>
            <a:ext cx="5812658" cy="2524722"/>
            <a:chOff x="745783" y="3624633"/>
            <a:chExt cx="5812658" cy="2524722"/>
          </a:xfrm>
        </p:grpSpPr>
        <p:pic>
          <p:nvPicPr>
            <p:cNvPr id="30" name="Picture 29" descr="http://softuni.bg">
              <a:extLst>
                <a:ext uri="{FF2B5EF4-FFF2-40B4-BE49-F238E27FC236}">
                  <a16:creationId xmlns:a16="http://schemas.microsoft.com/office/drawing/2014/main" id="{A4C92583-7A5A-4FC7-A7E8-AAE7510D7C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6F3056-ED59-484B-9E95-58AD15D44083}"/>
                </a:ext>
              </a:extLst>
            </p:cNvPr>
            <p:cNvSpPr txBox="1"/>
            <p:nvPr/>
          </p:nvSpPr>
          <p:spPr>
            <a:xfrm rot="576164">
              <a:off x="5020391" y="3707206"/>
              <a:ext cx="1538050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Увод в ООП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32" name="Picture 4" title="CC-BY-NC-SA License">
              <a:hlinkClick r:id="rId5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E299B7EB-A445-4BF1-8F72-56EB41CBC4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33" name="Text Placeholder 7">
              <a:extLst>
                <a:ext uri="{FF2B5EF4-FFF2-40B4-BE49-F238E27FC236}">
                  <a16:creationId xmlns:a16="http://schemas.microsoft.com/office/drawing/2014/main" id="{F6F991ED-617A-4E6A-AED6-C395214FEEC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34" name="Text Placeholder 10">
              <a:extLst>
                <a:ext uri="{FF2B5EF4-FFF2-40B4-BE49-F238E27FC236}">
                  <a16:creationId xmlns:a16="http://schemas.microsoft.com/office/drawing/2014/main" id="{3B734A08-097F-4C10-A58B-DF093847AAE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35" name="Text Placeholder 11">
              <a:extLst>
                <a:ext uri="{FF2B5EF4-FFF2-40B4-BE49-F238E27FC236}">
                  <a16:creationId xmlns:a16="http://schemas.microsoft.com/office/drawing/2014/main" id="{2042FAA1-FB76-456C-8F32-3CDB555396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7"/>
                </a:rPr>
                <a:t>https://it-kariera.mon.bg/e-learning/</a:t>
              </a:r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65725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Полета и свойства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201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51885A01-F254-49CD-BE1E-D43FC8E29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585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3230" indent="-443230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Полета</a:t>
            </a:r>
            <a:endParaRPr lang="en-US" dirty="0"/>
          </a:p>
          <a:p>
            <a:pPr marL="443230" indent="-443230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Модификатори</a:t>
            </a:r>
            <a:endParaRPr lang="en-US" dirty="0"/>
          </a:p>
          <a:p>
            <a:pPr marL="443230" indent="-443230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Свойства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AC3EF3-E0FC-4734-8847-3CC64240F8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682" y="1499022"/>
            <a:ext cx="4762500" cy="4914900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4E71E713-1432-4A54-9D23-15F180B732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84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Клас се дефинира чрез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състояние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поведение</a:t>
            </a:r>
          </a:p>
          <a:p>
            <a:r>
              <a:rPr lang="bg-BG" dirty="0"/>
              <a:t>Полетата</a:t>
            </a:r>
            <a:r>
              <a:rPr lang="en-GB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съхраняват състоянието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Методите</a:t>
            </a:r>
            <a:r>
              <a:rPr lang="en-GB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описват поведението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Елементи на класа</a:t>
            </a:r>
            <a:endParaRPr lang="en-US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849275" y="3300739"/>
            <a:ext cx="10693778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class Dice {</a:t>
            </a:r>
          </a:p>
          <a:p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int sides;</a:t>
            </a:r>
          </a:p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 string type;</a:t>
            </a:r>
          </a:p>
          <a:p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 void Roll(){ … }</a:t>
            </a:r>
          </a:p>
          <a:p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494212" y="3741849"/>
            <a:ext cx="1600200" cy="525351"/>
          </a:xfrm>
          <a:prstGeom prst="wedgeRoundRectCallout">
            <a:avLst>
              <a:gd name="adj1" fmla="val -108621"/>
              <a:gd name="adj2" fmla="val 340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Полета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5632532" y="5616758"/>
            <a:ext cx="1676400" cy="593469"/>
          </a:xfrm>
          <a:prstGeom prst="wedgeRoundRectCallout">
            <a:avLst>
              <a:gd name="adj1" fmla="val -76131"/>
              <a:gd name="adj2" fmla="val -499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Метод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792A2E1D-CDC1-4F0D-BA3F-D024271CC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430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Полетата на класа имат тип и име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Полета</a:t>
            </a:r>
            <a:endParaRPr lang="en-US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734634" y="2148809"/>
            <a:ext cx="10693778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9pPr>
          </a:lstStyle>
          <a:p>
            <a:r>
              <a:rPr lang="en-US" sz="3600" dirty="0">
                <a:solidFill>
                  <a:schemeClr val="tx2"/>
                </a:solidFill>
              </a:rPr>
              <a:t>class Dice {</a:t>
            </a: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 string</a:t>
            </a:r>
            <a:r>
              <a:rPr lang="en-US" sz="3600" dirty="0">
                <a:solidFill>
                  <a:schemeClr val="tx2"/>
                </a:solidFill>
              </a:rPr>
              <a:t> type;</a:t>
            </a: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 int</a:t>
            </a:r>
            <a:r>
              <a:rPr lang="en-US" sz="3600" dirty="0">
                <a:solidFill>
                  <a:schemeClr val="tx2"/>
                </a:solidFill>
              </a:rPr>
              <a:t> sides;</a:t>
            </a: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 int[] </a:t>
            </a:r>
            <a:r>
              <a:rPr lang="en-US" sz="3600" dirty="0">
                <a:solidFill>
                  <a:schemeClr val="tx2"/>
                </a:solidFill>
              </a:rPr>
              <a:t>rollFrequency;</a:t>
            </a:r>
          </a:p>
          <a:p>
            <a:r>
              <a:rPr lang="en-US" sz="3600" dirty="0">
                <a:solidFill>
                  <a:schemeClr val="tx2"/>
                </a:solidFill>
              </a:rPr>
              <a:t> 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Person</a:t>
            </a:r>
            <a:r>
              <a:rPr lang="en-US" sz="3600" dirty="0">
                <a:solidFill>
                  <a:schemeClr val="tx2"/>
                </a:solidFill>
              </a:rPr>
              <a:t> owner;</a:t>
            </a:r>
          </a:p>
          <a:p>
            <a:r>
              <a:rPr lang="en-US" sz="3600" dirty="0">
                <a:solidFill>
                  <a:schemeClr val="tx2"/>
                </a:solidFill>
              </a:rPr>
              <a:t>  …</a:t>
            </a:r>
          </a:p>
          <a:p>
            <a:r>
              <a:rPr lang="en-US" sz="36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4494212" y="5075442"/>
            <a:ext cx="3200400" cy="914264"/>
          </a:xfrm>
          <a:prstGeom prst="wedgeRoundRectCallout">
            <a:avLst>
              <a:gd name="adj1" fmla="val -58457"/>
              <a:gd name="adj2" fmla="val -4769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  <a:latin typeface="+mj-lt"/>
              </a:rPr>
              <a:t>Полетата могат да са от </a:t>
            </a:r>
            <a:r>
              <a:rPr lang="bg-BG" sz="2800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всякакъв тип</a:t>
            </a:r>
            <a:endParaRPr lang="en-US" sz="2800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7CEDB71A-44F0-42AB-8764-AE8A24F206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44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Класовете и елементите на класа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имат модификатори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Модификаторите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определят видимостта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Модификатори</a:t>
            </a:r>
            <a:endParaRPr lang="en-US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734634" y="3124200"/>
            <a:ext cx="10693778" cy="26076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9pPr>
          </a:lstStyle>
          <a:p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public 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class Dice</a:t>
            </a:r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4000" dirty="0"/>
              <a:t>{</a:t>
            </a:r>
          </a:p>
          <a:p>
            <a:r>
              <a:rPr lang="en-US" sz="4000" dirty="0"/>
              <a:t>  </a:t>
            </a:r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private</a:t>
            </a:r>
            <a:r>
              <a:rPr lang="en-US" sz="4000" dirty="0"/>
              <a:t> int sides;</a:t>
            </a:r>
          </a:p>
          <a:p>
            <a:r>
              <a:rPr lang="en-US" sz="4000" dirty="0"/>
              <a:t>  </a:t>
            </a:r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public</a:t>
            </a:r>
            <a:r>
              <a:rPr lang="en-US" sz="4000" dirty="0"/>
              <a:t> void Roll(int amount);</a:t>
            </a:r>
          </a:p>
          <a:p>
            <a:r>
              <a:rPr lang="en-US" sz="4000" dirty="0"/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2239092" y="2631463"/>
            <a:ext cx="3931519" cy="584840"/>
          </a:xfrm>
          <a:prstGeom prst="wedgeRoundRectCallout">
            <a:avLst>
              <a:gd name="adj1" fmla="val -63664"/>
              <a:gd name="adj2" fmla="val 5085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Модификатор на клас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2894012" y="5189382"/>
            <a:ext cx="4343400" cy="542437"/>
          </a:xfrm>
          <a:prstGeom prst="wedgeRoundRectCallout">
            <a:avLst>
              <a:gd name="adj1" fmla="val -61256"/>
              <a:gd name="adj2" fmla="val -5726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Модификатор на елемент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237412" y="3473578"/>
            <a:ext cx="3505200" cy="906391"/>
          </a:xfrm>
          <a:prstGeom prst="wedgeRoundRectCallout">
            <a:avLst>
              <a:gd name="adj1" fmla="val -71867"/>
              <a:gd name="adj2" fmla="val 2158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Полетата трябва винаги да са </a:t>
            </a:r>
            <a:r>
              <a:rPr lang="en-US" sz="2800" dirty="0">
                <a:solidFill>
                  <a:srgbClr val="FFFFFF"/>
                </a:solidFill>
              </a:rPr>
              <a:t>private!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D66A3864-7933-46D1-8AC9-7F8BFA6F14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857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bg-BG" dirty="0"/>
              <a:t>Използва се за създаване на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методи за четене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методи за промяна </a:t>
            </a:r>
            <a:r>
              <a:rPr lang="bg-BG" dirty="0"/>
              <a:t>(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setters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Свойства</a:t>
            </a:r>
            <a:endParaRPr lang="en-US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734634" y="2390233"/>
            <a:ext cx="10693778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/>
                </a:solidFill>
              </a:rPr>
              <a:t>class Dice {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private int sides;</a:t>
            </a:r>
          </a:p>
          <a:p>
            <a:endParaRPr lang="en-US" sz="2800" dirty="0">
              <a:solidFill>
                <a:schemeClr val="tx2"/>
              </a:solidFill>
            </a:endParaRPr>
          </a:p>
          <a:p>
            <a:r>
              <a:rPr lang="en-US" sz="2800" dirty="0">
                <a:solidFill>
                  <a:schemeClr val="tx2"/>
                </a:solidFill>
              </a:rPr>
              <a:t>  public int Sides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{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  public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get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{ return this.sides; }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  public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set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{ this.sides = value; }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}</a:t>
            </a:r>
          </a:p>
          <a:p>
            <a:r>
              <a:rPr lang="en-US" sz="28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786122" y="2249454"/>
            <a:ext cx="2756089" cy="646145"/>
          </a:xfrm>
          <a:prstGeom prst="wedgeRoundRectCallout">
            <a:avLst>
              <a:gd name="adj1" fmla="val -78126"/>
              <a:gd name="adj2" fmla="val 6423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800" noProof="1">
                <a:solidFill>
                  <a:schemeClr val="tx1"/>
                </a:solidFill>
                <a:latin typeface="+mj-lt"/>
              </a:rPr>
              <a:t>Полето е скрито</a:t>
            </a:r>
            <a:endParaRPr lang="en-US" sz="2800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627812" y="3240155"/>
            <a:ext cx="3581400" cy="990600"/>
          </a:xfrm>
          <a:prstGeom prst="wedgeRoundRectCallout">
            <a:avLst>
              <a:gd name="adj1" fmla="val -139806"/>
              <a:gd name="adj2" fmla="val 8063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GB" sz="2800" noProof="1">
                <a:solidFill>
                  <a:schemeClr val="tx1"/>
                </a:solidFill>
                <a:latin typeface="+mj-lt"/>
              </a:rPr>
              <a:t>Getter</a:t>
            </a:r>
            <a:r>
              <a:rPr lang="bg-BG" sz="2800" noProof="1">
                <a:solidFill>
                  <a:schemeClr val="tx1"/>
                </a:solidFill>
                <a:latin typeface="+mj-lt"/>
              </a:rPr>
              <a:t>-а</a:t>
            </a:r>
            <a:r>
              <a:rPr lang="en-GB" sz="2800" noProof="1">
                <a:solidFill>
                  <a:schemeClr val="tx1"/>
                </a:solidFill>
                <a:latin typeface="+mj-lt"/>
              </a:rPr>
              <a:t> </a:t>
            </a:r>
            <a:r>
              <a:rPr lang="bg-BG" sz="2800" noProof="1">
                <a:solidFill>
                  <a:schemeClr val="tx1"/>
                </a:solidFill>
                <a:latin typeface="+mj-lt"/>
              </a:rPr>
              <a:t>предоставя достъп до полето</a:t>
            </a:r>
            <a:endParaRPr lang="en-US" sz="2800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5663488" y="5715000"/>
            <a:ext cx="3757446" cy="908240"/>
          </a:xfrm>
          <a:prstGeom prst="wedgeRoundRectCallout">
            <a:avLst>
              <a:gd name="adj1" fmla="val -110178"/>
              <a:gd name="adj2" fmla="val -7426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GB" sz="2800" noProof="1">
                <a:solidFill>
                  <a:schemeClr val="tx1"/>
                </a:solidFill>
                <a:latin typeface="+mj-lt"/>
              </a:rPr>
              <a:t>Setter</a:t>
            </a:r>
            <a:r>
              <a:rPr lang="bg-BG" sz="2800" noProof="1">
                <a:solidFill>
                  <a:schemeClr val="tx1"/>
                </a:solidFill>
                <a:latin typeface="+mj-lt"/>
              </a:rPr>
              <a:t>-а</a:t>
            </a:r>
            <a:r>
              <a:rPr lang="en-GB" sz="2800" noProof="1">
                <a:solidFill>
                  <a:schemeClr val="tx1"/>
                </a:solidFill>
                <a:latin typeface="+mj-lt"/>
              </a:rPr>
              <a:t> </a:t>
            </a:r>
            <a:r>
              <a:rPr lang="bg-BG" sz="2800" noProof="1">
                <a:solidFill>
                  <a:schemeClr val="tx1"/>
                </a:solidFill>
                <a:latin typeface="+mj-lt"/>
              </a:rPr>
              <a:t>позволява промяна на полето</a:t>
            </a:r>
            <a:endParaRPr lang="en-US" sz="2800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E885D1AC-B6F0-4BD5-98EA-A022F2502C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577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Създайте клас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BankAccount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Подсигурете се, че сте избрали подходящи имена</a:t>
            </a:r>
            <a:r>
              <a:rPr lang="en-US" dirty="0"/>
              <a:t>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Описване на клас Банкова сметка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72168" y="2375454"/>
            <a:ext cx="4899027" cy="2120346"/>
            <a:chOff x="-307405" y="2077297"/>
            <a:chExt cx="3138865" cy="2120346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BankAccount</a:t>
              </a:r>
              <a:endParaRPr lang="en-US" sz="1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96637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+id:string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+balance:double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7405" y="3643771"/>
              <a:ext cx="3137848" cy="5538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i="1" noProof="1">
                  <a:latin typeface="Consolas" pitchFamily="49" charset="0"/>
                </a:rPr>
                <a:t>(no actions)</a:t>
              </a:r>
              <a:endParaRPr lang="en-US" sz="2000" b="1" i="1" noProof="1">
                <a:latin typeface="Consolas" pitchFamily="49" charset="0"/>
              </a:endParaRPr>
            </a:p>
          </p:txBody>
        </p:sp>
      </p:grpSp>
      <p:sp>
        <p:nvSpPr>
          <p:cNvPr id="30" name="Right Arrow 7"/>
          <p:cNvSpPr/>
          <p:nvPr/>
        </p:nvSpPr>
        <p:spPr>
          <a:xfrm>
            <a:off x="6346449" y="3273809"/>
            <a:ext cx="444897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4288818" y="2007995"/>
            <a:ext cx="2415194" cy="479309"/>
          </a:xfrm>
          <a:prstGeom prst="wedgeRoundRectCallout">
            <a:avLst>
              <a:gd name="adj1" fmla="val -58939"/>
              <a:gd name="adj2" fmla="val 404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800" noProof="1">
                <a:solidFill>
                  <a:schemeClr val="tx1"/>
                </a:solidFill>
                <a:latin typeface="+mj-lt"/>
              </a:rPr>
              <a:t>Име на класа</a:t>
            </a:r>
            <a:endParaRPr lang="en-US" sz="2800" noProof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3120888" y="2854764"/>
            <a:ext cx="2829097" cy="471686"/>
          </a:xfrm>
          <a:prstGeom prst="wedgeRoundRectCallout">
            <a:avLst>
              <a:gd name="adj1" fmla="val -58939"/>
              <a:gd name="adj2" fmla="val 404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800" noProof="1">
                <a:solidFill>
                  <a:schemeClr val="tx1"/>
                </a:solidFill>
                <a:latin typeface="+mj-lt"/>
              </a:rPr>
              <a:t>Полета на класа</a:t>
            </a:r>
            <a:endParaRPr lang="en-US" sz="2800" noProof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3578224" y="3814961"/>
            <a:ext cx="2973388" cy="495330"/>
          </a:xfrm>
          <a:prstGeom prst="wedgeRoundRectCallout">
            <a:avLst>
              <a:gd name="adj1" fmla="val -58939"/>
              <a:gd name="adj2" fmla="val 404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800" noProof="1">
                <a:solidFill>
                  <a:schemeClr val="tx1"/>
                </a:solidFill>
                <a:latin typeface="+mj-lt"/>
              </a:rPr>
              <a:t>Методи на класа</a:t>
            </a:r>
            <a:endParaRPr lang="en-US" sz="2800" noProof="1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F54AE2-1D85-4B8C-A1B3-D839E1D875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90" t="19992" r="64300" b="35552"/>
          <a:stretch/>
        </p:blipFill>
        <p:spPr>
          <a:xfrm>
            <a:off x="7465190" y="990600"/>
            <a:ext cx="3886200" cy="4186899"/>
          </a:xfrm>
          <a:prstGeom prst="rect">
            <a:avLst/>
          </a:prstGeom>
        </p:spPr>
      </p:pic>
      <p:sp>
        <p:nvSpPr>
          <p:cNvPr id="15" name="Slide Number Placeholder">
            <a:extLst>
              <a:ext uri="{FF2B5EF4-FFF2-40B4-BE49-F238E27FC236}">
                <a16:creationId xmlns:a16="http://schemas.microsoft.com/office/drawing/2014/main" id="{87CC612A-BA77-426A-B337-F66ACC0F2A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667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14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Описване на клас Банкова сметка</a:t>
            </a:r>
            <a:endParaRPr lang="en-US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684212" y="1225479"/>
            <a:ext cx="10667998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9pPr>
          </a:lstStyle>
          <a:p>
            <a:r>
              <a:rPr lang="en-GB" dirty="0"/>
              <a:t>private string id;</a:t>
            </a:r>
          </a:p>
          <a:p>
            <a:r>
              <a:rPr lang="en-GB" dirty="0"/>
              <a:t>private decimal balance;</a:t>
            </a:r>
          </a:p>
          <a:p>
            <a:endParaRPr lang="en-GB" dirty="0"/>
          </a:p>
          <a:p>
            <a:r>
              <a:rPr lang="en-GB" dirty="0"/>
              <a:t>public string Id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    get { return this.id; }</a:t>
            </a:r>
          </a:p>
          <a:p>
            <a:r>
              <a:rPr lang="en-GB" dirty="0"/>
              <a:t>      set { this.id = value; }</a:t>
            </a:r>
          </a:p>
          <a:p>
            <a:r>
              <a:rPr lang="en-GB" dirty="0"/>
              <a:t>}</a:t>
            </a:r>
          </a:p>
          <a:p>
            <a:r>
              <a:rPr lang="en-GB" dirty="0"/>
              <a:t>public decimal Balance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    get { return </a:t>
            </a:r>
            <a:r>
              <a:rPr lang="en-GB" dirty="0" err="1"/>
              <a:t>this.balance</a:t>
            </a:r>
            <a:r>
              <a:rPr lang="en-GB" dirty="0"/>
              <a:t>; }</a:t>
            </a:r>
          </a:p>
          <a:p>
            <a:r>
              <a:rPr lang="en-GB" dirty="0"/>
              <a:t>      set { </a:t>
            </a:r>
            <a:r>
              <a:rPr lang="en-GB" dirty="0" err="1"/>
              <a:t>this.balance</a:t>
            </a:r>
            <a:r>
              <a:rPr lang="en-GB" dirty="0"/>
              <a:t> = value; }</a:t>
            </a:r>
          </a:p>
          <a:p>
            <a:r>
              <a:rPr lang="en-GB" dirty="0"/>
              <a:t>}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E1643FE4-2523-4F4B-A8A2-1B49C2337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735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днес?</a:t>
            </a:r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190412" y="1138653"/>
            <a:ext cx="11804822" cy="2934584"/>
          </a:xfrm>
        </p:spPr>
        <p:txBody>
          <a:bodyPr>
            <a:noAutofit/>
          </a:bodyPr>
          <a:lstStyle/>
          <a:p>
            <a:r>
              <a:rPr lang="bg-BG" sz="3200" dirty="0"/>
              <a:t>Полетата</a:t>
            </a:r>
            <a:r>
              <a:rPr lang="en-GB" sz="3200" dirty="0"/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съхраняват </a:t>
            </a:r>
            <a:br>
              <a:rPr lang="bg-BG" sz="3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състоянието</a:t>
            </a:r>
            <a:r>
              <a:rPr lang="bg-BG" sz="3200" dirty="0"/>
              <a:t> на класа</a:t>
            </a:r>
            <a:endParaRPr lang="en-GB" sz="3200" dirty="0"/>
          </a:p>
          <a:p>
            <a:pPr marL="358775" indent="-358775">
              <a:lnSpc>
                <a:spcPct val="110000"/>
              </a:lnSpc>
            </a:pPr>
            <a:r>
              <a:rPr lang="bg-BG" sz="3200" dirty="0"/>
              <a:t>Те трябва да са </a:t>
            </a:r>
            <a:r>
              <a:rPr lang="en-US" sz="3200" dirty="0"/>
              <a:t>private</a:t>
            </a:r>
          </a:p>
          <a:p>
            <a:pPr marL="358775" indent="-358775">
              <a:lnSpc>
                <a:spcPct val="110000"/>
              </a:lnSpc>
            </a:pPr>
            <a:r>
              <a:rPr lang="bg-BG" sz="3200" dirty="0"/>
              <a:t>Свойствата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предоставят</a:t>
            </a:r>
            <a:br>
              <a:rPr lang="bg-BG" sz="3200" dirty="0"/>
            </a:b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достъп до </a:t>
            </a:r>
            <a:r>
              <a:rPr lang="bg-BG" sz="3200" dirty="0"/>
              <a:t>и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промяна на полетата </a:t>
            </a:r>
            <a:r>
              <a:rPr lang="bg-BG" sz="3200" dirty="0"/>
              <a:t>на класа</a:t>
            </a:r>
            <a:endParaRPr lang="en-US" sz="3200" dirty="0"/>
          </a:p>
          <a:p>
            <a:r>
              <a:rPr lang="bg-BG" sz="3200" dirty="0"/>
              <a:t>Модификаторите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определят </a:t>
            </a:r>
            <a:r>
              <a:rPr lang="bg-BG" sz="3200">
                <a:solidFill>
                  <a:schemeClr val="tx2">
                    <a:lumMod val="75000"/>
                  </a:schemeClr>
                </a:solidFill>
              </a:rPr>
              <a:t>видимостта </a:t>
            </a:r>
            <a:endParaRPr lang="en-US" sz="3200" dirty="0">
              <a:solidFill>
                <a:srgbClr val="FFFFFF"/>
              </a:solidFill>
            </a:endParaRPr>
          </a:p>
        </p:txBody>
      </p:sp>
      <p:pic>
        <p:nvPicPr>
          <p:cNvPr id="5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240" y="762000"/>
            <a:ext cx="5135702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D49E81C4-8EAE-46E4-9B2F-047DB6C6A6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07867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7136</TotalTime>
  <Words>658</Words>
  <Application>Microsoft Office PowerPoint</Application>
  <PresentationFormat>Custom</PresentationFormat>
  <Paragraphs>132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Съдържание</vt:lpstr>
      <vt:lpstr>Елементи на класа</vt:lpstr>
      <vt:lpstr>Полета</vt:lpstr>
      <vt:lpstr>Модификатори</vt:lpstr>
      <vt:lpstr>Свойства</vt:lpstr>
      <vt:lpstr>Задача: Описване на клас Банкова сметка</vt:lpstr>
      <vt:lpstr>Решение: Описване на клас Банкова сметка</vt:lpstr>
      <vt:lpstr>Какво научихме днес?</vt:lpstr>
      <vt:lpstr>Полета и свойства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Classes</dc:title>
  <dc:subject>C# Basics Course</dc:subject>
  <dc:creator>Software University Foundation</dc:creator>
  <cp:keywords>C#; class; object; fields; methods; properties; constructors; static</cp:keywords>
  <dc:description>Фондация "Софтуерен университет" - http://softuni.foundation</dc:description>
  <cp:lastModifiedBy>Svetlin Nakov</cp:lastModifiedBy>
  <cp:revision>295</cp:revision>
  <dcterms:created xsi:type="dcterms:W3CDTF">2014-01-02T17:00:34Z</dcterms:created>
  <dcterms:modified xsi:type="dcterms:W3CDTF">2019-12-16T13:47:14Z</dcterms:modified>
  <cp:category>programming; software engineering; C#; OOP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