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572" r:id="rId5"/>
    <p:sldId id="573" r:id="rId6"/>
    <p:sldId id="616" r:id="rId7"/>
    <p:sldId id="574" r:id="rId8"/>
    <p:sldId id="623" r:id="rId9"/>
    <p:sldId id="624" r:id="rId10"/>
    <p:sldId id="486" r:id="rId11"/>
    <p:sldId id="626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B6FF5A0-1C1D-4273-9871-5E734A13C855}">
          <p14:sldIdLst>
            <p14:sldId id="394"/>
            <p14:sldId id="571"/>
          </p14:sldIdLst>
        </p14:section>
        <p14:section name="Abstract Data Types" id="{CEC24D96-D7FC-4DD1-858E-E47BD6D2EF63}">
          <p14:sldIdLst>
            <p14:sldId id="572"/>
            <p14:sldId id="573"/>
            <p14:sldId id="616"/>
            <p14:sldId id="574"/>
            <p14:sldId id="623"/>
            <p14:sldId id="624"/>
          </p14:sldIdLst>
        </p14:section>
        <p14:section name="Conclusion" id="{18FE4728-625D-48B5-AE72-F17E06408C2F}">
          <p14:sldIdLst>
            <p14:sldId id="486"/>
            <p14:sldId id="62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58551BA-E90A-4BB1-913A-89808A695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205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3F1319F-FA7E-4152-A552-A682BE5F1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304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491E8F5-5243-4058-9548-5159BE1F25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367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5F7FEC7-DC38-4398-B127-C9FC55DCE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729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29DB2A-E583-4728-9E96-6235EC40F9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47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D48C165-AA89-4A4F-939C-BFFA69257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335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34C3CD-48B6-4AAE-AB0B-011587F798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078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A5A5DA5-7A7E-42B7-A189-6E5CE8504B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517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dirty="0"/>
              <a:t>Абстрактни типове данни</a:t>
            </a:r>
            <a:br>
              <a:rPr lang="bg-BG" dirty="0"/>
            </a:br>
            <a:r>
              <a:rPr lang="bg-BG" dirty="0"/>
              <a:t>и дефиниране на класове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15" name="Picture 14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3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3132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и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0872E2D-3723-407D-B37A-8DFCA73FB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1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Абстрактни типове данни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Класове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400487-B4F4-468B-A698-B3297148A690}"/>
              </a:ext>
            </a:extLst>
          </p:cNvPr>
          <p:cNvGrpSpPr/>
          <p:nvPr/>
        </p:nvGrpSpPr>
        <p:grpSpPr>
          <a:xfrm>
            <a:off x="4557993" y="1905000"/>
            <a:ext cx="3553257" cy="2210196"/>
            <a:chOff x="3160644" y="914400"/>
            <a:chExt cx="5638935" cy="34868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FB094D-9188-4ABF-B90A-99078BCD6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39F019-FFB3-419A-88D0-CFD0F0BF8E4B}"/>
                </a:ext>
              </a:extLst>
            </p:cNvPr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17293F-4959-422A-8615-85BEDB8E1293}"/>
                </a:ext>
              </a:extLst>
            </p:cNvPr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914CB9-8370-44A1-B81B-49F60D06981F}"/>
                </a:ext>
              </a:extLst>
            </p:cNvPr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7F3E32-7C72-4BA0-B2F1-82144AC4F11C}"/>
                </a:ext>
              </a:extLst>
            </p:cNvPr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BC57C2-6467-47C3-912C-361D8278C3C4}"/>
                </a:ext>
              </a:extLst>
            </p:cNvPr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51CE59-F803-4A7D-938A-B928A4C748B7}"/>
                </a:ext>
              </a:extLst>
            </p:cNvPr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379134-B1E8-400E-8BC8-44CB9667E66A}"/>
                </a:ext>
              </a:extLst>
            </p:cNvPr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F5519F8-4735-4981-8F43-648E8C650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66" y="3456337"/>
            <a:ext cx="4016977" cy="2210196"/>
          </a:xfrm>
          <a:prstGeom prst="roundRect">
            <a:avLst>
              <a:gd name="adj" fmla="val 1387"/>
            </a:avLst>
          </a:prstGeom>
        </p:spPr>
      </p:pic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E50218B1-FF73-45AD-A25D-E710089CD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6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Абстрактни типове данни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bg-BG" dirty="0"/>
              <a:t>Скриване на детайлите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F1F2676-260E-4D63-B43F-AD2E4F2ADF1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7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Абстрактните типове данни описват:</a:t>
            </a:r>
          </a:p>
          <a:p>
            <a:pPr lvl="1"/>
            <a:r>
              <a:rPr lang="bg-BG" dirty="0"/>
              <a:t>Множество от </a:t>
            </a:r>
            <a:r>
              <a:rPr lang="bg-BG" dirty="0">
                <a:solidFill>
                  <a:srgbClr val="F3BE60"/>
                </a:solidFill>
              </a:rPr>
              <a:t>данни</a:t>
            </a:r>
          </a:p>
          <a:p>
            <a:pPr lvl="1"/>
            <a:r>
              <a:rPr lang="bg-BG" dirty="0"/>
              <a:t>Възможни </a:t>
            </a:r>
            <a:r>
              <a:rPr lang="bg-BG" dirty="0">
                <a:solidFill>
                  <a:srgbClr val="F3BE60"/>
                </a:solidFill>
              </a:rPr>
              <a:t>операции</a:t>
            </a:r>
            <a:r>
              <a:rPr lang="bg-BG" dirty="0"/>
              <a:t> в рамките на този тип</a:t>
            </a:r>
          </a:p>
          <a:p>
            <a:pPr marL="377887" lvl="1" indent="0">
              <a:buNone/>
            </a:pPr>
            <a:r>
              <a:rPr lang="bg-BG" dirty="0"/>
              <a:t>Абстрактните типове данни ни позволяват да опишем конкретна структура (т.е. нейните данни и операции), без обаче да се интересуваме от детайлите в тази реализация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типове данни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BF41ED-9109-4269-B058-8F004D44E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571413" y="1182066"/>
            <a:ext cx="10780799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String</a:t>
            </a:r>
            <a:r>
              <a:rPr lang="bg-BG" sz="3200" dirty="0">
                <a:effectLst/>
              </a:rPr>
              <a:t> </a:t>
            </a:r>
            <a:r>
              <a:rPr lang="en-US" sz="3200" dirty="0">
                <a:effectLst/>
              </a:rPr>
              <a:t>– </a:t>
            </a:r>
            <a:r>
              <a:rPr lang="bg-BG" sz="3200" dirty="0">
                <a:effectLst/>
              </a:rPr>
              <a:t>поредица от знаци, в която за всеки знак имаме индекс. Низовете се разглеждат със следните методи</a:t>
            </a:r>
            <a:r>
              <a:rPr lang="en-US" sz="3200" dirty="0">
                <a:effectLst/>
              </a:rPr>
              <a:t>:</a:t>
            </a:r>
          </a:p>
          <a:p>
            <a:r>
              <a:rPr lang="en-US" sz="3200" dirty="0">
                <a:effectLst/>
              </a:rPr>
              <a:t>          string()</a:t>
            </a:r>
          </a:p>
          <a:p>
            <a:r>
              <a:rPr lang="en-US" sz="3200" dirty="0">
                <a:effectLst/>
              </a:rPr>
              <a:t>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>
                <a:effectLst/>
              </a:rPr>
              <a:t> Length()</a:t>
            </a:r>
          </a:p>
          <a:p>
            <a:r>
              <a:rPr lang="en-US" sz="3200" dirty="0">
                <a:effectLst/>
              </a:rPr>
              <a:t>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>
                <a:effectLst/>
              </a:rPr>
              <a:t> CharAt(int index)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IsEmpty</a:t>
            </a:r>
            <a:r>
              <a:rPr lang="en-US" sz="3200" dirty="0">
                <a:effectLst/>
              </a:rPr>
              <a:t>()</a:t>
            </a:r>
          </a:p>
          <a:p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// </a:t>
            </a:r>
            <a:r>
              <a:rPr lang="bg-BG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и други... Но не мислим как те биха се реализирали, когато ние само ги ползваме „наготово“ </a:t>
            </a:r>
            <a:endParaRPr lang="en-US" sz="3200" i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13612" y="2506662"/>
            <a:ext cx="3820446" cy="2141538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</a:t>
            </a:r>
            <a:r>
              <a:rPr lang="bg-BG" sz="3600" dirty="0">
                <a:solidFill>
                  <a:srgbClr val="FFFFFF"/>
                </a:solidFill>
              </a:rPr>
              <a:t> се дефинират чрез техния начин на ползване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0339E8D-3B9C-4240-A6C9-CED3C2708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Не е нужно да знаем как нещо е направено, за да позлваме АТД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типове данни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Name()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TurnOn()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TurnOff()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Spec()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B3DF382E-4535-4083-8C48-0D1CEDA9E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ни позволяват да описваме и създаваме обекти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Обектът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инстанция на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 с 6 страни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Зарът е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АТД Зар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D503F30-94FF-4027-B2DE-AB506FCD8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и Обекти</a:t>
            </a:r>
            <a:r>
              <a:rPr lang="en-US" dirty="0"/>
              <a:t>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действия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rgbClr val="FFFFFF"/>
                </a:solidFill>
              </a:rPr>
              <a:t>(</a:t>
            </a:r>
            <a:r>
              <a:rPr lang="bg-BG" sz="3000" dirty="0">
                <a:solidFill>
                  <a:srgbClr val="FFFFFF"/>
                </a:solidFill>
              </a:rPr>
              <a:t>методи</a:t>
            </a:r>
            <a:r>
              <a:rPr lang="en-US" sz="3000" dirty="0">
                <a:solidFill>
                  <a:srgbClr val="FFFFFF"/>
                </a:solidFill>
              </a:rPr>
              <a:t>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447212" y="1588789"/>
            <a:ext cx="2646662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bg-BG" sz="3000" dirty="0">
                <a:solidFill>
                  <a:schemeClr val="tx1"/>
                </a:solidFill>
              </a:rPr>
              <a:t>на обекта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572084" y="3429000"/>
            <a:ext cx="2521790" cy="1022989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Информация на обекта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Класовете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Обектите</a:t>
            </a:r>
            <a:endParaRPr lang="en-US" sz="32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6372" y="2349156"/>
            <a:ext cx="246276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bg-BG" sz="3000" dirty="0">
                <a:solidFill>
                  <a:schemeClr val="tx1"/>
                </a:solidFill>
              </a:rPr>
              <a:t>на класа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2158149" cy="790480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5E556632-80C8-4CD3-BFDC-8F18AF61D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5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033547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Абстрактните типове данни: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Описват нещо чрез възможните действия свързани с него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Не описват конкретния начин как да се реализират тези действия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Класовете описват конкретна структура за обекти</a:t>
            </a:r>
            <a:endParaRPr lang="en-US" sz="3200" dirty="0"/>
          </a:p>
          <a:p>
            <a:pPr marL="706438" lvl="1" indent="-358775">
              <a:lnSpc>
                <a:spcPct val="110000"/>
              </a:lnSpc>
            </a:pPr>
            <a:r>
              <a:rPr lang="bg-BG" sz="3000" dirty="0"/>
              <a:t>Обектите са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инстанция 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на класа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10000"/>
              </a:lnSpc>
            </a:pPr>
            <a:endParaRPr lang="bg-BG" sz="3000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9917"/>
            <a:ext cx="3478910" cy="258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A36744C-D41F-494C-A183-F5B1CB397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406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625</Words>
  <Application>Microsoft Office PowerPoint</Application>
  <PresentationFormat>Custom</PresentationFormat>
  <Paragraphs>108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Абстрактни типове данни</vt:lpstr>
      <vt:lpstr>Абстрактни типове данни</vt:lpstr>
      <vt:lpstr>Абстрактни типове данни</vt:lpstr>
      <vt:lpstr>Абстрактни типове данни (3)</vt:lpstr>
      <vt:lpstr>Класове и Обекти</vt:lpstr>
      <vt:lpstr>Класове и Обекти (2)</vt:lpstr>
      <vt:lpstr>Какво научихме?</vt:lpstr>
      <vt:lpstr>Абстрактни типове данни и класове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2019-12-16T13:46:46Z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