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594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4A0C46C-CB9A-4592-BCF1-658E28E13DCE}">
          <p14:sldIdLst>
            <p14:sldId id="394"/>
            <p14:sldId id="571"/>
          </p14:sldIdLst>
        </p14:section>
        <p14:section name="Defining Classes" id="{4D8D727E-84C7-4630-A66C-856F968D0379}">
          <p14:sldIdLst>
            <p14:sldId id="595"/>
            <p14:sldId id="596"/>
            <p14:sldId id="597"/>
            <p14:sldId id="598"/>
            <p14:sldId id="599"/>
            <p14:sldId id="600"/>
          </p14:sldIdLst>
        </p14:section>
        <p14:section name="Conclusion" id="{41D7DE39-2971-48C4-AAA3-3CA585E7463E}">
          <p14:sldIdLst>
            <p14:sldId id="601"/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F10248D-4C89-4281-8AF3-AF0797AA14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0801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9DF361F-A632-4E30-80C8-E22D3AEBC5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8700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86AF74-4094-45EB-B667-FC8AA4912B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908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D0197EB-7F83-4672-AA1E-DC72B11417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139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111BD0-6FEF-4546-9E59-1EB6324A51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718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FA3075D-0236-490C-A167-761A21AC91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7288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19EDA9E-8E6E-4D02-BBF9-CF7D41445D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532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54861B-9F3C-4864-9833-0786E1DF7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6783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1EA4161-40DE-4ECE-BB3E-C157E42AF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586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F51EE34-231A-4166-88EE-7A6A4C4C2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3478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101E073-70C8-469B-AE1E-E1FE169046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1980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341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4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3D76708-1E90-4543-A930-4100BF4A9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0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на клас </a:t>
            </a:r>
            <a:r>
              <a:rPr lang="en-US" dirty="0"/>
              <a:t>Person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Използване на обекти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на по-сложен клас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9A49962-234B-4BC4-812B-78E623A17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първо да създадем файл за този клас: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[Add Class] </a:t>
            </a:r>
            <a:r>
              <a:rPr lang="bg-BG" dirty="0">
                <a:sym typeface="Wingdings" panose="05000000000000000000" pitchFamily="2" charset="2"/>
              </a:rPr>
              <a:t>или:</a:t>
            </a:r>
            <a:br>
              <a:rPr lang="bg-BG" dirty="0">
                <a:sym typeface="Wingdings" panose="05000000000000000000" pitchFamily="2" charset="2"/>
              </a:rPr>
            </a:br>
            <a:r>
              <a:rPr lang="bg-BG" dirty="0">
                <a:sym typeface="Wingdings" panose="05000000000000000000" pitchFamily="2" charset="2"/>
              </a:rPr>
              <a:t>десен бутон върху проекта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[Add]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 Item]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[Class]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Внимавайте с именуването на класа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клас </a:t>
            </a:r>
            <a:r>
              <a:rPr lang="en-US" dirty="0"/>
              <a:t>Dice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4" y="2971800"/>
            <a:ext cx="8943268" cy="231009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D335CB-5CA2-4B8A-97E9-3BC16EE0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служат за създаване на „имплементация“ на АТД</a:t>
            </a:r>
            <a:endParaRPr lang="en-US" dirty="0"/>
          </a:p>
          <a:p>
            <a:r>
              <a:rPr lang="bg-BG" dirty="0"/>
              <a:t>Класовете ни дават начин да опишем и създадем обекти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3077761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</a:p>
          <a:p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570412" y="2819400"/>
            <a:ext cx="2286000" cy="948166"/>
          </a:xfrm>
          <a:prstGeom prst="wedgeRoundRectCallout">
            <a:avLst>
              <a:gd name="adj1" fmla="val -61310"/>
              <a:gd name="adj2" fmla="val 26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 на класа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84736" y="5555131"/>
            <a:ext cx="2480876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Тяло на клас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87" y="3810000"/>
            <a:ext cx="2943338" cy="2367824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856771" y="4799876"/>
            <a:ext cx="2360255" cy="921534"/>
          </a:xfrm>
          <a:prstGeom prst="wedgeRoundRectCallout">
            <a:avLst>
              <a:gd name="adj1" fmla="val 92592"/>
              <a:gd name="adj2" fmla="val 302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Клас в отделен файл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8012" y="2532992"/>
            <a:ext cx="24947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Ключова дума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4BFAB35-03AE-4364-AA34-D7E67E20F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5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bg-BG" dirty="0"/>
              <a:t>Класовете са</a:t>
            </a:r>
            <a:r>
              <a:rPr lang="en-US" dirty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PascalCase</a:t>
            </a:r>
          </a:p>
          <a:p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описателни съществителни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Избягвайте абревиатури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(</a:t>
            </a:r>
            <a:r>
              <a:rPr lang="bg-BG" dirty="0"/>
              <a:t>освен известни:</a:t>
            </a:r>
            <a:r>
              <a:rPr lang="en-GB" dirty="0"/>
              <a:t> URL, HTTP,</a:t>
            </a:r>
            <a:r>
              <a:rPr lang="bg-BG" dirty="0"/>
              <a:t> и др.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класове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015C3646-5736-4E92-B4E6-76DB40A4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Класа съдържа състояния и действия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Полетата съдържат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действието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Членове на класа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676400" cy="533400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7C16C1C-E036-486E-BDF2-79DAB94ED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Класът може да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 инстанции</a:t>
            </a:r>
            <a:r>
              <a:rPr lang="en-US" dirty="0"/>
              <a:t> (</a:t>
            </a:r>
            <a:r>
              <a:rPr lang="bg-BG" dirty="0"/>
              <a:t>обекти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обект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425961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Използвайте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0" y="4815520"/>
            <a:ext cx="2677558" cy="1356679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Променливите съдържат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референции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31447E3-57A6-4112-83CF-157075CE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Декларирането на променлива създава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референция 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</a:t>
            </a:r>
            <a:r>
              <a:rPr lang="bg-BG" dirty="0"/>
              <a:t>заделя място</a:t>
            </a:r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Обектна референция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276600"/>
            <a:ext cx="2586385" cy="1442550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Референцията има фиксиран размер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Състоянието се пази в </a:t>
            </a:r>
            <a:r>
              <a:rPr lang="en-US" sz="2800" dirty="0">
                <a:solidFill>
                  <a:srgbClr val="FFFFFF"/>
                </a:solidFill>
              </a:rPr>
              <a:t>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7D70CB5D-2CA4-4BC5-838D-BB946323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033547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/>
              <a:t>Класовете ни дават начини да създаваме обекти</a:t>
            </a:r>
            <a:endParaRPr lang="en-US" sz="3200" dirty="0"/>
          </a:p>
          <a:p>
            <a:pPr marL="706438" lvl="1" indent="-358775">
              <a:lnSpc>
                <a:spcPct val="110000"/>
              </a:lnSpc>
            </a:pPr>
            <a:r>
              <a:rPr lang="bg-BG" sz="3000" dirty="0"/>
              <a:t>Обектите са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инстанция на класа</a:t>
            </a:r>
          </a:p>
          <a:p>
            <a:pPr marL="706438" lvl="1" indent="-358775">
              <a:lnSpc>
                <a:spcPct val="110000"/>
              </a:lnSpc>
            </a:pPr>
            <a:r>
              <a:rPr lang="bg-BG" sz="2800" dirty="0"/>
              <a:t>Класовете дефинират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полета</a:t>
            </a:r>
            <a:r>
              <a:rPr lang="en-US" sz="2800" dirty="0"/>
              <a:t>,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bg-BG" sz="2800" dirty="0"/>
              <a:t> и други</a:t>
            </a:r>
            <a:br>
              <a:rPr lang="bg-BG" sz="2800" dirty="0"/>
            </a:br>
            <a:r>
              <a:rPr lang="bg-BG" sz="2800" dirty="0"/>
              <a:t>членове</a:t>
            </a:r>
          </a:p>
          <a:p>
            <a:pPr marL="706438" lvl="1" indent="-358775">
              <a:lnSpc>
                <a:spcPct val="110000"/>
              </a:lnSpc>
            </a:pPr>
            <a:r>
              <a:rPr lang="bg-BG" sz="2800" dirty="0"/>
              <a:t>При създаването на обект променливата </a:t>
            </a:r>
            <a:br>
              <a:rPr lang="bg-BG" sz="2800" dirty="0"/>
            </a:br>
            <a:r>
              <a:rPr lang="bg-BG" sz="2800" dirty="0"/>
              <a:t>съдържа само </a:t>
            </a:r>
            <a:r>
              <a:rPr lang="bg-BG" sz="2800" dirty="0">
                <a:solidFill>
                  <a:srgbClr val="F6D18E"/>
                </a:solidFill>
              </a:rPr>
              <a:t>референция</a:t>
            </a:r>
            <a:r>
              <a:rPr lang="bg-BG" sz="2800" dirty="0"/>
              <a:t> към обекта,</a:t>
            </a:r>
            <a:br>
              <a:rPr lang="bg-BG" sz="2800" dirty="0"/>
            </a:br>
            <a:r>
              <a:rPr lang="bg-BG" sz="2800" dirty="0"/>
              <a:t>а самият той се намира в </a:t>
            </a:r>
            <a:r>
              <a:rPr lang="en-US" sz="2800" dirty="0"/>
              <a:t>heap-</a:t>
            </a:r>
            <a:r>
              <a:rPr lang="bg-BG" sz="2800" dirty="0"/>
              <a:t>а</a:t>
            </a:r>
            <a:endParaRPr lang="en-US" sz="2800" dirty="0"/>
          </a:p>
          <a:p>
            <a:pPr marL="706438" lvl="1" indent="-358775">
              <a:lnSpc>
                <a:spcPct val="11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10000"/>
              </a:lnSpc>
            </a:pPr>
            <a:endParaRPr lang="bg-BG" sz="3000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9917"/>
            <a:ext cx="3478910" cy="258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4C176-D04B-4F0F-89A2-43AB4379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466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689</Words>
  <Application>Microsoft Office PowerPoint</Application>
  <PresentationFormat>Custom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Дефиниране на клас Dice</vt:lpstr>
      <vt:lpstr>Дефиниране на прост клас</vt:lpstr>
      <vt:lpstr>Именуване на класове</vt:lpstr>
      <vt:lpstr>Членове на класа</vt:lpstr>
      <vt:lpstr>Създаване на обект</vt:lpstr>
      <vt:lpstr>Обектна референция</vt:lpstr>
      <vt:lpstr>Какво научихме?</vt:lpstr>
      <vt:lpstr>Дефиниране на класове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2019-12-16T13:47:00Z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