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563" r:id="rId3"/>
    <p:sldId id="564" r:id="rId4"/>
    <p:sldId id="508" r:id="rId5"/>
    <p:sldId id="509" r:id="rId6"/>
    <p:sldId id="510" r:id="rId7"/>
    <p:sldId id="511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9" r:id="rId17"/>
    <p:sldId id="552" r:id="rId18"/>
    <p:sldId id="560" r:id="rId19"/>
    <p:sldId id="561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C3F642F-610C-42DF-BCC9-8F38C5B6A8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542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8B8970C-DC11-4AAD-A77E-50D1C07B6B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16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03D1E04-34BB-4972-B45C-0226A44BA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8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A8D29A-120B-4681-ACF4-DB786A2F4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261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42804F-A059-4134-B14C-B329CC64E5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279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7032"/>
            <a:ext cx="6002730" cy="2612323"/>
            <a:chOff x="745783" y="3537032"/>
            <a:chExt cx="6002730" cy="26123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5370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602715" y="685800"/>
            <a:ext cx="10896601" cy="1600200"/>
          </a:xfrm>
        </p:spPr>
        <p:txBody>
          <a:bodyPr>
            <a:normAutofit/>
          </a:bodyPr>
          <a:lstStyle/>
          <a:p>
            <a:r>
              <a:rPr lang="bg-BG" sz="4800" dirty="0"/>
              <a:t>Използване на цикли</a:t>
            </a:r>
            <a:br>
              <a:rPr lang="bg-BG" sz="4800" dirty="0"/>
            </a:br>
            <a:r>
              <a:rPr lang="bg-BG" sz="4800" dirty="0"/>
              <a:t>и други команди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861343" y="2364119"/>
            <a:ext cx="10643269" cy="879823"/>
          </a:xfrm>
        </p:spPr>
        <p:txBody>
          <a:bodyPr>
            <a:noAutofit/>
          </a:bodyPr>
          <a:lstStyle/>
          <a:p>
            <a:r>
              <a:rPr lang="bg-BG" sz="3600" dirty="0"/>
              <a:t>Правилна организация на реда на изпълнението</a:t>
            </a:r>
            <a:endParaRPr lang="en-US" sz="3600" dirty="0"/>
          </a:p>
        </p:txBody>
      </p:sp>
      <p:pic>
        <p:nvPicPr>
          <p:cNvPr id="16" name="Picture 2" descr="http://impresswithwordpress.com/wp-content/uploads/2014/04/categoriestagswordpre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276" y="4076772"/>
            <a:ext cx="3697114" cy="21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8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bg-BG" dirty="0"/>
              <a:t>Избягвайте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празни </a:t>
            </a:r>
            <a:r>
              <a:rPr lang="bg-BG" dirty="0"/>
              <a:t>цикли</a:t>
            </a:r>
            <a:endParaRPr lang="en-US" dirty="0"/>
          </a:p>
          <a:p>
            <a:pPr eaLnBrk="1" hangingPunct="1">
              <a:defRPr/>
            </a:pPr>
            <a:endParaRPr lang="en-US" sz="4000" dirty="0"/>
          </a:p>
          <a:p>
            <a:pPr eaLnBrk="1" hangingPunct="1">
              <a:defRPr/>
            </a:pPr>
            <a:endParaRPr lang="en-US" sz="4000" dirty="0"/>
          </a:p>
          <a:p>
            <a:pPr eaLnBrk="1" hangingPunct="1">
              <a:defRPr/>
            </a:pPr>
            <a:endParaRPr lang="en-US" sz="4000" dirty="0"/>
          </a:p>
          <a:p>
            <a:pPr marL="0" indent="0" eaLnBrk="1" hangingPunct="1">
              <a:buNone/>
              <a:defRPr/>
            </a:pPr>
            <a:endParaRPr lang="en-US" sz="4000" dirty="0"/>
          </a:p>
          <a:p>
            <a:pPr eaLnBrk="1" hangingPunct="1">
              <a:spcBef>
                <a:spcPts val="3000"/>
              </a:spcBef>
              <a:defRPr/>
            </a:pPr>
            <a:r>
              <a:rPr lang="bg-BG" sz="3200" dirty="0"/>
              <a:t>Вземете в предвид семантиките за циклите в съответния език</a:t>
            </a:r>
            <a:endParaRPr lang="en-US" sz="3200" dirty="0"/>
          </a:p>
          <a:p>
            <a:pPr lvl="1">
              <a:defRPr/>
            </a:pPr>
            <a:r>
              <a:rPr lang="en-US" dirty="0"/>
              <a:t>C# –</a:t>
            </a:r>
            <a:r>
              <a:rPr lang="bg-BG" dirty="0"/>
              <a:t> внимавайте за</a:t>
            </a:r>
            <a:r>
              <a:rPr lang="en-US" dirty="0"/>
              <a:t> access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modified closure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Най-добри практики </a:t>
            </a:r>
            <a:r>
              <a:rPr lang="en-US" dirty="0"/>
              <a:t>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1445" y="3245584"/>
            <a:ext cx="1036050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inputChar = Console.Read();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1445" y="1905001"/>
            <a:ext cx="1036050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1868" y="2036379"/>
            <a:ext cx="761249" cy="7612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0984" y="3407979"/>
            <a:ext cx="761249" cy="76124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11082BA-0C39-4B59-99EC-CC4C6E4C0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 променяйте нарочно стойността на индекса за да принудите цикъла да спре</a:t>
            </a:r>
            <a:endParaRPr lang="en-US" dirty="0"/>
          </a:p>
          <a:p>
            <a:pPr lvl="1"/>
            <a:r>
              <a:rPr lang="bg-BG" dirty="0"/>
              <a:t>Вместо това ползвайте цикъл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с команда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endParaRPr lang="en-US" dirty="0"/>
          </a:p>
          <a:p>
            <a:r>
              <a:rPr lang="bg-BG" dirty="0"/>
              <a:t>В заглавната част на цикъла слагайте само изразите, които го контролират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Съвети за цикъл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363" y="4293854"/>
            <a:ext cx="48755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75843" y="4290306"/>
            <a:ext cx="548497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1256" y="4408926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6686" y="4290303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C27EF2F-3EBE-48E7-BE14-C79ACFEC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8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Избягвайте код, зависим от крайната стойност на индекса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Съвети за цикъл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787" y="2104901"/>
            <a:ext cx="548497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&lt; length);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65901" y="2104901"/>
            <a:ext cx="548497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5842" y="2298864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66362" y="2309750"/>
            <a:ext cx="738250" cy="7382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5F10D4-8FAF-412C-9A36-9C520C3A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8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Ползвайте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36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bg-BG" sz="3600" dirty="0"/>
              <a:t>за тестове в началото на цикъл, за да избегнете вмъкнати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600" dirty="0"/>
              <a:t>-</a:t>
            </a:r>
            <a:r>
              <a:rPr lang="bg-BG" sz="3600" dirty="0" err="1"/>
              <a:t>ове</a:t>
            </a:r>
            <a:endParaRPr lang="en-US" sz="3600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bg-BG" sz="3600" dirty="0"/>
              <a:t>Избягвайте цикли с много команди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600" dirty="0"/>
              <a:t> в тях</a:t>
            </a:r>
            <a:endParaRPr lang="en-US" sz="3600" dirty="0"/>
          </a:p>
          <a:p>
            <a:r>
              <a:rPr lang="bg-BG" sz="3600" dirty="0"/>
              <a:t>Бъдете внимателни когато ползвате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Цикли: </a:t>
            </a:r>
            <a:r>
              <a:rPr lang="en-US"/>
              <a:t>Break </a:t>
            </a:r>
            <a:r>
              <a:rPr lang="bg-BG"/>
              <a:t>и </a:t>
            </a:r>
            <a:r>
              <a:rPr lang="en-US"/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12" y="4114800"/>
            <a:ext cx="4418601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E3EBD5-6011-4BB7-8580-FA38FBA11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0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Опитвайте да направите циклите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толкова кратки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bg-BG" dirty="0"/>
              <a:t>че да се виждат  наведнъж </a:t>
            </a:r>
            <a:r>
              <a:rPr lang="en-US" dirty="0"/>
              <a:t>(</a:t>
            </a:r>
            <a:r>
              <a:rPr lang="bg-BG" dirty="0"/>
              <a:t>на един екран</a:t>
            </a:r>
            <a:r>
              <a:rPr lang="en-US" dirty="0"/>
              <a:t>)</a:t>
            </a:r>
          </a:p>
          <a:p>
            <a:r>
              <a:rPr lang="bg-BG" dirty="0"/>
              <a:t>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</a:t>
            </a:r>
            <a:r>
              <a:rPr lang="bg-BG" dirty="0"/>
              <a:t>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съкратите </a:t>
            </a:r>
            <a:r>
              <a:rPr lang="bg-BG" dirty="0"/>
              <a:t>тялото на цикъла</a:t>
            </a:r>
            <a:endParaRPr lang="en-US" dirty="0"/>
          </a:p>
          <a:p>
            <a:r>
              <a:rPr lang="bg-BG" dirty="0"/>
              <a:t>Правете дългите цикли </a:t>
            </a:r>
            <a:br>
              <a:rPr lang="bg-BG" dirty="0"/>
            </a:br>
            <a:r>
              <a:rPr lang="bg-BG" dirty="0"/>
              <a:t>особено ясни</a:t>
            </a:r>
            <a:endParaRPr lang="en-US" dirty="0"/>
          </a:p>
          <a:p>
            <a:r>
              <a:rPr lang="bg-BG" dirty="0"/>
              <a:t>Избягвайте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многократното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влагане </a:t>
            </a:r>
            <a:r>
              <a:rPr lang="bg-BG" dirty="0"/>
              <a:t>на цикли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Колко дълъг трябва да е един цикъл</a:t>
            </a:r>
            <a:r>
              <a:rPr lang="en-US" dirty="0"/>
              <a:t>?</a:t>
            </a:r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7681290" y="2223122"/>
            <a:ext cx="2667000" cy="4773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8DB6767-59B4-45B1-BA3D-3D1B6B44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2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Ползвайте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 това би подобрило четливостта</a:t>
            </a:r>
            <a:endParaRPr lang="en-US" dirty="0"/>
          </a:p>
          <a:p>
            <a:r>
              <a:rPr lang="bg-BG" dirty="0"/>
              <a:t>Ползвайте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да избегнете многократното влагане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Избягвайте честата употреба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</a:t>
            </a:r>
            <a:r>
              <a:rPr lang="bg-BG" dirty="0"/>
              <a:t>в дълги методи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Изразът </a:t>
            </a:r>
            <a:r>
              <a:rPr lang="en-US"/>
              <a:t>Return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461" y="2513901"/>
            <a:ext cx="558654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(string != null)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Lots of code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22727" y="2513901"/>
            <a:ext cx="5484971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(string == null)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4698" y="2656114"/>
            <a:ext cx="719060" cy="7190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6784" y="2645500"/>
            <a:ext cx="729674" cy="72967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8D1B9EA-8986-41C9-BBD3-1390EE4F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2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Избягвайте командата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, </a:t>
            </a:r>
            <a:r>
              <a:rPr lang="bg-BG" dirty="0"/>
              <a:t>защото тя може да доведе до „спагети код“</a:t>
            </a:r>
            <a:endParaRPr lang="en-US" dirty="0"/>
          </a:p>
          <a:p>
            <a:r>
              <a:rPr lang="en-US" dirty="0">
                <a:hlinkClick r:id="rId2"/>
              </a:rPr>
              <a:t>“A Case Against the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GO TO Statement”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от </a:t>
            </a:r>
            <a:r>
              <a:rPr lang="en-US" noProof="1"/>
              <a:t>Edsger Dijkstra</a:t>
            </a:r>
          </a:p>
          <a:p>
            <a:r>
              <a:rPr lang="bg-BG" dirty="0"/>
              <a:t>Ползвайте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bg-BG" noProof="1"/>
              <a:t> </a:t>
            </a:r>
            <a:r>
              <a:rPr lang="bg-BG" dirty="0"/>
              <a:t>само в краен случай</a:t>
            </a:r>
            <a:endParaRPr lang="en-US" dirty="0"/>
          </a:p>
          <a:p>
            <a:pPr lvl="1"/>
            <a:r>
              <a:rPr lang="bg-BG" dirty="0"/>
              <a:t>Ако прави кода по-лесен </a:t>
            </a:r>
            <a:br>
              <a:rPr lang="bg-BG" dirty="0"/>
            </a:br>
            <a:r>
              <a:rPr lang="bg-BG" dirty="0"/>
              <a:t>за поддръжка</a:t>
            </a:r>
            <a:endParaRPr lang="en-US" dirty="0"/>
          </a:p>
          <a:p>
            <a:r>
              <a:rPr lang="en-US" dirty="0"/>
              <a:t>C# </a:t>
            </a:r>
            <a:r>
              <a:rPr lang="bg-BG" dirty="0"/>
              <a:t>поддържа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етикети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 го избягвайте</a:t>
            </a:r>
            <a:r>
              <a:rPr lang="en-US" dirty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</a:t>
            </a:r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1137" y="1905001"/>
            <a:ext cx="1927675" cy="16105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589" y="3429000"/>
            <a:ext cx="3656965" cy="293243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0275D1B-F15E-485E-9F75-471CF1498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2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Праволинеен код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Подреждайте методите според тяхната зависимост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Команди за цикли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Дръжте изразите и командите прости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Ползвайте подходящи структури за </a:t>
            </a:r>
            <a:br>
              <a:rPr lang="bg-BG" dirty="0"/>
            </a:br>
            <a:r>
              <a:rPr lang="bg-BG" dirty="0"/>
              <a:t>контрол на реда на действията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Не ползвайте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25" y="3847584"/>
            <a:ext cx="3236187" cy="240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02CB1B-F5B2-4BD7-995A-43783B415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01397" cy="1110780"/>
          </a:xfrm>
        </p:spPr>
        <p:txBody>
          <a:bodyPr>
            <a:normAutofit/>
          </a:bodyPr>
          <a:lstStyle/>
          <a:p>
            <a:r>
              <a:rPr lang="bg-BG" dirty="0"/>
              <a:t>Използване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цикли и други команди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511B8E4-D873-4F61-854D-329286A4D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1412" y="2594310"/>
            <a:ext cx="2833885" cy="365409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Организация на праволинеен код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Използване на цикли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bg-BG" sz="3600" dirty="0"/>
              <a:t>Други структури за реда на изпълнение</a:t>
            </a:r>
            <a:endParaRPr lang="en-US" sz="36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48BDDC-E47B-403F-9031-D28737EBD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Когато редът на командите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 важен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Направете зависимостите очевидни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Именувайте методите според тези зависимости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Използвайте параметри на методи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Ако е необходимо документирайте реда на изпълнение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код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4775537"/>
            <a:ext cx="104620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162" y="1803737"/>
            <a:ext cx="104620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6054" y="4775537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4012" y="18744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071AFCC-25B6-4E44-A867-9417A8AC0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1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Когато редът на командите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важен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Нека четенето на кода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отгоре </a:t>
            </a:r>
            <a:r>
              <a:rPr lang="bg-BG" dirty="0"/>
              <a:t>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долу </a:t>
            </a:r>
            <a:r>
              <a:rPr lang="bg-BG" dirty="0"/>
              <a:t>да е като четенето на вестник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Групирайте </a:t>
            </a:r>
            <a:r>
              <a:rPr lang="bg-BG" dirty="0"/>
              <a:t>свързани команди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заедно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Поставете ясни граници при зависими </a:t>
            </a:r>
            <a:br>
              <a:rPr lang="bg-BG" dirty="0"/>
            </a:br>
            <a:r>
              <a:rPr lang="bg-BG" dirty="0"/>
              <a:t>команди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празни редове </a:t>
            </a:r>
            <a:r>
              <a:rPr lang="bg-BG" dirty="0"/>
              <a:t>за да отделите зависимостите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Ползвайте отделен метод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код </a:t>
            </a:r>
            <a:r>
              <a:rPr lang="en-US" dirty="0"/>
              <a:t>(2)</a:t>
            </a:r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6580" y="2800507"/>
            <a:ext cx="2133232" cy="1542893"/>
          </a:xfrm>
          <a:prstGeom prst="rect">
            <a:avLst/>
          </a:prstGeom>
          <a:noFill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08BE7ED-4C7E-449E-88AF-6FD4A403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2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код </a:t>
            </a:r>
            <a:r>
              <a:rPr lang="en-US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033244"/>
            <a:ext cx="10766795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ct val="85000"/>
              </a:lnSpc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1295400"/>
            <a:ext cx="1066800" cy="1066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A102BAD-0895-47F6-AEB7-16CEAE0F0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8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Праволинеен код </a:t>
            </a:r>
            <a:r>
              <a:rPr lang="en-US" dirty="0"/>
              <a:t>–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0"/>
            <a:ext cx="10766795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1158" y="1036319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2124F46-0E51-4BE8-A7E6-0BE42A910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8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Избирането на правилния тип цикъл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Ползвайте цикъла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повторите блок от код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определен брой пъти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Ползвайте цикъла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извършите действие с всеки елемент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масив </a:t>
            </a:r>
            <a:r>
              <a:rPr lang="bg-BG" dirty="0"/>
              <a:t>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Ползвайте циклите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знаете колко пъти </a:t>
            </a:r>
            <a:r>
              <a:rPr lang="bg-BG" dirty="0"/>
              <a:t>трябва да повторите блока команди</a:t>
            </a:r>
            <a:endParaRPr lang="en-US" dirty="0"/>
          </a:p>
          <a:p>
            <a:r>
              <a:rPr lang="bg-BG" dirty="0"/>
              <a:t>Избягвайте многократното влагане на цикли</a:t>
            </a:r>
            <a:endParaRPr lang="en-US" dirty="0"/>
          </a:p>
          <a:p>
            <a:pPr lvl="1"/>
            <a:r>
              <a:rPr lang="bg-BG" dirty="0"/>
              <a:t>Можете да изнесете тялото на цикъла в нов метод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цикли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AF4CF3-D36C-4284-9589-4C142F75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bg-BG" sz="3200" dirty="0"/>
              <a:t>Нека циклите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прости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bg-BG" sz="2800" dirty="0"/>
              <a:t>Това подпомага тези, които ще четат вашия код</a:t>
            </a:r>
            <a:endParaRPr lang="en-US" sz="2800" dirty="0"/>
          </a:p>
          <a:p>
            <a:pPr eaLnBrk="1" hangingPunct="1">
              <a:defRPr/>
            </a:pPr>
            <a:r>
              <a:rPr lang="bg-BG" sz="3200" dirty="0"/>
              <a:t>Отнасяйте се с вътрешността на цикъла като с процедура</a:t>
            </a:r>
            <a:endParaRPr lang="en-US" sz="3200" dirty="0"/>
          </a:p>
          <a:p>
            <a:pPr lvl="1" eaLnBrk="1" hangingPunct="1">
              <a:defRPr/>
            </a:pPr>
            <a:r>
              <a:rPr lang="bg-BG" sz="2800" dirty="0"/>
              <a:t>Не карайте четящия да гледа в цикъла, за да разбере управлението му</a:t>
            </a:r>
            <a:endParaRPr lang="en-US" sz="2800" dirty="0"/>
          </a:p>
          <a:p>
            <a:pPr eaLnBrk="1" hangingPunct="1">
              <a:defRPr/>
            </a:pPr>
            <a:r>
              <a:rPr lang="bg-BG" sz="3200" dirty="0"/>
              <a:t>Отнасяйте се към цикъла като към „черна кутия“</a:t>
            </a:r>
            <a:r>
              <a:rPr lang="en-US" sz="32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Най-добри практики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3937" y="4495800"/>
            <a:ext cx="104620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952" y="5229100"/>
            <a:ext cx="9040045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B3B6DB-5D51-4FE6-8900-7CA4F1A51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1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bg-BG" sz="3000" dirty="0"/>
              <a:t>Актуализацията е добре да е в началото или края на блока команди</a:t>
            </a:r>
            <a:endParaRPr lang="en-US" sz="3000" dirty="0"/>
          </a:p>
          <a:p>
            <a:pPr eaLnBrk="1" hangingPunct="1">
              <a:defRPr/>
            </a:pPr>
            <a:endParaRPr lang="en-US" sz="3000" dirty="0"/>
          </a:p>
          <a:p>
            <a:pPr eaLnBrk="1" hangingPunct="1">
              <a:defRPr/>
            </a:pPr>
            <a:endParaRPr lang="en-US" sz="3000" dirty="0"/>
          </a:p>
          <a:p>
            <a:pPr eaLnBrk="1" hangingPunct="1">
              <a:buNone/>
              <a:defRPr/>
            </a:pPr>
            <a:endParaRPr lang="en-US" sz="3000" dirty="0"/>
          </a:p>
          <a:p>
            <a:pPr eaLnBrk="1" hangingPunct="1">
              <a:spcBef>
                <a:spcPts val="2400"/>
              </a:spcBef>
              <a:defRPr/>
            </a:pPr>
            <a:r>
              <a:rPr lang="bg-BG" sz="3000" dirty="0"/>
              <a:t>Ползвайте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смислени имена </a:t>
            </a:r>
            <a:r>
              <a:rPr lang="bg-BG" sz="3000" dirty="0"/>
              <a:t>за променливите, за да направите цикъла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лесен за разчитане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</a:t>
            </a:r>
            <a:r>
              <a:rPr lang="en-US" dirty="0"/>
              <a:t>: </a:t>
            </a:r>
            <a:r>
              <a:rPr lang="bg-BG" dirty="0"/>
              <a:t>Най-добри практики </a:t>
            </a:r>
            <a:r>
              <a:rPr lang="en-US" dirty="0"/>
              <a:t>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83398" y="1921396"/>
            <a:ext cx="6399133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 += 2;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7868" y="1921396"/>
            <a:ext cx="4570809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 += 2;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7868" y="5015262"/>
            <a:ext cx="4570809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 = 2000; i &lt; 2011; i++)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for(j = 1; j &lt;= 12; j++)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83398" y="5019530"/>
            <a:ext cx="6399133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 = 2000; year &lt; 2011; year++)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(month = 1; month &lt;= 12; month++)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8938" y="1974734"/>
            <a:ext cx="617693" cy="61769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30201" y="1978928"/>
            <a:ext cx="626811" cy="626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6094" y="5104393"/>
            <a:ext cx="617693" cy="61769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8028" y="5095275"/>
            <a:ext cx="626811" cy="626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7DF7E46-3DE6-4244-895E-5732A665F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887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7169</TotalTime>
  <Words>1272</Words>
  <Application>Microsoft Office PowerPoint</Application>
  <PresentationFormat>Custom</PresentationFormat>
  <Paragraphs>268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Използване на цикли и други команди</vt:lpstr>
      <vt:lpstr>Съдържание</vt:lpstr>
      <vt:lpstr>Праволинеен код</vt:lpstr>
      <vt:lpstr>Праволинеен код (2)</vt:lpstr>
      <vt:lpstr>Праволинеен код – примери</vt:lpstr>
      <vt:lpstr>Праволинеен код – примери (2)</vt:lpstr>
      <vt:lpstr>Използване на цикли</vt:lpstr>
      <vt:lpstr>Цикли: Най-добри практики</vt:lpstr>
      <vt:lpstr>Цикли: Най-добри практики (2)</vt:lpstr>
      <vt:lpstr>Цикли: Най-добри практики (3)</vt:lpstr>
      <vt:lpstr>Цикли: Съвети за цикъл for</vt:lpstr>
      <vt:lpstr>Цикли: Съвети за цикъл for (2)</vt:lpstr>
      <vt:lpstr>Цикли: Break и Continue</vt:lpstr>
      <vt:lpstr>Колко дълъг трябва да е един цикъл?</vt:lpstr>
      <vt:lpstr>Изразът Return</vt:lpstr>
      <vt:lpstr>GOTO</vt:lpstr>
      <vt:lpstr>Обобщение</vt:lpstr>
      <vt:lpstr>Използване на цикли и други команди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2019-12-17T12:15:55Z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