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6"/>
  </p:notesMasterIdLst>
  <p:handoutMasterIdLst>
    <p:handoutMasterId r:id="rId37"/>
  </p:handoutMasterIdLst>
  <p:sldIdLst>
    <p:sldId id="512" r:id="rId3"/>
    <p:sldId id="513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510" r:id="rId27"/>
    <p:sldId id="499" r:id="rId28"/>
    <p:sldId id="500" r:id="rId29"/>
    <p:sldId id="501" r:id="rId30"/>
    <p:sldId id="502" r:id="rId31"/>
    <p:sldId id="503" r:id="rId32"/>
    <p:sldId id="514" r:id="rId33"/>
    <p:sldId id="515" r:id="rId34"/>
    <p:sldId id="516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D80126C-1D67-498D-94C0-59F385BB9F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818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A7BD97E-DD31-4B27-A4BC-AEC81551F4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2969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EB8E37B-DBD8-4B60-8015-41368B33A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289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does not add anything</a:t>
            </a:r>
            <a:r>
              <a:rPr lang="en-US" baseline="0" dirty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2244F689-5421-4668-9422-24B49D18BC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272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does not add anything</a:t>
            </a:r>
            <a:r>
              <a:rPr lang="en-US" baseline="0" dirty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2B8F433-2298-490D-92F5-61A97402EB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44096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A4B2BA5-0E50-47A9-8BBE-36823B0D57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552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0F18CFF-6140-4951-8CCB-20A566C6A3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608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74FC450-A33F-455E-A15D-C9E6AB38FF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310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A1A8084-F6A5-4033-A112-6DE441DC69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260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s://github.com/EWSoftware/SHFB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0832"/>
            <a:ext cx="6002730" cy="2688523"/>
            <a:chOff x="745783" y="3460832"/>
            <a:chExt cx="6002730" cy="2688523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40984" y="3460832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745784" y="609600"/>
            <a:ext cx="10606430" cy="1171552"/>
          </a:xfrm>
        </p:spPr>
        <p:txBody>
          <a:bodyPr>
            <a:normAutofit/>
          </a:bodyPr>
          <a:lstStyle/>
          <a:p>
            <a:r>
              <a:rPr lang="bg-BG" sz="4800" dirty="0"/>
              <a:t>Документиране</a:t>
            </a:r>
            <a:r>
              <a:rPr lang="en-US" sz="4800" dirty="0"/>
              <a:t> </a:t>
            </a:r>
            <a:r>
              <a:rPr lang="bg-BG" sz="4800" dirty="0"/>
              <a:t>и коментиране</a:t>
            </a:r>
            <a:r>
              <a:rPr lang="en-US" sz="4800" dirty="0"/>
              <a:t> </a:t>
            </a:r>
            <a:r>
              <a:rPr lang="bg-BG" sz="4800" dirty="0"/>
              <a:t>на</a:t>
            </a:r>
            <a:r>
              <a:rPr lang="en-US" sz="4800" dirty="0"/>
              <a:t> </a:t>
            </a:r>
            <a:r>
              <a:rPr lang="bg-BG" sz="4800" dirty="0"/>
              <a:t>кода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745783" y="1863377"/>
            <a:ext cx="10611726" cy="1260823"/>
          </a:xfrm>
        </p:spPr>
        <p:txBody>
          <a:bodyPr>
            <a:noAutofit/>
          </a:bodyPr>
          <a:lstStyle/>
          <a:p>
            <a:r>
              <a:rPr lang="bg-BG" sz="3600" dirty="0"/>
              <a:t>Коментари в програмата и</a:t>
            </a:r>
            <a:br>
              <a:rPr lang="en-US" sz="3600" dirty="0"/>
            </a:br>
            <a:r>
              <a:rPr lang="bg-BG" sz="3600" dirty="0" err="1"/>
              <a:t>самоописателен</a:t>
            </a:r>
            <a:r>
              <a:rPr lang="bg-BG" sz="3600" dirty="0"/>
              <a:t> код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16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42212" y="3988595"/>
            <a:ext cx="3808413" cy="2090280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94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Добър стил на програмиране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229294"/>
            <a:ext cx="1117309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1349829"/>
            <a:ext cx="1552622" cy="146957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DCAFF8E-5F6C-4686-91F3-813834B33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Програмен код, разчитащ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добър стил на програмиране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предостави голяма част от информацията, предвидена за документацията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Основни принципи на </a:t>
            </a:r>
            <a:r>
              <a:rPr lang="bg-BG" dirty="0" err="1"/>
              <a:t>самоописателния</a:t>
            </a:r>
            <a:r>
              <a:rPr lang="bg-BG" dirty="0"/>
              <a:t> код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Самоописателен</a:t>
            </a:r>
            <a:r>
              <a:rPr lang="bg-BG" dirty="0"/>
              <a:t> код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1015" y="3615904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Най-добрата документация е самият код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1015" y="5681249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 документирайте лош код, пренапишете го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1015" y="4415816"/>
            <a:ext cx="10665222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Направете кода самообясняващ се и самоописателен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лесен за четене и разбиране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9435E9B-4298-45C9-B8D1-473D61F0C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5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Представлява ли интерфейсът на класа завършена абстракция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Ясно ли е от интерфейса на класа как ще се ползва този клас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Добре именуван ли е класът</a:t>
            </a:r>
            <a:r>
              <a:rPr lang="en-US" dirty="0"/>
              <a:t>? </a:t>
            </a:r>
            <a:r>
              <a:rPr lang="bg-BG" dirty="0"/>
              <a:t>Името му описва ли целта му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Може ли да третирате класа като „черна кутия“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Използвате ли от много места кода </a:t>
            </a:r>
            <a:r>
              <a:rPr lang="en-US" dirty="0"/>
              <a:t>(</a:t>
            </a:r>
            <a:r>
              <a:rPr lang="bg-BG" dirty="0"/>
              <a:t>вместо да го повтаряте</a:t>
            </a:r>
            <a:r>
              <a:rPr lang="en-US" dirty="0"/>
              <a:t>)?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/>
          </a:bodyPr>
          <a:lstStyle/>
          <a:p>
            <a:r>
              <a:rPr lang="bg-BG" dirty="0"/>
              <a:t>Списък с напомняния за </a:t>
            </a:r>
            <a:r>
              <a:rPr lang="bg-BG" dirty="0" err="1"/>
              <a:t>самоописателен</a:t>
            </a:r>
            <a:r>
              <a:rPr lang="bg-BG" dirty="0"/>
              <a:t> код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C64ED50-2E4D-4FF4-A6B9-4134663D9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0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Описва ли името това, което прави съответният метод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Извършва ли всеки метод една-единствена добре дефинирана задача с минимална зависимост (от други методи)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Имена на 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Имената на типовете достатъчно ли са описателни, за да подпомагат документирането на декларациите на данни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Променливите ползват ли се с единствена цел</a:t>
            </a:r>
            <a:r>
              <a:rPr lang="en-US" dirty="0"/>
              <a:t>? </a:t>
            </a:r>
            <a:r>
              <a:rPr lang="bg-BG" dirty="0"/>
              <a:t>Тази цел добре дефинирана ли е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с напомняния за </a:t>
            </a:r>
            <a:r>
              <a:rPr lang="bg-BG" dirty="0" err="1"/>
              <a:t>самоописателен</a:t>
            </a:r>
            <a:r>
              <a:rPr lang="bg-BG" dirty="0"/>
              <a:t> код </a:t>
            </a:r>
            <a:r>
              <a:rPr 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2BC8155-52AE-4B37-8A6E-37674EE0B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5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430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Имена на 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Конвенциите на именуване различават ли се при имената на типове, изброими типове</a:t>
            </a:r>
            <a:r>
              <a:rPr lang="en-US" dirty="0"/>
              <a:t>, </a:t>
            </a:r>
            <a:r>
              <a:rPr lang="bg-BG" dirty="0"/>
              <a:t>именувани константи, локални променливи</a:t>
            </a:r>
            <a:r>
              <a:rPr lang="en-US" dirty="0"/>
              <a:t>, </a:t>
            </a:r>
            <a:r>
              <a:rPr lang="bg-BG" dirty="0"/>
              <a:t>клас-променливи и глобални променливи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Други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Типовете данни достатъчно прости ли са, за да бъде сложността максимално ниска</a:t>
            </a:r>
            <a:r>
              <a:rPr lang="en-US" dirty="0"/>
              <a:t>?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Свързаните команди групирани ли са заедно</a:t>
            </a:r>
            <a:r>
              <a:rPr lang="en-US" dirty="0"/>
              <a:t>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3251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с напомняния за </a:t>
            </a:r>
            <a:r>
              <a:rPr lang="bg-BG" dirty="0" err="1"/>
              <a:t>самоописателен</a:t>
            </a:r>
            <a:r>
              <a:rPr lang="bg-BG" dirty="0"/>
              <a:t> код </a:t>
            </a:r>
            <a:r>
              <a:rPr lang="en-US" dirty="0"/>
              <a:t>(3)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B70FB48-3379-4B40-BE07-C067E345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3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Ефективните коментари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повтарят </a:t>
            </a:r>
            <a:r>
              <a:rPr lang="bg-BG" dirty="0"/>
              <a:t>кода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Обясняват го на по-високо ниво и разкриват неочевидни детайли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Най-добрата софтуерна документация е самият програмен код </a:t>
            </a:r>
            <a:r>
              <a:rPr lang="en-US" dirty="0"/>
              <a:t>– </a:t>
            </a:r>
            <a:r>
              <a:rPr lang="bg-BG" dirty="0"/>
              <a:t>нека да е изчистен и четлив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</a:pP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Самоописателният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код се подразбира и не се нуждае от коментари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Прост дизайн, малки добре именувани методи</a:t>
            </a:r>
            <a:r>
              <a:rPr lang="en-US" dirty="0"/>
              <a:t>, </a:t>
            </a:r>
            <a:r>
              <a:rPr lang="bg-BG" dirty="0"/>
              <a:t>силна свързаност и слаба зависимост</a:t>
            </a:r>
            <a:r>
              <a:rPr lang="en-US" dirty="0"/>
              <a:t>, </a:t>
            </a:r>
            <a:r>
              <a:rPr lang="bg-BG" dirty="0"/>
              <a:t>проста логика, удачни имена на променливите</a:t>
            </a:r>
            <a:r>
              <a:rPr lang="en-US" dirty="0"/>
              <a:t>, </a:t>
            </a:r>
            <a:r>
              <a:rPr lang="bg-BG" dirty="0"/>
              <a:t>добро форматиране</a:t>
            </a:r>
            <a:r>
              <a:rPr lang="en-US" dirty="0"/>
              <a:t>, …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Ефективни коментари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F1864A5-DB61-40DD-B381-13242C722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0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Подвеждащи коментари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Ефективни коментари </a:t>
            </a:r>
            <a:r>
              <a:rPr lang="en-US" dirty="0"/>
              <a:t>– </a:t>
            </a:r>
            <a:r>
              <a:rPr lang="bg-BG" dirty="0"/>
              <a:t>Грешки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2093416"/>
            <a:ext cx="1076679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Console.WriteLine("Sum = " + sum);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72098" y="2626816"/>
            <a:ext cx="3836682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Какъв проблем разрешава този алгоритъм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27072" y="5272197"/>
            <a:ext cx="4558339" cy="896699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Можете ли да познаете коя сума е равна на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</a:t>
            </a:r>
            <a:r>
              <a:rPr lang="bg-BG" sz="2200" b="1" baseline="300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тото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число на Фибоначи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1960" y="2228115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AA8E88A-8F21-440E-8998-105834249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Коментари, повтарящи кода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Ефективни коментари </a:t>
            </a:r>
            <a:r>
              <a:rPr lang="en-US" dirty="0"/>
              <a:t>– </a:t>
            </a:r>
            <a:r>
              <a:rPr lang="bg-BG" dirty="0"/>
              <a:t>Грешки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5905" y="1981200"/>
            <a:ext cx="103605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multiply "base" by "product"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 = " + product);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78133" y="2261901"/>
            <a:ext cx="2336191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Очевидно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34788" y="3176270"/>
            <a:ext cx="2998176" cy="499428"/>
          </a:xfrm>
          <a:prstGeom prst="wedgeRoundRectCallout">
            <a:avLst>
              <a:gd name="adj1" fmla="val -99749"/>
              <a:gd name="adj2" fmla="val -24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 думай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…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2533" y="2130584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7CB01D5-832C-49AD-B2CB-E8FA150FD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5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Лош стил на кода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200"/>
              </a:spcBef>
            </a:pPr>
            <a:r>
              <a:rPr lang="bg-BG" sz="3600" dirty="0"/>
              <a:t>Не коментирайте лош код, </a:t>
            </a:r>
            <a:br>
              <a:rPr lang="bg-BG" sz="3600" dirty="0"/>
            </a:br>
            <a:r>
              <a:rPr lang="bg-BG" sz="3600" dirty="0"/>
              <a:t>пренапишете го</a:t>
            </a:r>
            <a:r>
              <a:rPr lang="en-US" sz="3600" dirty="0"/>
              <a:t>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Ефективни коментари </a:t>
            </a:r>
            <a:r>
              <a:rPr lang="en-US" dirty="0"/>
              <a:t>– </a:t>
            </a:r>
            <a:r>
              <a:rPr lang="bg-BG" dirty="0"/>
              <a:t>Грешки </a:t>
            </a:r>
            <a:r>
              <a:rPr lang="en-US" dirty="0"/>
              <a:t>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1931075"/>
            <a:ext cx="1056364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Newton-Raphson approximation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(Math.Abs(r - (num / r)) &gt; 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(r + (num / r)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 = " + r);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949" y="4335566"/>
            <a:ext cx="3066223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2030097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A65D895-0238-4707-A0E7-2D3248047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Ползвайте стил, който не блокира промените и не им пречи</a:t>
            </a:r>
            <a:endParaRPr lang="en-US" dirty="0"/>
          </a:p>
          <a:p>
            <a:pPr marL="0" indent="0">
              <a:buNone/>
            </a:pPr>
            <a:br>
              <a:rPr lang="bg-BG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bg-B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Горните коментари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трудни за поддръжка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Ключови аспекти на ефективното коментиране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441" y="2261901"/>
            <a:ext cx="1076679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     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      -------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.............. X coordinate position 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.............. Y coordinate position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 .............. Z coordinate position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(in meters)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2635148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214BD7C-E040-44D7-81C1-015507348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075" y="2258375"/>
            <a:ext cx="3117274" cy="401949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Концепция за </a:t>
            </a:r>
            <a:r>
              <a:rPr lang="bg-BG" dirty="0" err="1"/>
              <a:t>самоописателен</a:t>
            </a:r>
            <a:r>
              <a:rPr lang="bg-BG" dirty="0"/>
              <a:t> код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Лошо написани коментари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Добър стил на програмиране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Да коментираш или не</a:t>
            </a:r>
            <a:r>
              <a:rPr lang="en-US" dirty="0"/>
              <a:t>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Ключови аспекти на коментирането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Препоръчителни практики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</a:t>
            </a:r>
            <a:r>
              <a:rPr lang="bg-BG" dirty="0"/>
              <a:t>документация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9097A52-F6F3-4BDB-9D83-3743060D5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2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Коментирайте целта на кода</a:t>
            </a:r>
            <a:r>
              <a:rPr lang="en-US" dirty="0"/>
              <a:t>, </a:t>
            </a:r>
            <a:r>
              <a:rPr lang="bg-BG" dirty="0"/>
              <a:t>не детайли от изпълнението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6299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ефективното коментиране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828800"/>
            <a:ext cx="10969943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Scan char by char to find the command-word terminator ($)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(inputString[i] == '$')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done = true;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i++;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9271" y="5499896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570A5E5-A34F-4441-BAB3-E687691B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12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1"/>
            <a:ext cx="11804822" cy="5730879"/>
          </a:xfrm>
        </p:spPr>
        <p:txBody>
          <a:bodyPr>
            <a:normAutofit/>
          </a:bodyPr>
          <a:lstStyle/>
          <a:p>
            <a:r>
              <a:rPr lang="bg-BG" dirty="0"/>
              <a:t>Фокусът на усилията ви за документиране да е върху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775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ефективното коментиране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54465"/>
            <a:ext cx="10773785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terminatorFound = false;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(!terminatorFound &amp;&amp; (testCharPosition &lt; maxCommandLength))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(inputString[testCharPosition] == CommandWordTerminator)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terminatorFound = true;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terminatorPosition = testCharPosition;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testCharPosition = testCharPosition + 1;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2653" y="2057400"/>
            <a:ext cx="4909143" cy="499428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По-добър код 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по-малко коментари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1260" y="5499896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5A3672D-9893-440E-A501-D429B27E1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Коментарите над абзаца – да обясняват </a:t>
            </a:r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защо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не </a:t>
            </a:r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как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0">
              <a:spcBef>
                <a:spcPts val="3000"/>
              </a:spcBef>
            </a:pPr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коментари, за да подготвите </a:t>
            </a:r>
            <a:b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читателя за това, което следва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Избягвайте съкращения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061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ефективното коментиране </a:t>
            </a:r>
            <a:r>
              <a:rPr lang="en-US" dirty="0"/>
              <a:t>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972161"/>
            <a:ext cx="1056364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2730684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yoursocialmove.com/wp-content/uploads/2011/10/110117-acronyms1-e13196569634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405" y="4311180"/>
            <a:ext cx="3293832" cy="207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0460" y="497839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2216E0F-FE56-4980-87AB-C1D1EA1FA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Коментирайте всичко, което е заобиколно решение на проблем или пък е </a:t>
            </a:r>
            <a:r>
              <a:rPr lang="bg-BG" dirty="0" err="1"/>
              <a:t>недокументирана</a:t>
            </a:r>
            <a:r>
              <a:rPr lang="bg-BG" dirty="0"/>
              <a:t> функция</a:t>
            </a:r>
            <a:endParaRPr lang="en-US" dirty="0"/>
          </a:p>
          <a:p>
            <a:pPr lvl="1"/>
            <a:r>
              <a:rPr lang="bg-BG" dirty="0" err="1"/>
              <a:t>Напр</a:t>
            </a:r>
            <a:r>
              <a:rPr lang="en-US" dirty="0"/>
              <a:t>.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// This is a workaround for bug #3712</a:t>
            </a:r>
          </a:p>
          <a:p>
            <a:r>
              <a:rPr lang="bg-BG" dirty="0">
                <a:cs typeface="Consolas" panose="020B0609020204030204" pitchFamily="49" charset="0"/>
              </a:rPr>
              <a:t>Това оправдава нарушение на добрия стил на програмиране</a:t>
            </a:r>
            <a:endParaRPr lang="en-US" dirty="0">
              <a:cs typeface="Consolas" panose="020B0609020204030204" pitchFamily="49" charset="0"/>
            </a:endParaRPr>
          </a:p>
          <a:p>
            <a:pPr lvl="0"/>
            <a:r>
              <a:rPr lang="bg-BG" sz="3600" dirty="0"/>
              <a:t>Ползвайте вградените в средата начини за коментиране</a:t>
            </a:r>
            <a:endParaRPr lang="en-US" sz="3600" dirty="0"/>
          </a:p>
          <a:p>
            <a:pPr lvl="0"/>
            <a:r>
              <a:rPr lang="bg-BG" dirty="0"/>
              <a:t>Не коментирайте сложен код </a:t>
            </a:r>
            <a:r>
              <a:rPr lang="en-US" dirty="0"/>
              <a:t>– </a:t>
            </a:r>
            <a:r>
              <a:rPr lang="bg-BG" dirty="0"/>
              <a:t>пренапишете го</a:t>
            </a:r>
            <a:endParaRPr lang="en-US" dirty="0"/>
          </a:p>
          <a:p>
            <a:pPr lvl="0"/>
            <a:r>
              <a:rPr lang="bg-BG" dirty="0"/>
              <a:t>Пишете документацията с помощта на инструменти</a:t>
            </a:r>
            <a:endParaRPr lang="en-US" dirty="0"/>
          </a:p>
          <a:p>
            <a:pPr lvl="1"/>
            <a:r>
              <a:rPr lang="en-US" dirty="0"/>
              <a:t>XML </a:t>
            </a:r>
            <a:r>
              <a:rPr lang="bg-BG" dirty="0"/>
              <a:t>коментари</a:t>
            </a:r>
            <a:endParaRPr lang="en-US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77887" lvl="1" indent="0">
              <a:buNone/>
            </a:pPr>
            <a:endParaRPr lang="bg-BG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endParaRPr lang="en-US" b="1" i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0109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ефективното коментиране </a:t>
            </a:r>
            <a:r>
              <a:rPr lang="en-US" dirty="0"/>
              <a:t>(5)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2E15B88-CBA2-43FB-9A4B-E150F8155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600" dirty="0"/>
              <a:t>Опишете идеята за дизайна на класа</a:t>
            </a:r>
            <a:endParaRPr lang="en-US" sz="3600" dirty="0"/>
          </a:p>
          <a:p>
            <a:pPr lvl="0"/>
            <a:r>
              <a:rPr lang="bg-BG" sz="3600" dirty="0"/>
              <a:t>Опишете ограничения</a:t>
            </a:r>
            <a:r>
              <a:rPr lang="en-US" sz="3600" dirty="0"/>
              <a:t>, </a:t>
            </a:r>
            <a:r>
              <a:rPr lang="bg-BG" sz="3600" dirty="0"/>
              <a:t>изисквания за работа и </a:t>
            </a:r>
            <a:r>
              <a:rPr lang="bg-BG" sz="3600" dirty="0" err="1"/>
              <a:t>др</a:t>
            </a:r>
            <a:r>
              <a:rPr lang="en-US" sz="3600" dirty="0"/>
              <a:t>.</a:t>
            </a:r>
          </a:p>
          <a:p>
            <a:pPr lvl="0"/>
            <a:r>
              <a:rPr lang="bg-BG" sz="3600" dirty="0"/>
              <a:t>Коментирайте интерфейса на класа </a:t>
            </a:r>
            <a:r>
              <a:rPr lang="en-US" sz="3600" dirty="0"/>
              <a:t>(</a:t>
            </a:r>
            <a:r>
              <a:rPr lang="bg-BG" sz="3600" dirty="0"/>
              <a:t>публични методи </a:t>
            </a:r>
            <a:r>
              <a:rPr lang="en-US" sz="3600" dirty="0"/>
              <a:t>/ </a:t>
            </a:r>
            <a:r>
              <a:rPr lang="bg-BG" sz="3600" dirty="0"/>
              <a:t>свойства </a:t>
            </a:r>
            <a:r>
              <a:rPr lang="en-US" sz="3600" dirty="0"/>
              <a:t>/ </a:t>
            </a:r>
            <a:r>
              <a:rPr lang="bg-BG" sz="3600" dirty="0"/>
              <a:t>събития </a:t>
            </a:r>
            <a:r>
              <a:rPr lang="en-US" sz="3600" dirty="0"/>
              <a:t>/ </a:t>
            </a:r>
            <a:r>
              <a:rPr lang="bg-BG" sz="3600" dirty="0"/>
              <a:t>конструктори</a:t>
            </a:r>
            <a:r>
              <a:rPr lang="en-US" sz="3600" dirty="0"/>
              <a:t>)</a:t>
            </a:r>
          </a:p>
          <a:p>
            <a:pPr lvl="0"/>
            <a:r>
              <a:rPr lang="bg-BG" sz="3600" dirty="0"/>
              <a:t>Не документирайте детайли по изпълнението в интерфейса на класа</a:t>
            </a:r>
            <a:endParaRPr lang="en-US" sz="3600" dirty="0"/>
          </a:p>
          <a:p>
            <a:r>
              <a:rPr lang="bg-BG" sz="3600" dirty="0"/>
              <a:t>Опишете целта и съдържанието на всеки файл</a:t>
            </a:r>
            <a:endParaRPr lang="en-US" sz="3600" dirty="0"/>
          </a:p>
          <a:p>
            <a:r>
              <a:rPr lang="bg-BG" sz="3600" dirty="0"/>
              <a:t>Именувайте файла според съдържанието му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bg-BG" dirty="0"/>
              <a:t>Съвети за документация от по-високо ниво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971509D-3343-4D61-9287-98EBF1905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39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097279"/>
          </a:xfrm>
        </p:spPr>
        <p:txBody>
          <a:bodyPr/>
          <a:lstStyle/>
          <a:p>
            <a:r>
              <a:rPr lang="en-US" sz="3600" dirty="0"/>
              <a:t>„</a:t>
            </a:r>
            <a:r>
              <a:rPr lang="bg-BG" sz="3600" dirty="0"/>
              <a:t>Нямам време да пиша коментари</a:t>
            </a:r>
            <a:r>
              <a:rPr lang="en-US" sz="3600" dirty="0"/>
              <a:t>"</a:t>
            </a:r>
          </a:p>
          <a:p>
            <a:pPr lvl="1"/>
            <a:r>
              <a:rPr lang="bg-BG" dirty="0"/>
              <a:t>После </a:t>
            </a:r>
            <a:r>
              <a:rPr lang="bg-BG" dirty="0" err="1"/>
              <a:t>дешифроването</a:t>
            </a:r>
            <a:r>
              <a:rPr lang="bg-BG" dirty="0"/>
              <a:t> на кода ще отнеме повече време</a:t>
            </a:r>
            <a:endParaRPr lang="en-US" dirty="0"/>
          </a:p>
          <a:p>
            <a:r>
              <a:rPr lang="en-US" sz="3200" dirty="0"/>
              <a:t>„</a:t>
            </a:r>
            <a:r>
              <a:rPr lang="bg-BG" dirty="0"/>
              <a:t>По-късно ще напиша коментарите</a:t>
            </a:r>
            <a:r>
              <a:rPr lang="en-US" sz="3200" dirty="0"/>
              <a:t>"</a:t>
            </a:r>
            <a:endParaRPr lang="en-US" dirty="0"/>
          </a:p>
          <a:p>
            <a:pPr lvl="1"/>
            <a:r>
              <a:rPr lang="bg-BG" dirty="0"/>
              <a:t>Най-вероятно това няма да се случи</a:t>
            </a:r>
            <a:endParaRPr lang="en-US" dirty="0"/>
          </a:p>
          <a:p>
            <a:r>
              <a:rPr lang="en-US" dirty="0"/>
              <a:t>„</a:t>
            </a:r>
            <a:r>
              <a:rPr lang="bg-BG" dirty="0"/>
              <a:t>Кодът ми е </a:t>
            </a:r>
            <a:r>
              <a:rPr lang="bg-BG" dirty="0" err="1"/>
              <a:t>самоописателен</a:t>
            </a:r>
            <a:r>
              <a:rPr lang="bg-BG" dirty="0"/>
              <a:t>, не му трябват коментари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Може да са необходими коментари, за да обяснят някоя объркваща част</a:t>
            </a:r>
            <a:r>
              <a:rPr lang="en-US" dirty="0"/>
              <a:t>, </a:t>
            </a:r>
            <a:r>
              <a:rPr lang="bg-BG" dirty="0"/>
              <a:t>да опишат структурата и поведението на приложението и </a:t>
            </a:r>
            <a:r>
              <a:rPr lang="bg-BG" dirty="0" err="1"/>
              <a:t>др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bg-BG" dirty="0"/>
              <a:t>Оправдания и провали в документацията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0E63B15-204C-49BD-8D30-C3B36362C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10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/>
          </a:bodyPr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можете да документирате кода с </a:t>
            </a:r>
            <a:r>
              <a:rPr lang="en-US" dirty="0"/>
              <a:t>XML </a:t>
            </a:r>
            <a:r>
              <a:rPr lang="bg-BG" dirty="0"/>
              <a:t>тагове в специални коментари</a:t>
            </a:r>
            <a:endParaRPr lang="en-US" dirty="0"/>
          </a:p>
          <a:p>
            <a:pPr lvl="1"/>
            <a:r>
              <a:rPr lang="bg-BG" dirty="0"/>
              <a:t>Директно в програмния код</a:t>
            </a:r>
            <a:endParaRPr lang="en-US" dirty="0"/>
          </a:p>
          <a:p>
            <a:r>
              <a:rPr lang="bg-BG" dirty="0"/>
              <a:t>Например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 doc </a:t>
            </a:r>
            <a:r>
              <a:rPr lang="bg-BG" dirty="0"/>
              <a:t>коментарите не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метаданни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Не са включени в компилираното </a:t>
            </a:r>
            <a:r>
              <a:rPr lang="bg-BG" dirty="0" err="1"/>
              <a:t>асембли</a:t>
            </a:r>
            <a:endParaRPr lang="en-US" dirty="0"/>
          </a:p>
          <a:p>
            <a:pPr lvl="1"/>
            <a:r>
              <a:rPr lang="bg-BG" dirty="0"/>
              <a:t>Достъпни са като отделен </a:t>
            </a:r>
            <a:r>
              <a:rPr lang="en-US" dirty="0"/>
              <a:t>XML </a:t>
            </a:r>
            <a:r>
              <a:rPr lang="bg-BG" dirty="0"/>
              <a:t>файл след компилирането на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</a:t>
            </a:r>
            <a:r>
              <a:rPr lang="bg-BG" dirty="0"/>
              <a:t>документация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3400961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This class performs an important function.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MyClass {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391166-9418-4068-A166-77B428B34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&lt;summary&gt;</a:t>
            </a:r>
          </a:p>
          <a:p>
            <a:pPr lvl="1"/>
            <a:r>
              <a:rPr lang="bg-BG" dirty="0"/>
              <a:t>Резюме на класа </a:t>
            </a:r>
            <a:r>
              <a:rPr lang="en-US" dirty="0"/>
              <a:t>/ </a:t>
            </a:r>
            <a:r>
              <a:rPr lang="bg-BG" dirty="0"/>
              <a:t>метода </a:t>
            </a:r>
            <a:r>
              <a:rPr lang="en-US" dirty="0"/>
              <a:t>/ </a:t>
            </a:r>
            <a:r>
              <a:rPr lang="bg-BG" dirty="0"/>
              <a:t>обекта</a:t>
            </a:r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&lt;param&gt;</a:t>
            </a:r>
          </a:p>
          <a:p>
            <a:pPr lvl="1"/>
            <a:endParaRPr lang="en-US" dirty="0"/>
          </a:p>
          <a:p>
            <a:pPr lvl="1"/>
            <a:r>
              <a:rPr lang="bg-BG" dirty="0"/>
              <a:t>Описва някой от параметрите в метод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&lt;returns&gt;</a:t>
            </a:r>
          </a:p>
          <a:p>
            <a:pPr lvl="1"/>
            <a:r>
              <a:rPr lang="bg-BG" dirty="0"/>
              <a:t>Описание на връщаната стойност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&lt;remarks&gt;</a:t>
            </a:r>
          </a:p>
          <a:p>
            <a:pPr lvl="1"/>
            <a:r>
              <a:rPr lang="bg-BG" dirty="0"/>
              <a:t>Допълнителна информация </a:t>
            </a:r>
            <a:r>
              <a:rPr lang="en-US" dirty="0"/>
              <a:t>(</a:t>
            </a:r>
            <a:r>
              <a:rPr lang="bg-BG" dirty="0"/>
              <a:t>бележки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bg-BG" dirty="0"/>
              <a:t>тагове за документация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971800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F7783A-733D-4DA7-A548-D68C324DD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4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42157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&lt;c&gt;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&lt;code&gt;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- </a:t>
            </a:r>
            <a:r>
              <a:rPr lang="bg-BG" dirty="0"/>
              <a:t>позволява обозначаването на код</a:t>
            </a:r>
            <a:endParaRPr lang="en-US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see&gt;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&lt;seealso&gt;</a:t>
            </a:r>
            <a:r>
              <a:rPr lang="en-US" sz="3200" noProof="1"/>
              <a:t> +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cref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bg-BG" noProof="1"/>
              <a:t>препратка към кода</a:t>
            </a:r>
            <a:br>
              <a:rPr lang="bg-BG" noProof="1"/>
            </a:br>
            <a:br>
              <a:rPr lang="bg-BG" sz="3200" noProof="1"/>
            </a:br>
            <a:br>
              <a:rPr lang="bg-BG" sz="3200" noProof="1"/>
            </a:b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&lt;exception&gt;</a:t>
            </a:r>
          </a:p>
          <a:p>
            <a:pPr lvl="1"/>
            <a:r>
              <a:rPr lang="bg-BG" dirty="0"/>
              <a:t>Позволява да уточните кои изключения може да се хвърлят</a:t>
            </a:r>
            <a:endParaRPr lang="en-US" dirty="0"/>
          </a:p>
          <a:p>
            <a:pPr lvl="1"/>
            <a:endParaRPr lang="en-US" sz="2800" dirty="0"/>
          </a:p>
          <a:p>
            <a:r>
              <a:rPr lang="bg-BG" sz="3200" dirty="0"/>
              <a:t>Всички тагове</a:t>
            </a:r>
            <a:r>
              <a:rPr lang="en-US" sz="3200" dirty="0"/>
              <a:t>: </a:t>
            </a:r>
            <a:br>
              <a:rPr lang="bg-BG" sz="3200" dirty="0"/>
            </a:br>
            <a:r>
              <a:rPr lang="en-US" sz="3200" dirty="0">
                <a:hlinkClick r:id="rId2"/>
              </a:rPr>
              <a:t>http://msdn.microsoft.com/en-us/library/5ast78ax.aspx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bg-BG" dirty="0"/>
              <a:t>тагове за документация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286000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 cref="GetConfigurationSettings"/&gt;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0" y="4814737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cref="System.Exception"&gt;Thrown when...&lt;/exception&gt;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0" y="3028273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7928B52-68F4-42F4-B27B-B66956F18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94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XML </a:t>
            </a:r>
            <a:r>
              <a:rPr lang="bg-BG" dirty="0"/>
              <a:t>документация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35382"/>
            <a:ext cx="10563648" cy="5441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The GetZero method. Always returns zero.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&lt;example&gt; 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This sample shows how to call the &lt;see cref="GetZero"/&gt; method.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&lt;code&gt;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class TestClass 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{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static int Main() 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{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return GetZero();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}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}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&lt;/code&gt;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&lt;/example&gt;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int GetZero()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26DFE99-8984-4621-9F8A-36294122F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Състои се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документи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Както в програмния код, така и извън него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Външна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документация</a:t>
            </a:r>
            <a:endParaRPr lang="en-US" dirty="0"/>
          </a:p>
          <a:p>
            <a:pPr lvl="1"/>
            <a:r>
              <a:rPr lang="bg-BG" dirty="0"/>
              <a:t>На по-високо ниво от кода</a:t>
            </a:r>
            <a:endParaRPr lang="en-US" dirty="0"/>
          </a:p>
          <a:p>
            <a:pPr lvl="1"/>
            <a:r>
              <a:rPr lang="bg-BG" dirty="0"/>
              <a:t>Описания на проблема, изисквания</a:t>
            </a:r>
            <a:r>
              <a:rPr lang="en-US" dirty="0"/>
              <a:t>, </a:t>
            </a:r>
            <a:r>
              <a:rPr lang="bg-BG" dirty="0"/>
              <a:t>проектиране, дизайн</a:t>
            </a:r>
            <a:r>
              <a:rPr lang="en-US" dirty="0"/>
              <a:t>, </a:t>
            </a:r>
            <a:r>
              <a:rPr lang="bg-BG" dirty="0"/>
              <a:t>планове за проекта</a:t>
            </a:r>
            <a:r>
              <a:rPr lang="en-US" dirty="0"/>
              <a:t>, </a:t>
            </a:r>
            <a:r>
              <a:rPr lang="bg-BG" dirty="0"/>
              <a:t>планове за тестване и </a:t>
            </a:r>
            <a:r>
              <a:rPr lang="bg-BG" dirty="0" err="1"/>
              <a:t>т.н</a:t>
            </a:r>
            <a:r>
              <a:rPr lang="en-US" dirty="0"/>
              <a:t>.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документация</a:t>
            </a:r>
            <a:endParaRPr lang="en-US" dirty="0"/>
          </a:p>
          <a:p>
            <a:pPr lvl="1"/>
            <a:r>
              <a:rPr lang="bg-BG" dirty="0"/>
              <a:t>На по-ниско ниво </a:t>
            </a:r>
            <a:r>
              <a:rPr lang="en-US" dirty="0"/>
              <a:t>– </a:t>
            </a:r>
            <a:r>
              <a:rPr lang="bg-BG" dirty="0"/>
              <a:t>обяснява клас, метод </a:t>
            </a:r>
            <a:br>
              <a:rPr lang="bg-BG" dirty="0"/>
            </a:br>
            <a:r>
              <a:rPr lang="bg-BG" dirty="0"/>
              <a:t>или част от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/>
              <a:t>Какво е проектна документация</a:t>
            </a:r>
            <a:r>
              <a:rPr lang="en-US" sz="3800" dirty="0"/>
              <a:t>?</a:t>
            </a:r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286" y="4572459"/>
            <a:ext cx="2538726" cy="190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2112313-A620-4BA6-B216-D806B303D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69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</a:t>
            </a:r>
            <a:r>
              <a:rPr lang="bg-BG" dirty="0"/>
              <a:t>ще ползва </a:t>
            </a:r>
            <a:r>
              <a:rPr lang="en-US" dirty="0"/>
              <a:t>XML </a:t>
            </a:r>
            <a:r>
              <a:rPr lang="bg-BG" dirty="0"/>
              <a:t>документацията за автоматично допълване</a:t>
            </a:r>
            <a:endParaRPr lang="en-US" dirty="0"/>
          </a:p>
          <a:p>
            <a:pPr lvl="1"/>
            <a:r>
              <a:rPr lang="bg-BG" dirty="0"/>
              <a:t>Автоматично е, просто ползва </a:t>
            </a:r>
            <a:r>
              <a:rPr lang="en-US" dirty="0"/>
              <a:t>XML </a:t>
            </a:r>
            <a:r>
              <a:rPr lang="bg-BG" dirty="0"/>
              <a:t>документите</a:t>
            </a:r>
            <a:endParaRPr lang="en-US" dirty="0"/>
          </a:p>
          <a:p>
            <a:r>
              <a:rPr lang="bg-BG" dirty="0"/>
              <a:t>Компилиране на </a:t>
            </a:r>
            <a:r>
              <a:rPr lang="en-US" dirty="0"/>
              <a:t>XML </a:t>
            </a:r>
            <a:r>
              <a:rPr lang="bg-BG" dirty="0"/>
              <a:t>документацията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Компилирайте кода с опция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/doc</a:t>
            </a:r>
            <a:r>
              <a:rPr lang="bg-BG" dirty="0"/>
              <a:t>, за да извлечете </a:t>
            </a:r>
            <a:r>
              <a:rPr lang="en-US" dirty="0"/>
              <a:t>XML </a:t>
            </a:r>
            <a:r>
              <a:rPr lang="bg-BG" dirty="0"/>
              <a:t>документ във външен </a:t>
            </a:r>
            <a:r>
              <a:rPr lang="en-US" dirty="0"/>
              <a:t>XML </a:t>
            </a:r>
            <a:r>
              <a:rPr lang="bg-BG" dirty="0"/>
              <a:t>файл</a:t>
            </a:r>
            <a:endParaRPr lang="en-US" dirty="0"/>
          </a:p>
          <a:p>
            <a:pPr lvl="1"/>
            <a:r>
              <a:rPr lang="bg-BG" dirty="0"/>
              <a:t>Ползвайте </a:t>
            </a:r>
            <a:r>
              <a:rPr lang="en-US" dirty="0">
                <a:hlinkClick r:id="rId2"/>
              </a:rPr>
              <a:t>Sandcastle</a:t>
            </a:r>
            <a:r>
              <a:rPr lang="en-US" dirty="0"/>
              <a:t> </a:t>
            </a:r>
            <a:r>
              <a:rPr lang="bg-BG" dirty="0"/>
              <a:t>или друг инструмент да генерирате </a:t>
            </a:r>
            <a:r>
              <a:rPr lang="en-US" dirty="0"/>
              <a:t>CHM / PDF / HTML / </a:t>
            </a:r>
            <a:r>
              <a:rPr lang="bg-BG" dirty="0"/>
              <a:t>друг </a:t>
            </a:r>
            <a:r>
              <a:rPr lang="en-US" dirty="0"/>
              <a:t>MSDN</a:t>
            </a:r>
            <a:r>
              <a:rPr lang="bg-BG" dirty="0"/>
              <a:t> стил на документация</a:t>
            </a:r>
            <a:endParaRPr lang="en-US" dirty="0"/>
          </a:p>
          <a:p>
            <a:pPr lvl="2"/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</a:t>
            </a:r>
            <a:r>
              <a:rPr lang="bg-BG" dirty="0"/>
              <a:t>документация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D7DEE36-46BB-4515-A2F1-AE9CBAB0B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805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Писане на коментари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Съвети за коментиране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Убедете се, че поясняват кода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Убедете се, че не повтарят кода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err="1"/>
              <a:t>Самоописателен</a:t>
            </a:r>
            <a:r>
              <a:rPr lang="bg-BG" dirty="0"/>
              <a:t> код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err="1"/>
              <a:t>Самоописателният</a:t>
            </a:r>
            <a:r>
              <a:rPr lang="bg-BG" dirty="0"/>
              <a:t> код не е извинение да прескочите писането на коментари където е необходимо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XML </a:t>
            </a:r>
            <a:r>
              <a:rPr lang="bg-BG" dirty="0"/>
              <a:t>документация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151118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C94C31B-9581-4C54-AE02-4A7A70DB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3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Документиране</a:t>
            </a:r>
            <a:r>
              <a:rPr lang="en-US" sz="4400" dirty="0"/>
              <a:t> </a:t>
            </a:r>
            <a:r>
              <a:rPr lang="bg-BG" sz="4400" dirty="0"/>
              <a:t>и</a:t>
            </a:r>
            <a:r>
              <a:rPr lang="en-US" sz="4400" dirty="0"/>
              <a:t> </a:t>
            </a:r>
            <a:r>
              <a:rPr lang="bg-BG" sz="4400" dirty="0"/>
              <a:t>коментиране</a:t>
            </a:r>
            <a:r>
              <a:rPr lang="en-US" sz="4400" dirty="0"/>
              <a:t> </a:t>
            </a:r>
            <a:r>
              <a:rPr lang="bg-BG" sz="4400" dirty="0"/>
              <a:t>на</a:t>
            </a:r>
            <a:r>
              <a:rPr lang="en-US" sz="4400" dirty="0"/>
              <a:t> </a:t>
            </a:r>
            <a:r>
              <a:rPr lang="bg-BG" sz="4400" dirty="0"/>
              <a:t>кода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3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5DB2FAD-3CAD-4B2A-BCF7-42EC2F73E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6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Основен помощник при документацията на ниво код</a:t>
            </a:r>
            <a:endParaRPr lang="en-US" dirty="0"/>
          </a:p>
          <a:p>
            <a:pPr lvl="1"/>
            <a:r>
              <a:rPr lang="bg-BG" dirty="0"/>
              <a:t>Структура на програмата</a:t>
            </a:r>
            <a:endParaRPr lang="en-US" dirty="0"/>
          </a:p>
          <a:p>
            <a:pPr lvl="1"/>
            <a:r>
              <a:rPr lang="bg-BG" dirty="0"/>
              <a:t>Ясен, лесен за четене и разбиране код</a:t>
            </a:r>
            <a:endParaRPr lang="en-US" dirty="0"/>
          </a:p>
          <a:p>
            <a:pPr lvl="1"/>
            <a:r>
              <a:rPr lang="bg-BG" dirty="0"/>
              <a:t>Добър стил на именуване</a:t>
            </a:r>
            <a:endParaRPr lang="en-US" dirty="0"/>
          </a:p>
          <a:p>
            <a:pPr lvl="1"/>
            <a:r>
              <a:rPr lang="bg-BG" dirty="0"/>
              <a:t>Изчистено оформление и формат</a:t>
            </a:r>
            <a:endParaRPr lang="en-US" dirty="0"/>
          </a:p>
          <a:p>
            <a:pPr lvl="1"/>
            <a:r>
              <a:rPr lang="bg-BG" dirty="0"/>
              <a:t>Разбираеми абстракции</a:t>
            </a:r>
            <a:endParaRPr lang="en-US" dirty="0"/>
          </a:p>
          <a:p>
            <a:pPr lvl="1"/>
            <a:r>
              <a:rPr lang="bg-BG" dirty="0"/>
              <a:t>Възможно най-малка сложност</a:t>
            </a:r>
            <a:endParaRPr lang="en-US" dirty="0"/>
          </a:p>
          <a:p>
            <a:pPr lvl="1"/>
            <a:r>
              <a:rPr lang="bg-BG" dirty="0"/>
              <a:t>Слаба зависимост и силна специализация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 на програмиране</a:t>
            </a:r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30910" y="3598535"/>
            <a:ext cx="3105968" cy="182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148218-219C-4FEA-9893-F6401FE2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5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Лоши коментари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997090"/>
            <a:ext cx="1117309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1129" y="6172200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</a:t>
            </a:r>
            <a:r>
              <a:rPr lang="bg-BG" sz="1800" i="1" dirty="0"/>
              <a:t>продължава на другия слайд</a:t>
            </a:r>
            <a:r>
              <a:rPr lang="en-US" sz="1800" i="1" dirty="0"/>
              <a:t>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38091" y="12192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7F5CBBD-3EC8-441D-9B81-F8CEAABD4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0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Лоши коментари </a:t>
            </a:r>
            <a:r>
              <a:rPr lang="en-US" dirty="0"/>
              <a:t>– </a:t>
            </a:r>
            <a:r>
              <a:rPr lang="bg-BG" dirty="0"/>
              <a:t>Пример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219200"/>
            <a:ext cx="10766795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5215" y="15240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B20A4CF-D49D-41EF-AB3A-1C9135C6D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5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Самоописателен</a:t>
            </a:r>
            <a:r>
              <a:rPr lang="bg-BG" dirty="0"/>
              <a:t> код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316321"/>
            <a:ext cx="1076679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0393" y="5779081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</a:t>
            </a:r>
            <a:r>
              <a:rPr lang="bg-BG" sz="1800" i="1" dirty="0"/>
              <a:t>продължава на другия слайд</a:t>
            </a:r>
            <a:r>
              <a:rPr lang="en-US" sz="1800" i="1" dirty="0"/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88118" y="3856383"/>
            <a:ext cx="4521094" cy="896699"/>
          </a:xfrm>
          <a:prstGeom prst="wedgeRoundRectCallout">
            <a:avLst>
              <a:gd name="adj1" fmla="val -55343"/>
              <a:gd name="adj2" fmla="val -1065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Добрият код не се нуждае от коментари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Той е самоописателен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1552223"/>
            <a:ext cx="1552622" cy="148104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DCBFB03-3F96-48A2-9921-92BE64BDD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Самоописателен</a:t>
            </a:r>
            <a:r>
              <a:rPr lang="bg-BG" dirty="0"/>
              <a:t> код </a:t>
            </a:r>
            <a:r>
              <a:rPr lang="en-US" dirty="0"/>
              <a:t>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295401"/>
            <a:ext cx="10766795" cy="5234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maxDivider = (int) Math.Sqrt(num);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isPrime 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51612" y="1115895"/>
            <a:ext cx="4419600" cy="1293971"/>
          </a:xfrm>
          <a:prstGeom prst="wedgeRoundRectCallout">
            <a:avLst>
              <a:gd name="adj1" fmla="val -65550"/>
              <a:gd name="adj2" fmla="val -216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Добре написаните методи имат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уместни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имена и са лесни за четене и разбиране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6454" y="4800600"/>
            <a:ext cx="4957958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Този коментар обяснява неочевидни детайли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 повтаря кода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2589373"/>
            <a:ext cx="1552622" cy="148104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1B206F1-6A9E-4270-8E0B-40BE43141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4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Лош стил на програмиране </a:t>
            </a:r>
            <a:r>
              <a:rPr lang="en-US" sz="3600" dirty="0"/>
              <a:t>– </a:t>
            </a:r>
            <a:r>
              <a:rPr lang="bg-BG" sz="3600" dirty="0"/>
              <a:t>пример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9060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910057"/>
            <a:ext cx="5030164" cy="896699"/>
          </a:xfrm>
          <a:prstGeom prst="wedgeRoundRectCallout">
            <a:avLst>
              <a:gd name="adj1" fmla="val -71535"/>
              <a:gd name="adj2" fmla="val -2086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Неинформативни имена на променливи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Немарливо оформление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1997" y="11430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6B5F76C-23F8-41A6-BF19-44D28E75A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7166</TotalTime>
  <Words>2651</Words>
  <Application>Microsoft Office PowerPoint</Application>
  <PresentationFormat>Custom</PresentationFormat>
  <Paragraphs>450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Документиране и коментиране на кода</vt:lpstr>
      <vt:lpstr>Съдържание</vt:lpstr>
      <vt:lpstr>Какво е проектна документация?</vt:lpstr>
      <vt:lpstr>Стил на програмиране</vt:lpstr>
      <vt:lpstr>Лоши коментари – Пример</vt:lpstr>
      <vt:lpstr>Лоши коментари – Пример(2)</vt:lpstr>
      <vt:lpstr>Самоописателен код – пример</vt:lpstr>
      <vt:lpstr>Самоописателен код – пример (2)</vt:lpstr>
      <vt:lpstr>Лош стил на програмиране – пример</vt:lpstr>
      <vt:lpstr>Добър стил на програмиране – пример</vt:lpstr>
      <vt:lpstr>Самоописателен код</vt:lpstr>
      <vt:lpstr>Списък с напомняния за самоописателен код</vt:lpstr>
      <vt:lpstr>Списък с напомняния за самоописателен код (2)</vt:lpstr>
      <vt:lpstr>Списък с напомняния за самоописателен код (3)</vt:lpstr>
      <vt:lpstr>Ефективни коментари</vt:lpstr>
      <vt:lpstr>Ефективни коментари – Грешки</vt:lpstr>
      <vt:lpstr>Ефективни коментари – Грешки (2)</vt:lpstr>
      <vt:lpstr>Ефективни коментари – Грешки (3)</vt:lpstr>
      <vt:lpstr>Ключови аспекти на ефективното коментиране</vt:lpstr>
      <vt:lpstr>Ключови аспекти на ефективното коментиране (2)</vt:lpstr>
      <vt:lpstr>Ключови аспекти на ефективното коментиране (3)</vt:lpstr>
      <vt:lpstr>Ключови аспекти на ефективното коментиране (4)</vt:lpstr>
      <vt:lpstr>Ключови аспекти на ефективното коментиране (5)</vt:lpstr>
      <vt:lpstr>Съвети за документация от по-високо ниво</vt:lpstr>
      <vt:lpstr>Оправдания и провали в документацията</vt:lpstr>
      <vt:lpstr>C# XML документация</vt:lpstr>
      <vt:lpstr>XML тагове за документация</vt:lpstr>
      <vt:lpstr>XML тагове за документация (2)</vt:lpstr>
      <vt:lpstr>Пример за XML документация</vt:lpstr>
      <vt:lpstr>C# XML документация</vt:lpstr>
      <vt:lpstr>Обобщение</vt:lpstr>
      <vt:lpstr>Документиране и коментиране на кода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2019-12-17T12:12:39Z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