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16" r:id="rId3"/>
    <p:sldId id="611" r:id="rId4"/>
    <p:sldId id="617" r:id="rId5"/>
    <p:sldId id="606" r:id="rId6"/>
    <p:sldId id="607" r:id="rId7"/>
    <p:sldId id="618" r:id="rId8"/>
    <p:sldId id="608" r:id="rId9"/>
    <p:sldId id="614" r:id="rId10"/>
    <p:sldId id="612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668D8-AD4E-4B3A-9E2D-A8A33EE71825}">
          <p14:sldIdLst>
            <p14:sldId id="616"/>
            <p14:sldId id="611"/>
          </p14:sldIdLst>
        </p14:section>
        <p14:section name="MVC" id="{943FD802-4D41-49DA-AEA3-CF7D59418284}">
          <p14:sldIdLst>
            <p14:sldId id="617"/>
            <p14:sldId id="606"/>
            <p14:sldId id="607"/>
            <p14:sldId id="618"/>
            <p14:sldId id="608"/>
          </p14:sldIdLst>
        </p14:section>
        <p14:section name="Заключение" id="{632A0554-D97E-4408-8373-8B810D3004FD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7711589-5FCB-4D42-A27B-4EC0FF88EE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7555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F0EBD9D-A50F-4BD9-9736-65CDEAC3D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742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ОПД</a:t>
            </a:r>
            <a:r>
              <a:rPr lang="bg-BG" baseline="0" dirty="0"/>
              <a:t> – Обект за прехвърляне на данни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826DDB9-2624-4CB5-878B-1BB468CA9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4705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/>
              <a:t>Изглед</a:t>
            </a:r>
            <a:r>
              <a:rPr lang="bg-BG" baseline="0" dirty="0"/>
              <a:t>– Текстът, в диалоговия интерфейс, който пояснява въвеждането и извеждането на данните</a:t>
            </a:r>
          </a:p>
          <a:p>
            <a:r>
              <a:rPr lang="bg-BG" b="1" baseline="0" dirty="0"/>
              <a:t>Модел</a:t>
            </a:r>
            <a:r>
              <a:rPr lang="bg-BG" baseline="0" dirty="0"/>
              <a:t> – променливите, данните</a:t>
            </a:r>
          </a:p>
          <a:p>
            <a:r>
              <a:rPr lang="bg-BG" b="1" baseline="0" dirty="0"/>
              <a:t>Услуга</a:t>
            </a:r>
            <a:r>
              <a:rPr lang="bg-BG" baseline="0" dirty="0"/>
              <a:t> – изчисляването на обиколка и лице</a:t>
            </a:r>
          </a:p>
          <a:p>
            <a:r>
              <a:rPr lang="bg-BG" b="1" baseline="0" dirty="0"/>
              <a:t>Контролер</a:t>
            </a:r>
            <a:r>
              <a:rPr lang="bg-BG" baseline="0" dirty="0"/>
              <a:t> – командите за въвеждане, извеждане, за присвояване на стойност „=“.</a:t>
            </a:r>
          </a:p>
          <a:p>
            <a:endParaRPr lang="bg-BG" baseline="0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47D5017-A634-4926-84DF-DA58DCEE3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8911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EEF6D7-5EBF-4609-8B82-6F31635831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617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E2D6B4-4C2A-4F4D-9173-7F92D4AF2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808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1362C3-DFAE-4BBB-A784-9A5CF30C4C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87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5879916" cy="2682732"/>
            <a:chOff x="745783" y="3466623"/>
            <a:chExt cx="5879916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087329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6255"/>
          <a:stretch/>
        </p:blipFill>
        <p:spPr>
          <a:xfrm>
            <a:off x="6932612" y="3808844"/>
            <a:ext cx="4585575" cy="2555269"/>
          </a:xfrm>
          <a:prstGeom prst="roundRect">
            <a:avLst>
              <a:gd name="adj" fmla="val 8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25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46A38BF-CDDA-4491-879C-8BAE4C267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представлява </a:t>
            </a:r>
            <a:r>
              <a:rPr lang="en-US" dirty="0"/>
              <a:t>MVC?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Поток на управлението</a:t>
            </a:r>
            <a:r>
              <a:rPr lang="en-US" dirty="0"/>
              <a:t> /Control Flow/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Обща архитектура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Трислоен модел и </a:t>
            </a:r>
            <a:r>
              <a:rPr lang="en-US" dirty="0"/>
              <a:t>MVC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Пример с елементарно конзолно</a:t>
            </a:r>
            <a:br>
              <a:rPr lang="en-US" dirty="0"/>
            </a:br>
            <a:r>
              <a:rPr lang="bg-BG" dirty="0"/>
              <a:t>приложение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39ECC3D-B01F-4F82-8C7E-791483870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954647"/>
            <a:ext cx="7996409" cy="5570355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Шаблон за дизайн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(Design Pattern)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три свързани един с друг компонента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Модел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– </a:t>
            </a:r>
            <a:r>
              <a:rPr lang="bg-BG" dirty="0"/>
              <a:t>управлява данните и логиката на приложението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Изглед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– </a:t>
            </a:r>
            <a:r>
              <a:rPr lang="bg-BG" dirty="0"/>
              <a:t>слой за представяне (</a:t>
            </a:r>
            <a:r>
              <a:rPr lang="en-US" dirty="0"/>
              <a:t>presentation layer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Контролер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–  </a:t>
            </a:r>
            <a:r>
              <a:rPr lang="bg-BG" dirty="0"/>
              <a:t>преобразува входните данни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en-US" dirty="0"/>
              <a:t> </a:t>
            </a:r>
            <a:r>
              <a:rPr lang="bg-BG" dirty="0"/>
              <a:t>и ги изпраща към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Изгледа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r>
              <a:rPr lang="bg-BG" dirty="0"/>
              <a:t>или към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модела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lang="bg-B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07" y="3048000"/>
            <a:ext cx="2951706" cy="3246877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70EBA08-5807-4076-AD8C-065A3813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508818" y="2324418"/>
            <a:ext cx="2794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/>
              <a:t>Отговор </a:t>
            </a:r>
            <a:r>
              <a:rPr lang="bg-BG" sz="900" dirty="0"/>
              <a:t> </a:t>
            </a:r>
          </a:p>
          <a:p>
            <a:pPr algn="ctr"/>
            <a:r>
              <a:rPr lang="en-US" sz="2800" dirty="0"/>
              <a:t>(html, json, xml)</a:t>
            </a:r>
            <a:r>
              <a:rPr lang="bg-BG" sz="2800" dirty="0"/>
              <a:t>, конзола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</a:t>
            </a:r>
            <a:r>
              <a:rPr lang="bg-BG" dirty="0"/>
              <a:t>поток на управлението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57115" y="1010127"/>
            <a:ext cx="233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(</a:t>
            </a:r>
            <a:r>
              <a:rPr lang="en-US" sz="2800" dirty="0"/>
              <a:t>Web</a:t>
            </a:r>
            <a:r>
              <a:rPr lang="bg-BG" sz="2800" dirty="0"/>
              <a:t>) клиент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364" y="2950257"/>
            <a:ext cx="709891" cy="709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2" y="2961051"/>
            <a:ext cx="705707" cy="70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903" y="2908907"/>
            <a:ext cx="771119" cy="771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79" y="1613507"/>
            <a:ext cx="1870776" cy="1120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744" y="5069370"/>
            <a:ext cx="2601143" cy="962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Модел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2374" y="2011245"/>
            <a:ext cx="2601143" cy="9624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Контролер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3156" y="5095769"/>
            <a:ext cx="2601143" cy="9624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Изглед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49987" y="2102877"/>
            <a:ext cx="3053147" cy="1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412" y="148017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Запитване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82611" y="2821980"/>
            <a:ext cx="3020523" cy="2487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3156" y="3110546"/>
            <a:ext cx="2520090" cy="1936867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91179" y="3110546"/>
            <a:ext cx="2451190" cy="1708642"/>
          </a:xfrm>
          <a:prstGeom prst="straightConnector1">
            <a:avLst/>
          </a:prstGeom>
          <a:ln w="63500">
            <a:solidFill>
              <a:srgbClr val="E85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5766" y="3709413"/>
            <a:ext cx="248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Потребителско действие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46" y="3010760"/>
            <a:ext cx="213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Актуализира модела</a:t>
            </a:r>
            <a:endParaRPr lang="en-US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16774" y="3487813"/>
            <a:ext cx="1969850" cy="1426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63121" y="4169009"/>
            <a:ext cx="178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Известява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98745" y="3463517"/>
            <a:ext cx="1908916" cy="1583896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17761" y="4330146"/>
            <a:ext cx="2230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Актуализира изгледа</a:t>
            </a:r>
            <a:endParaRPr lang="en-US" sz="2800" dirty="0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C21BAD8-1956-4349-A17D-888EE42A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0" grpId="0" animBg="1"/>
      <p:bldP spid="11" grpId="0" animBg="1"/>
      <p:bldP spid="12" grpId="0" animBg="1"/>
      <p:bldP spid="15" grpId="0"/>
      <p:bldP spid="35" grpId="0"/>
      <p:bldP spid="36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132" y="1371600"/>
            <a:ext cx="9217079" cy="504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Обща архитектура</a:t>
            </a:r>
          </a:p>
        </p:txBody>
      </p:sp>
      <p:sp>
        <p:nvSpPr>
          <p:cNvPr id="5" name="Can 4"/>
          <p:cNvSpPr/>
          <p:nvPr/>
        </p:nvSpPr>
        <p:spPr>
          <a:xfrm>
            <a:off x="460865" y="2885985"/>
            <a:ext cx="1425604" cy="1848029"/>
          </a:xfrm>
          <a:prstGeom prst="ca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>
                <a:solidFill>
                  <a:schemeClr val="bg1"/>
                </a:solidFill>
              </a:rPr>
              <a:t>База от данни</a:t>
            </a:r>
          </a:p>
          <a:p>
            <a:r>
              <a:rPr lang="en-US" dirty="0">
                <a:solidFill>
                  <a:schemeClr val="bg1"/>
                </a:solidFill>
              </a:rPr>
              <a:t>Database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5261" y="1762215"/>
            <a:ext cx="1833159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Хранилище</a:t>
            </a:r>
          </a:p>
          <a:p>
            <a:pPr algn="ctr"/>
            <a:r>
              <a:rPr lang="en-US" sz="2600" dirty="0"/>
              <a:t>Repository</a:t>
            </a:r>
            <a:endParaRPr lang="bg-BG" sz="2600" dirty="0"/>
          </a:p>
        </p:txBody>
      </p:sp>
      <p:sp>
        <p:nvSpPr>
          <p:cNvPr id="7" name="Rectangle 6"/>
          <p:cNvSpPr/>
          <p:nvPr/>
        </p:nvSpPr>
        <p:spPr>
          <a:xfrm>
            <a:off x="5157816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Услуга</a:t>
            </a:r>
          </a:p>
          <a:p>
            <a:pPr algn="ctr"/>
            <a:r>
              <a:rPr lang="en-US" sz="2600" dirty="0"/>
              <a:t>Service</a:t>
            </a:r>
            <a:endParaRPr lang="bg-BG" sz="2600" dirty="0"/>
          </a:p>
        </p:txBody>
      </p:sp>
      <p:sp>
        <p:nvSpPr>
          <p:cNvPr id="8" name="Rectangle 7"/>
          <p:cNvSpPr/>
          <p:nvPr/>
        </p:nvSpPr>
        <p:spPr>
          <a:xfrm>
            <a:off x="5157816" y="4354831"/>
            <a:ext cx="1752600" cy="16649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Модели/</a:t>
            </a:r>
          </a:p>
          <a:p>
            <a:pPr algn="ctr"/>
            <a:r>
              <a:rPr lang="bg-BG" sz="2800" dirty="0"/>
              <a:t>ОПД</a:t>
            </a:r>
          </a:p>
          <a:p>
            <a:pPr algn="ctr"/>
            <a:r>
              <a:rPr lang="en-US" sz="2800" dirty="0"/>
              <a:t>Models/</a:t>
            </a:r>
            <a:br>
              <a:rPr lang="en-US" sz="2800" dirty="0"/>
            </a:br>
            <a:r>
              <a:rPr lang="en-US" sz="2800" dirty="0"/>
              <a:t>DTO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389812" y="1762215"/>
            <a:ext cx="1752600" cy="1676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Контролер</a:t>
            </a:r>
          </a:p>
          <a:p>
            <a:pPr algn="ctr"/>
            <a:r>
              <a:rPr lang="en-US" sz="2600" dirty="0"/>
              <a:t>Controller</a:t>
            </a:r>
            <a:endParaRPr lang="bg-BG" sz="2600" dirty="0"/>
          </a:p>
        </p:txBody>
      </p:sp>
      <p:sp>
        <p:nvSpPr>
          <p:cNvPr id="11" name="Rectangle 10"/>
          <p:cNvSpPr/>
          <p:nvPr/>
        </p:nvSpPr>
        <p:spPr>
          <a:xfrm>
            <a:off x="2925820" y="4354831"/>
            <a:ext cx="1752600" cy="1664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600" dirty="0"/>
              <a:t>Обекти на физическо ниво</a:t>
            </a:r>
          </a:p>
          <a:p>
            <a:pPr algn="ctr"/>
            <a:r>
              <a:rPr lang="en-US" sz="2600" dirty="0"/>
              <a:t>Entities</a:t>
            </a:r>
            <a:endParaRPr lang="bg-BG" sz="2600" dirty="0"/>
          </a:p>
        </p:txBody>
      </p:sp>
      <p:sp>
        <p:nvSpPr>
          <p:cNvPr id="12" name="Rectangle 11"/>
          <p:cNvSpPr/>
          <p:nvPr/>
        </p:nvSpPr>
        <p:spPr>
          <a:xfrm>
            <a:off x="10209212" y="2971800"/>
            <a:ext cx="1752600" cy="167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Изглед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View</a:t>
            </a:r>
            <a:endParaRPr lang="bg-BG" sz="28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88581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2120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4116" y="3517946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1280" y="2600415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0925" y="2590800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0636" y="3958229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21104" y="4734014"/>
            <a:ext cx="1403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Заден план</a:t>
            </a:r>
          </a:p>
          <a:p>
            <a:r>
              <a:rPr lang="en-US" sz="2800" dirty="0"/>
              <a:t>Backend</a:t>
            </a: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760BA5A8-E579-428C-BFCA-36894D1F4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9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1059045"/>
            <a:ext cx="11425409" cy="5570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600" dirty="0"/>
              <a:t>На пръв поглед </a:t>
            </a:r>
            <a:r>
              <a:rPr lang="en-US" sz="3600" dirty="0"/>
              <a:t>MVC </a:t>
            </a:r>
            <a:r>
              <a:rPr lang="bg-BG" sz="3600" dirty="0"/>
              <a:t>и трислойния модел са едно и също нещо,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но това не е така</a:t>
            </a:r>
            <a:endParaRPr lang="bg-BG" sz="3600" dirty="0"/>
          </a:p>
          <a:p>
            <a:r>
              <a:rPr lang="bg-BG" sz="3600" dirty="0"/>
              <a:t>Прилики</a:t>
            </a:r>
          </a:p>
          <a:p>
            <a:pPr lvl="1"/>
            <a:r>
              <a:rPr lang="bg-BG" dirty="0"/>
              <a:t>Разделя на три части</a:t>
            </a:r>
          </a:p>
          <a:p>
            <a:r>
              <a:rPr lang="bg-BG" sz="3600" dirty="0"/>
              <a:t>Разлики</a:t>
            </a:r>
          </a:p>
          <a:p>
            <a:pPr lvl="1"/>
            <a:r>
              <a:rPr lang="bg-BG" dirty="0"/>
              <a:t>При </a:t>
            </a:r>
            <a:r>
              <a:rPr lang="en-US" dirty="0"/>
              <a:t>MVC </a:t>
            </a:r>
            <a:r>
              <a:rPr lang="bg-BG" dirty="0"/>
              <a:t>моделът и изгледът могат да са свързани, постигайки триъгълна структура</a:t>
            </a:r>
          </a:p>
          <a:p>
            <a:pPr lvl="1"/>
            <a:r>
              <a:rPr lang="bg-BG" dirty="0"/>
              <a:t>При трислойния модел задължително се преминава през слоя за услугите, постигайки линейна структура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Трислоен модел и </a:t>
            </a:r>
            <a:r>
              <a:rPr lang="en-US" dirty="0"/>
              <a:t>MVC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12F9F2E-7D1B-4D87-9DBC-1A328B36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9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1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void Main(string[]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{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</a:t>
            </a: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Моля въведете страната на квадрат а = ");</a:t>
            </a:r>
          </a:p>
          <a:p>
            <a:pPr marL="0" indent="0">
              <a:buNone/>
            </a:pP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a =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double.Parse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Console.ReadLine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());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double P = 4 * a;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double S = a * a;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Console.WriteLine</a:t>
            </a:r>
            <a:r>
              <a:rPr lang="en-US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bg-BG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"K</a:t>
            </a:r>
            <a:r>
              <a:rPr lang="bg-BG" sz="2400" b="1" dirty="0" err="1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вадрат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със страна а = {0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има 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P={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:f2} 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={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:f2}</a:t>
            </a:r>
            <a:r>
              <a:rPr lang="bg-BG" sz="24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bg-BG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b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 P, S</a:t>
            </a:r>
            <a:r>
              <a:rPr lang="en-US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Console.ReadKey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</a:t>
            </a:r>
            <a:endParaRPr lang="bg-BG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r>
              <a:rPr lang="bg-BG" dirty="0"/>
              <a:t> – елементарен пример/ ниско ниво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92027" y="1145645"/>
            <a:ext cx="141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Изглед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23320" y="1692328"/>
            <a:ext cx="141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85212" y="3023471"/>
            <a:ext cx="204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Контролер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62678" y="2373449"/>
            <a:ext cx="204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Услуга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18012" y="5105400"/>
            <a:ext cx="42672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0" name="TextBox 69"/>
          <p:cNvSpPr txBox="1"/>
          <p:nvPr/>
        </p:nvSpPr>
        <p:spPr>
          <a:xfrm>
            <a:off x="608012" y="6001782"/>
            <a:ext cx="9948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Открийте още изгледи, модели, услуги и контролери в примера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04012" y="1534427"/>
            <a:ext cx="1981200" cy="28201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</p:cNvCxnSpPr>
          <p:nvPr/>
        </p:nvCxnSpPr>
        <p:spPr>
          <a:xfrm>
            <a:off x="8823320" y="1953938"/>
            <a:ext cx="1908413" cy="2418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93989" y="2756755"/>
            <a:ext cx="5596023" cy="12818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70212" y="3437876"/>
            <a:ext cx="5715000" cy="1030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298E399-5304-4E34-84A9-C168D5BE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21" grpId="0"/>
      <p:bldP spid="34" grpId="0"/>
      <p:bldP spid="50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MVC </a:t>
            </a:r>
            <a:r>
              <a:rPr lang="bg-BG" sz="3200" dirty="0"/>
              <a:t>е шаблон за дизайн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MVC</a:t>
            </a:r>
            <a:r>
              <a:rPr lang="bg-BG" sz="3200" dirty="0"/>
              <a:t> подобрява яснотата на кода и структурата му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Моделът представлява данните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Изгледът определя начина за въвеждане и извеждане на данните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Контролерът казва в кои изгледи, кои данни да се покажат или въведат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MVC </a:t>
            </a:r>
            <a:r>
              <a:rPr lang="bg-BG" sz="3200" dirty="0"/>
              <a:t>и 3-слойният модел се различават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897977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371012" y="1402001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05B462-756F-4BB0-93C2-22EF774E019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5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7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685</Words>
  <Application>Microsoft Office PowerPoint</Application>
  <PresentationFormat>Custom</PresentationFormat>
  <Paragraphs>115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MVC</vt:lpstr>
      <vt:lpstr>MVC – поток на управлението</vt:lpstr>
      <vt:lpstr>Обща архитектура</vt:lpstr>
      <vt:lpstr>Трислоен модел и MVC</vt:lpstr>
      <vt:lpstr>MVC – елементарен пример/ ниско ниво</vt:lpstr>
      <vt:lpstr>Какво научихме в този час?</vt:lpstr>
      <vt:lpstr>Въведение в MVC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2019-12-17T11:55:42Z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