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613" r:id="rId3"/>
    <p:sldId id="609" r:id="rId4"/>
    <p:sldId id="607" r:id="rId5"/>
    <p:sldId id="618" r:id="rId6"/>
    <p:sldId id="620" r:id="rId7"/>
    <p:sldId id="621" r:id="rId8"/>
    <p:sldId id="622" r:id="rId9"/>
    <p:sldId id="623" r:id="rId10"/>
    <p:sldId id="615" r:id="rId11"/>
    <p:sldId id="624" r:id="rId12"/>
    <p:sldId id="630" r:id="rId13"/>
    <p:sldId id="628" r:id="rId14"/>
    <p:sldId id="629" r:id="rId15"/>
    <p:sldId id="616" r:id="rId16"/>
    <p:sldId id="631" r:id="rId17"/>
    <p:sldId id="632" r:id="rId18"/>
    <p:sldId id="610" r:id="rId19"/>
    <p:sldId id="611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6908024-0846-4C3E-9611-209F9EF81401}">
          <p14:sldIdLst>
            <p14:sldId id="613"/>
            <p14:sldId id="609"/>
          </p14:sldIdLst>
        </p14:section>
        <p14:section name="Клас Program" id="{F5A90F75-E7A1-41C6-A1FE-22FA5F4D31D8}">
          <p14:sldIdLst>
            <p14:sldId id="607"/>
            <p14:sldId id="618"/>
            <p14:sldId id="620"/>
            <p14:sldId id="621"/>
            <p14:sldId id="622"/>
            <p14:sldId id="623"/>
            <p14:sldId id="615"/>
            <p14:sldId id="624"/>
            <p14:sldId id="630"/>
            <p14:sldId id="628"/>
            <p14:sldId id="629"/>
            <p14:sldId id="616"/>
            <p14:sldId id="631"/>
            <p14:sldId id="632"/>
          </p14:sldIdLst>
        </p14:section>
        <p14:section name="Заключение" id="{5E277115-4C4C-46BF-A6BB-CEE1DDF99360}">
          <p14:sldIdLst>
            <p14:sldId id="610"/>
            <p14:sldId id="61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61DB58A-E43A-4FF6-A36E-B9F1A9FA87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538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E163A34-8786-4F3F-BFA5-064E2D084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0095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4624D8A-16D4-4CAF-9CFE-CE277C2D4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489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2C2DD1-FCB7-470C-B54E-84813F74E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551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5FA381-9313-44DC-AAE5-A32D5E4950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979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AF2ED61-596A-4CE6-B0E5-3DE921658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376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bg-BG" dirty="0"/>
              <a:t>Реализация на програма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7313612" y="3884177"/>
            <a:ext cx="4718728" cy="2629466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637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bg-BG" dirty="0"/>
              <a:t>Свойства: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Display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28800"/>
            <a:ext cx="7457564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double Percent { get; set; }</a:t>
            </a:r>
          </a:p>
          <a:p>
            <a:endParaRPr lang="bg-BG" sz="3200" dirty="0"/>
          </a:p>
          <a:p>
            <a:r>
              <a:rPr lang="en-US" sz="3200" dirty="0"/>
              <a:t>public double Amount { get; set; }</a:t>
            </a:r>
          </a:p>
          <a:p>
            <a:endParaRPr lang="bg-BG" sz="3200" dirty="0"/>
          </a:p>
          <a:p>
            <a:r>
              <a:rPr lang="en-US" sz="3200" dirty="0"/>
              <a:t>public double Total { get; set; }</a:t>
            </a:r>
          </a:p>
          <a:p>
            <a:endParaRPr lang="bg-BG" sz="3200" dirty="0"/>
          </a:p>
          <a:p>
            <a:r>
              <a:rPr lang="en-US" sz="3200" dirty="0"/>
              <a:t>public double </a:t>
            </a:r>
            <a:r>
              <a:rPr lang="en-US" sz="3200" dirty="0" err="1"/>
              <a:t>TipAmount</a:t>
            </a:r>
            <a:r>
              <a:rPr lang="en-US" sz="3200" dirty="0"/>
              <a:t> { get; set; }</a:t>
            </a:r>
            <a:endParaRPr lang="bg-BG" sz="32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33CA12-FD70-433F-AB7E-686573C0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bg-BG" dirty="0"/>
              <a:t>Конструктор: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Display</a:t>
            </a:r>
            <a:r>
              <a:rPr lang="bg-BG" dirty="0"/>
              <a:t>(</a:t>
            </a:r>
            <a:r>
              <a:rPr lang="en-US" dirty="0"/>
              <a:t>2</a:t>
            </a:r>
            <a:r>
              <a:rPr lang="bg-BG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28800"/>
            <a:ext cx="7457564" cy="4031873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Display()</a:t>
            </a:r>
          </a:p>
          <a:p>
            <a:r>
              <a:rPr lang="en-US" sz="3200" dirty="0"/>
              <a:t>{</a:t>
            </a:r>
            <a:endParaRPr lang="bg-BG" sz="3200" dirty="0"/>
          </a:p>
          <a:p>
            <a:r>
              <a:rPr lang="bg-BG" sz="3200" dirty="0"/>
              <a:t>	</a:t>
            </a:r>
            <a:r>
              <a:rPr lang="en-US" sz="3200" dirty="0"/>
              <a:t>Percent = 0;</a:t>
            </a:r>
            <a:endParaRPr lang="bg-BG" sz="3200" dirty="0"/>
          </a:p>
          <a:p>
            <a:r>
              <a:rPr lang="bg-BG" sz="3200" dirty="0"/>
              <a:t>	</a:t>
            </a:r>
            <a:r>
              <a:rPr lang="en-US" sz="3200" dirty="0"/>
              <a:t>Amount = 0;</a:t>
            </a:r>
            <a:endParaRPr lang="bg-BG" sz="3200" dirty="0"/>
          </a:p>
          <a:p>
            <a:r>
              <a:rPr lang="bg-BG" sz="3200" dirty="0"/>
              <a:t>	</a:t>
            </a:r>
            <a:r>
              <a:rPr lang="en-US" sz="3200" dirty="0"/>
              <a:t>Total = 0;</a:t>
            </a:r>
            <a:endParaRPr lang="bg-BG" sz="3200" dirty="0"/>
          </a:p>
          <a:p>
            <a:r>
              <a:rPr lang="bg-BG" sz="3200" dirty="0"/>
              <a:t>	</a:t>
            </a:r>
            <a:r>
              <a:rPr lang="en-US" sz="3200" dirty="0" err="1"/>
              <a:t>TipAmount</a:t>
            </a:r>
            <a:r>
              <a:rPr lang="en-US" sz="3200" dirty="0"/>
              <a:t> = 0</a:t>
            </a:r>
            <a:r>
              <a:rPr lang="bg-BG" sz="3200" dirty="0"/>
              <a:t>;</a:t>
            </a:r>
          </a:p>
          <a:p>
            <a:r>
              <a:rPr lang="bg-BG" sz="3200" dirty="0"/>
              <a:t>	</a:t>
            </a:r>
            <a:r>
              <a:rPr lang="en-US" sz="3200" dirty="0" err="1"/>
              <a:t>GetValues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  <a:endParaRPr lang="bg-BG" sz="32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DD7E941-0957-4C09-B752-1BB017581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/>
              <a:t>Метод за въвеждане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Display</a:t>
            </a:r>
            <a:r>
              <a:rPr lang="bg-BG" dirty="0"/>
              <a:t>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1812" y="2044110"/>
            <a:ext cx="10668000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private void </a:t>
            </a:r>
            <a:r>
              <a:rPr lang="en-US" sz="3200" dirty="0" err="1"/>
              <a:t>GetValues</a:t>
            </a:r>
            <a:r>
              <a:rPr lang="en-US" sz="3200" dirty="0"/>
              <a:t>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Console.WriteLine</a:t>
            </a:r>
            <a:r>
              <a:rPr lang="en-US" sz="3200" dirty="0"/>
              <a:t>("Enter the amount of the meal:");</a:t>
            </a:r>
          </a:p>
          <a:p>
            <a:r>
              <a:rPr lang="en-US" sz="3200" dirty="0"/>
              <a:t>            Amount = </a:t>
            </a:r>
            <a:r>
              <a:rPr lang="en-US" sz="3200" dirty="0" err="1"/>
              <a:t>double.Parse</a:t>
            </a:r>
            <a:r>
              <a:rPr lang="en-US" sz="3200" dirty="0"/>
              <a:t>(</a:t>
            </a:r>
            <a:r>
              <a:rPr lang="en-US" sz="3200" dirty="0" err="1"/>
              <a:t>Console.ReadLine</a:t>
            </a:r>
            <a:r>
              <a:rPr lang="en-US" sz="3200" dirty="0"/>
              <a:t>());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Console.WriteLine</a:t>
            </a:r>
            <a:r>
              <a:rPr lang="en-US" sz="3200" dirty="0"/>
              <a:t>("Enter the percent you want to tip: ");</a:t>
            </a:r>
          </a:p>
          <a:p>
            <a:r>
              <a:rPr lang="en-US" sz="3200" dirty="0"/>
              <a:t>            Percent = </a:t>
            </a:r>
            <a:r>
              <a:rPr lang="en-US" sz="3200" dirty="0" err="1"/>
              <a:t>double.Parse</a:t>
            </a:r>
            <a:r>
              <a:rPr lang="en-US" sz="3200" dirty="0"/>
              <a:t>(</a:t>
            </a:r>
            <a:r>
              <a:rPr lang="en-US" sz="3200" dirty="0" err="1"/>
              <a:t>Console.ReadLine</a:t>
            </a:r>
            <a:r>
              <a:rPr lang="en-US" sz="3200" dirty="0"/>
              <a:t>());</a:t>
            </a:r>
          </a:p>
          <a:p>
            <a:r>
              <a:rPr lang="en-US" sz="3200" dirty="0"/>
              <a:t>}</a:t>
            </a:r>
            <a:endParaRPr lang="bg-BG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80012" y="838200"/>
            <a:ext cx="4876800" cy="1524000"/>
          </a:xfrm>
          <a:prstGeom prst="wedgeRoundRectCallout">
            <a:avLst>
              <a:gd name="adj1" fmla="val -59081"/>
              <a:gd name="adj2" fmla="val 54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/>
              <a:t>Частен метод за въвеждане на данни, извикван от конструктора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50540E6-3170-49EC-AB02-5DAC9B55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/>
              <a:t> публични свойства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Display</a:t>
            </a:r>
            <a:r>
              <a:rPr lang="bg-BG" dirty="0"/>
              <a:t>(</a:t>
            </a:r>
            <a:r>
              <a:rPr lang="en-US" dirty="0"/>
              <a:t>4</a:t>
            </a:r>
            <a:r>
              <a:rPr lang="bg-BG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95821"/>
            <a:ext cx="10549022" cy="255454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void </a:t>
            </a:r>
            <a:r>
              <a:rPr lang="en-US" sz="3200" dirty="0" err="1"/>
              <a:t>ShowTipandTotal</a:t>
            </a:r>
            <a:r>
              <a:rPr lang="en-US" sz="3200" dirty="0"/>
              <a:t>()</a:t>
            </a:r>
          </a:p>
          <a:p>
            <a:r>
              <a:rPr lang="bg-BG" sz="3200" dirty="0"/>
              <a:t>{</a:t>
            </a:r>
          </a:p>
          <a:p>
            <a:r>
              <a:rPr lang="bg-BG" sz="3200" dirty="0"/>
              <a:t>	</a:t>
            </a:r>
            <a:r>
              <a:rPr lang="en-US" sz="3200" dirty="0" err="1"/>
              <a:t>Console.WriteLine</a:t>
            </a:r>
            <a:r>
              <a:rPr lang="en-US" sz="3200" dirty="0"/>
              <a:t>("Your tip is {0:C}", </a:t>
            </a:r>
            <a:r>
              <a:rPr lang="en-US" sz="3200" dirty="0" err="1"/>
              <a:t>TipAmount</a:t>
            </a:r>
            <a:r>
              <a:rPr lang="en-US" sz="3200" dirty="0"/>
              <a:t>);</a:t>
            </a:r>
          </a:p>
          <a:p>
            <a:r>
              <a:rPr lang="bg-BG" sz="3200" dirty="0"/>
              <a:t>	</a:t>
            </a:r>
            <a:r>
              <a:rPr lang="en-US" sz="3200" dirty="0" err="1"/>
              <a:t>Console.WriteLine</a:t>
            </a:r>
            <a:r>
              <a:rPr lang="en-US" sz="3200" dirty="0"/>
              <a:t>("The total will be {0:C}", Total);</a:t>
            </a:r>
            <a:endParaRPr lang="bg-BG" sz="3200" dirty="0"/>
          </a:p>
          <a:p>
            <a:r>
              <a:rPr lang="bg-BG" sz="32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04023" y="1136914"/>
            <a:ext cx="4876800" cy="1524000"/>
          </a:xfrm>
          <a:prstGeom prst="wedgeRoundRectCallout">
            <a:avLst>
              <a:gd name="adj1" fmla="val -54314"/>
              <a:gd name="adj2" fmla="val 32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 </a:t>
            </a:r>
            <a:r>
              <a:rPr lang="bg-BG" sz="2800" dirty="0"/>
              <a:t>методът е публичен, така може да се извеждат данни с извикване от контролера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16BBB5-EB5D-4BEB-98B4-1D55ADD92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2E47012-5E26-40AB-BA4C-4EDB5477C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Свързва</a:t>
            </a:r>
            <a:r>
              <a:rPr lang="ru-RU" dirty="0"/>
              <a:t> изгледа и модела</a:t>
            </a:r>
            <a:r>
              <a:rPr lang="bg-BG" dirty="0"/>
              <a:t>.</a:t>
            </a:r>
          </a:p>
          <a:p>
            <a:r>
              <a:rPr lang="bg-BG" dirty="0"/>
              <a:t>Създава инстанция на изгледа</a:t>
            </a:r>
          </a:p>
          <a:p>
            <a:r>
              <a:rPr lang="bg-BG" dirty="0"/>
              <a:t>Създава инстанция на модела</a:t>
            </a:r>
          </a:p>
          <a:p>
            <a:r>
              <a:rPr lang="bg-BG" dirty="0"/>
              <a:t>Предава данни към изгледа</a:t>
            </a:r>
          </a:p>
          <a:p>
            <a:r>
              <a:rPr lang="bg-BG" dirty="0"/>
              <a:t>Забележка: Тук трябва да добавите /имайте предвид, че името на проекта е </a:t>
            </a:r>
            <a:r>
              <a:rPr lang="en-US" dirty="0" err="1"/>
              <a:t>ConsoleMVC</a:t>
            </a:r>
            <a:r>
              <a:rPr lang="en-US" dirty="0"/>
              <a:t>/</a:t>
            </a:r>
            <a:r>
              <a:rPr lang="bg-BG" dirty="0"/>
              <a:t>:</a:t>
            </a:r>
            <a:br>
              <a:rPr lang="bg-BG" dirty="0"/>
            </a:br>
            <a:r>
              <a:rPr lang="en-US" dirty="0"/>
              <a:t>using </a:t>
            </a:r>
            <a:r>
              <a:rPr lang="en-US" dirty="0" err="1"/>
              <a:t>ConsoleMVC.Model</a:t>
            </a:r>
            <a:r>
              <a:rPr lang="en-US" dirty="0"/>
              <a:t>;</a:t>
            </a:r>
            <a:br>
              <a:rPr lang="bg-BG" dirty="0"/>
            </a:br>
            <a:r>
              <a:rPr lang="en-US" dirty="0"/>
              <a:t>using </a:t>
            </a:r>
            <a:r>
              <a:rPr lang="en-US" dirty="0" err="1"/>
              <a:t>ConsoleMVC.Views</a:t>
            </a:r>
            <a:r>
              <a:rPr lang="en-US" dirty="0"/>
              <a:t>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</a:t>
            </a:r>
          </a:p>
        </p:txBody>
      </p:sp>
    </p:spTree>
    <p:extLst>
      <p:ext uri="{BB962C8B-B14F-4D97-AF65-F5344CB8AC3E}">
        <p14:creationId xmlns:p14="http://schemas.microsoft.com/office/powerpoint/2010/main" val="236502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/>
              <a:t>полета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err="1"/>
              <a:t>TipCalculatorController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95821"/>
            <a:ext cx="10549022" cy="107721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private Tip </a:t>
            </a:r>
            <a:r>
              <a:rPr lang="en-US" sz="3200" dirty="0" err="1"/>
              <a:t>tip</a:t>
            </a:r>
            <a:r>
              <a:rPr lang="en-US" sz="3200" dirty="0"/>
              <a:t>;</a:t>
            </a:r>
          </a:p>
          <a:p>
            <a:r>
              <a:rPr lang="en-US" sz="3200" dirty="0"/>
              <a:t>private Display </a:t>
            </a:r>
            <a:r>
              <a:rPr lang="en-US" sz="3200" dirty="0" err="1"/>
              <a:t>display</a:t>
            </a:r>
            <a:r>
              <a:rPr lang="en-US" sz="3200" dirty="0"/>
              <a:t>;</a:t>
            </a:r>
            <a:endParaRPr lang="bg-BG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04023" y="1136914"/>
            <a:ext cx="4876800" cy="3130286"/>
          </a:xfrm>
          <a:prstGeom prst="wedgeRoundRectCallout">
            <a:avLst>
              <a:gd name="adj1" fmla="val -92856"/>
              <a:gd name="adj2" fmla="val -4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>
                <a:solidFill>
                  <a:srgbClr val="FFFFFF"/>
                </a:solidFill>
              </a:rPr>
              <a:t>Тук се създават полета за всички модели и изгледи, които желаем да се използват в рамките на контролера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7E1B7B4-4CAA-40C8-8B57-67DE75C8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Конструктор по подразбиране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err="1"/>
              <a:t>TipCalculatorController</a:t>
            </a:r>
            <a:r>
              <a:rPr lang="en-US" dirty="0"/>
              <a:t> </a:t>
            </a:r>
            <a:r>
              <a:rPr lang="bg-BG" dirty="0"/>
              <a:t>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981200"/>
            <a:ext cx="9372600" cy="4031873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</a:t>
            </a:r>
            <a:r>
              <a:rPr lang="en-US" sz="3200" dirty="0" err="1"/>
              <a:t>TipCalculatorController</a:t>
            </a:r>
            <a:r>
              <a:rPr lang="en-US" sz="3200" dirty="0"/>
              <a:t>()</a:t>
            </a:r>
          </a:p>
          <a:p>
            <a:r>
              <a:rPr lang="bg-BG" sz="3200" dirty="0"/>
              <a:t>        {</a:t>
            </a:r>
          </a:p>
          <a:p>
            <a:r>
              <a:rPr lang="en-US" sz="3200" dirty="0"/>
              <a:t>            display = new Display();</a:t>
            </a:r>
          </a:p>
          <a:p>
            <a:r>
              <a:rPr lang="en-US" sz="3200" dirty="0"/>
              <a:t>            tip = new Tip(</a:t>
            </a:r>
            <a:r>
              <a:rPr lang="en-US" sz="3200" dirty="0" err="1"/>
              <a:t>display.Amt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dirty="0" err="1"/>
              <a:t>display.Percentage</a:t>
            </a:r>
            <a:r>
              <a:rPr lang="en-US" sz="3200" dirty="0"/>
              <a:t>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display.TipAmount</a:t>
            </a:r>
            <a:r>
              <a:rPr lang="en-US" sz="3200" dirty="0"/>
              <a:t> = </a:t>
            </a:r>
            <a:r>
              <a:rPr lang="en-US" sz="3200" dirty="0" err="1"/>
              <a:t>tip.CalculateTip</a:t>
            </a:r>
            <a:r>
              <a:rPr lang="en-US" sz="3200" dirty="0"/>
              <a:t>();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display.Total</a:t>
            </a:r>
            <a:r>
              <a:rPr lang="en-US" sz="3200" dirty="0"/>
              <a:t> = </a:t>
            </a:r>
            <a:r>
              <a:rPr lang="en-US" sz="3200" dirty="0" err="1"/>
              <a:t>tip.CalculateTotal</a:t>
            </a:r>
            <a:r>
              <a:rPr lang="en-US" sz="3200" dirty="0"/>
              <a:t>();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display.ShowTipandTotal</a:t>
            </a:r>
            <a:r>
              <a:rPr lang="en-US" sz="3200" dirty="0"/>
              <a:t>();</a:t>
            </a:r>
          </a:p>
          <a:p>
            <a:r>
              <a:rPr lang="bg-BG" sz="3200" dirty="0"/>
              <a:t>    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9D79253-9312-4DFD-9F3E-AC9B05887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13799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Структурата на </a:t>
            </a:r>
            <a:r>
              <a:rPr lang="en-US" sz="3200" dirty="0"/>
              <a:t>MVC </a:t>
            </a:r>
            <a:r>
              <a:rPr lang="bg-BG" sz="3200" dirty="0"/>
              <a:t>проекта е добре да е разпределена в 3 отделни подпапки: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Controllers – </a:t>
            </a:r>
            <a:r>
              <a:rPr lang="bg-BG" sz="2800" dirty="0"/>
              <a:t>съдържаща контролер класовете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Model</a:t>
            </a:r>
            <a:r>
              <a:rPr lang="bg-BG" sz="2800" dirty="0"/>
              <a:t> – съдържаща класовете за моделите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Views </a:t>
            </a:r>
            <a:r>
              <a:rPr lang="bg-BG" sz="2800" dirty="0"/>
              <a:t>– съдържаща изгледите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sz="3200" dirty="0"/>
              <a:t>Разгледахме примерен код за мини </a:t>
            </a:r>
            <a:r>
              <a:rPr lang="en-US" sz="3200" dirty="0"/>
              <a:t>MVC </a:t>
            </a:r>
            <a:r>
              <a:rPr lang="bg-BG" sz="3200" dirty="0"/>
              <a:t>приложение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0E5DD0-79F6-4719-9FCF-53CDB6FC0B4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6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</a:t>
            </a:r>
            <a:r>
              <a:rPr lang="en-US" dirty="0"/>
              <a:t>MVC</a:t>
            </a:r>
            <a:r>
              <a:rPr lang="bg-BG" dirty="0"/>
              <a:t>. Реализиране на </a:t>
            </a:r>
            <a:r>
              <a:rPr lang="en-US" dirty="0"/>
              <a:t>MVC </a:t>
            </a:r>
            <a:r>
              <a:rPr lang="bg-BG" dirty="0"/>
              <a:t>програма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3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A069C7A-D3AF-40D7-8354-AEBD439B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 err="1"/>
              <a:t>Program.cs</a:t>
            </a:r>
            <a:endParaRPr lang="bg-BG" dirty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/>
              <a:t>Model/</a:t>
            </a:r>
            <a:r>
              <a:rPr lang="en-US" dirty="0" err="1"/>
              <a:t>Tip.cs</a:t>
            </a:r>
            <a:endParaRPr lang="bg-BG" dirty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/>
              <a:t>Views/</a:t>
            </a:r>
            <a:r>
              <a:rPr lang="en-US" dirty="0" err="1"/>
              <a:t>Display.cs</a:t>
            </a:r>
            <a:endParaRPr lang="bg-BG" dirty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/>
              <a:t>Controllers/</a:t>
            </a:r>
            <a:r>
              <a:rPr lang="en-US" sz="3600" dirty="0" err="1"/>
              <a:t>TipCalculatorController.cs</a:t>
            </a:r>
            <a:endParaRPr lang="bg-BG" dirty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1A5D1B2-EE9B-4279-BE5A-E0B9DDE9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Ще използваме </a:t>
            </a:r>
            <a:r>
              <a:rPr lang="en-US" dirty="0"/>
              <a:t>Program </a:t>
            </a:r>
            <a:r>
              <a:rPr lang="bg-BG" dirty="0"/>
              <a:t>класът като входна точка. Тук ще създадем контролера, който ще управлява всичко. Възможно е да се наложи да добавите </a:t>
            </a:r>
            <a:r>
              <a:rPr lang="en-US" dirty="0"/>
              <a:t>using </a:t>
            </a:r>
            <a:r>
              <a:rPr lang="en-US" dirty="0" err="1"/>
              <a:t>ConsoleMVC.Controllers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Program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937570"/>
            <a:ext cx="11277600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class Program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static void Main(string[] </a:t>
            </a:r>
            <a:r>
              <a:rPr lang="en-US" sz="2800" b="1" dirty="0" err="1">
                <a:latin typeface="Consolas" panose="020B0609020204030204" pitchFamily="49" charset="0"/>
              </a:rPr>
              <a:t>args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    </a:t>
            </a:r>
            <a:r>
              <a:rPr lang="en-US" sz="2800" b="1" dirty="0" err="1">
                <a:latin typeface="Consolas" panose="020B0609020204030204" pitchFamily="49" charset="0"/>
              </a:rPr>
              <a:t>TipCalculatorController</a:t>
            </a:r>
            <a:r>
              <a:rPr lang="en-US" sz="2800" b="1" dirty="0">
                <a:latin typeface="Consolas" panose="020B0609020204030204" pitchFamily="49" charset="0"/>
              </a:rPr>
              <a:t> t =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        new </a:t>
            </a:r>
            <a:r>
              <a:rPr lang="en-US" sz="2800" b="1" dirty="0" err="1">
                <a:latin typeface="Consolas" panose="020B0609020204030204" pitchFamily="49" charset="0"/>
              </a:rPr>
              <a:t>TipCalculatorController</a:t>
            </a:r>
            <a:r>
              <a:rPr lang="en-US" sz="2800" b="1" dirty="0">
                <a:latin typeface="Consolas" panose="020B0609020204030204" pitchFamily="49" charset="0"/>
              </a:rPr>
              <a:t>();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bg-BG" sz="2800" b="1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3553633-67AD-4E85-B2F1-D676E8E0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62686D6-2B17-4974-8A58-365FC2D0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Две полета за сума и процент</a:t>
            </a:r>
          </a:p>
          <a:p>
            <a:r>
              <a:rPr lang="bg-BG" dirty="0"/>
              <a:t>Свойство за сумата</a:t>
            </a:r>
          </a:p>
          <a:p>
            <a:r>
              <a:rPr lang="bg-BG" dirty="0"/>
              <a:t>Свойство за процент с валидация на процент</a:t>
            </a:r>
          </a:p>
          <a:p>
            <a:r>
              <a:rPr lang="bg-BG" dirty="0"/>
              <a:t>Конструктор с 2 параметъра; конструктор по подразбиране без параметри</a:t>
            </a:r>
          </a:p>
          <a:p>
            <a:r>
              <a:rPr lang="bg-BG" dirty="0"/>
              <a:t>Метод </a:t>
            </a:r>
            <a:r>
              <a:rPr lang="en-US" dirty="0" err="1"/>
              <a:t>CalculateTip</a:t>
            </a:r>
            <a:r>
              <a:rPr lang="en-US" dirty="0"/>
              <a:t>()</a:t>
            </a:r>
          </a:p>
          <a:p>
            <a:r>
              <a:rPr lang="bg-BG" dirty="0"/>
              <a:t>Метод </a:t>
            </a:r>
            <a:r>
              <a:rPr lang="en-US" dirty="0" err="1"/>
              <a:t>CalculateTotal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</a:t>
            </a:r>
          </a:p>
        </p:txBody>
      </p:sp>
    </p:spTree>
    <p:extLst>
      <p:ext uri="{BB962C8B-B14F-4D97-AF65-F5344CB8AC3E}">
        <p14:creationId xmlns:p14="http://schemas.microsoft.com/office/powerpoint/2010/main" val="110182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bg-BG" dirty="0"/>
              <a:t>Полета</a:t>
            </a:r>
          </a:p>
          <a:p>
            <a:endParaRPr lang="en-US" dirty="0"/>
          </a:p>
          <a:p>
            <a:r>
              <a:rPr lang="en-US" sz="2800" dirty="0"/>
              <a:t> </a:t>
            </a:r>
            <a:r>
              <a:rPr lang="bg-BG" dirty="0"/>
              <a:t>конструктори по подразбиране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Tip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295400"/>
            <a:ext cx="4648200" cy="107721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private double amount;</a:t>
            </a:r>
          </a:p>
          <a:p>
            <a:r>
              <a:rPr lang="en-US" sz="3200" dirty="0"/>
              <a:t>private double percent;</a:t>
            </a:r>
            <a:endParaRPr lang="bg-BG" sz="3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352801"/>
            <a:ext cx="10287000" cy="304698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Tip(double amount, double percent)  {</a:t>
            </a:r>
            <a:endParaRPr lang="bg-BG" sz="3200" dirty="0"/>
          </a:p>
          <a:p>
            <a:r>
              <a:rPr lang="bg-BG" sz="3200" dirty="0"/>
              <a:t>      </a:t>
            </a:r>
            <a:r>
              <a:rPr lang="en-US" sz="3200" dirty="0"/>
              <a:t>Amount = amount;</a:t>
            </a:r>
          </a:p>
          <a:p>
            <a:r>
              <a:rPr lang="bg-BG" sz="3200" dirty="0"/>
              <a:t>      </a:t>
            </a:r>
            <a:r>
              <a:rPr lang="en-US" sz="3200" dirty="0"/>
              <a:t>Percent = percent;</a:t>
            </a:r>
          </a:p>
          <a:p>
            <a:r>
              <a:rPr lang="en-US" sz="3200" dirty="0"/>
              <a:t>}</a:t>
            </a:r>
          </a:p>
          <a:p>
            <a:endParaRPr lang="bg-BG" sz="3200" dirty="0"/>
          </a:p>
          <a:p>
            <a:r>
              <a:rPr lang="en-US" sz="3200" dirty="0"/>
              <a:t>public Tip() : this(0, 0) { }</a:t>
            </a:r>
            <a:endParaRPr lang="bg-BG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792" y="4574298"/>
            <a:ext cx="5473799" cy="1522988"/>
          </a:xfrm>
          <a:prstGeom prst="wedgeRoundRectCallout">
            <a:avLst>
              <a:gd name="adj1" fmla="val -68044"/>
              <a:gd name="adj2" fmla="val 4414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/>
              <a:t>Верижно извикване на горния конструктор, подавайки му нули като параметри по подразбиране</a:t>
            </a: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57EE04-7F2A-4047-9C74-D762A9FDA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/>
              <a:t>Свойство за сумата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Tip</a:t>
            </a:r>
            <a:r>
              <a:rPr lang="bg-BG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05000"/>
            <a:ext cx="7457564" cy="255454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double Amount</a:t>
            </a:r>
          </a:p>
          <a:p>
            <a:r>
              <a:rPr lang="bg-BG" sz="3200" dirty="0"/>
              <a:t>{</a:t>
            </a:r>
          </a:p>
          <a:p>
            <a:r>
              <a:rPr lang="en-US" sz="3200" dirty="0"/>
              <a:t>            get { return amount; }</a:t>
            </a:r>
          </a:p>
          <a:p>
            <a:r>
              <a:rPr lang="en-US" sz="3200" dirty="0"/>
              <a:t>            set { amount = value; }</a:t>
            </a:r>
          </a:p>
          <a:p>
            <a:r>
              <a:rPr lang="bg-BG" sz="3200" dirty="0"/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41B5621-E459-4E09-9765-0CA4BC73F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9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/>
              <a:t>Свойство за процента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Tip</a:t>
            </a:r>
            <a:r>
              <a:rPr lang="bg-BG" dirty="0"/>
              <a:t>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877576"/>
            <a:ext cx="9296400" cy="464742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fr-FR" sz="3200" dirty="0"/>
              <a:t> </a:t>
            </a:r>
            <a:r>
              <a:rPr lang="en-US" dirty="0"/>
              <a:t>public double Percent</a:t>
            </a:r>
          </a:p>
          <a:p>
            <a:r>
              <a:rPr lang="bg-BG" dirty="0"/>
              <a:t>        {</a:t>
            </a:r>
          </a:p>
          <a:p>
            <a:r>
              <a:rPr lang="en-US" dirty="0"/>
              <a:t>            get { return percent; }</a:t>
            </a:r>
          </a:p>
          <a:p>
            <a:r>
              <a:rPr lang="en-US" dirty="0"/>
              <a:t>            set</a:t>
            </a:r>
          </a:p>
          <a:p>
            <a:r>
              <a:rPr lang="bg-BG" dirty="0"/>
              <a:t>            {</a:t>
            </a:r>
          </a:p>
          <a:p>
            <a:r>
              <a:rPr lang="bg-BG" dirty="0"/>
              <a:t>	</a:t>
            </a:r>
            <a:r>
              <a:rPr lang="en-US" dirty="0"/>
              <a:t>if (value &gt; 1)</a:t>
            </a:r>
          </a:p>
          <a:p>
            <a:r>
              <a:rPr lang="bg-BG" dirty="0"/>
              <a:t>               	 {</a:t>
            </a:r>
          </a:p>
          <a:p>
            <a:r>
              <a:rPr lang="en-US" dirty="0"/>
              <a:t>                   </a:t>
            </a:r>
            <a:r>
              <a:rPr lang="bg-BG" dirty="0"/>
              <a:t>  </a:t>
            </a:r>
            <a:r>
              <a:rPr lang="en-US" dirty="0"/>
              <a:t> value /= 100.0;</a:t>
            </a:r>
          </a:p>
          <a:p>
            <a:r>
              <a:rPr lang="bg-BG" dirty="0"/>
              <a:t>               	 }</a:t>
            </a:r>
          </a:p>
          <a:p>
            <a:r>
              <a:rPr lang="en-US" dirty="0"/>
              <a:t>                </a:t>
            </a:r>
            <a:r>
              <a:rPr lang="bg-BG" dirty="0"/>
              <a:t>	</a:t>
            </a:r>
            <a:r>
              <a:rPr lang="en-US" dirty="0"/>
              <a:t>percent = value;</a:t>
            </a:r>
          </a:p>
          <a:p>
            <a:r>
              <a:rPr lang="bg-BG" dirty="0"/>
              <a:t>            }</a:t>
            </a:r>
          </a:p>
          <a:p>
            <a:r>
              <a:rPr lang="bg-BG" dirty="0"/>
              <a:t>       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1151121"/>
            <a:ext cx="5305411" cy="2819400"/>
          </a:xfrm>
          <a:prstGeom prst="wedgeRoundRectCallout">
            <a:avLst>
              <a:gd name="adj1" fmla="val -81946"/>
              <a:gd name="adj2" fmla="val 4938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/>
              <a:t>Въведеният процент може да е цяло число или десетична дроб по-малка от 1. Ако е по-голямо от 1, се дели на 100, така най-голямата възможна стойност е </a:t>
            </a:r>
            <a:r>
              <a:rPr lang="en-US" sz="2800" dirty="0"/>
              <a:t>100%</a:t>
            </a: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B9D9705-17E8-41C0-B4C1-14B6155E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/>
              <a:t> публични методи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/>
              <a:t> 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Tip</a:t>
            </a:r>
            <a:r>
              <a:rPr lang="bg-BG" dirty="0"/>
              <a:t>(</a:t>
            </a:r>
            <a:r>
              <a:rPr lang="en-US" dirty="0"/>
              <a:t>4</a:t>
            </a:r>
            <a:r>
              <a:rPr lang="bg-BG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28800"/>
            <a:ext cx="9296400" cy="452431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double </a:t>
            </a:r>
            <a:r>
              <a:rPr lang="en-US" sz="3200" dirty="0" err="1"/>
              <a:t>CalculateTip</a:t>
            </a:r>
            <a:r>
              <a:rPr lang="en-US" sz="3200" dirty="0"/>
              <a:t>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	return Amount * Percent;</a:t>
            </a:r>
          </a:p>
          <a:p>
            <a:r>
              <a:rPr lang="bg-BG" sz="3200" dirty="0"/>
              <a:t>}</a:t>
            </a:r>
          </a:p>
          <a:p>
            <a:endParaRPr lang="bg-BG" sz="3200" dirty="0"/>
          </a:p>
          <a:p>
            <a:r>
              <a:rPr lang="en-US" sz="3200" dirty="0"/>
              <a:t>public double </a:t>
            </a:r>
            <a:r>
              <a:rPr lang="en-US" sz="3200" dirty="0" err="1"/>
              <a:t>CalculateTotal</a:t>
            </a:r>
            <a:r>
              <a:rPr lang="en-US" sz="3200" dirty="0"/>
              <a:t>()</a:t>
            </a:r>
          </a:p>
          <a:p>
            <a:r>
              <a:rPr lang="bg-BG" sz="3200" dirty="0"/>
              <a:t>{</a:t>
            </a:r>
          </a:p>
          <a:p>
            <a:r>
              <a:rPr lang="en-US" sz="3200" dirty="0"/>
              <a:t>	return </a:t>
            </a:r>
            <a:r>
              <a:rPr lang="en-US" sz="3200" dirty="0" err="1"/>
              <a:t>CalculateTip</a:t>
            </a:r>
            <a:r>
              <a:rPr lang="en-US" sz="3200" dirty="0"/>
              <a:t>() + Amount;</a:t>
            </a:r>
          </a:p>
          <a:p>
            <a:r>
              <a:rPr lang="bg-BG" sz="3200" dirty="0"/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466012" y="2925678"/>
            <a:ext cx="3214956" cy="906279"/>
          </a:xfrm>
          <a:prstGeom prst="wedgeRoundRectCallout">
            <a:avLst>
              <a:gd name="adj1" fmla="val -87765"/>
              <a:gd name="adj2" fmla="val 19556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/>
              <a:t>Общо за плащане</a:t>
            </a:r>
            <a:endParaRPr lang="en-US" sz="28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817017-AB9F-44E0-9FA1-F2841BCC6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/>
              <a:t>Клас </a:t>
            </a:r>
            <a:r>
              <a:rPr lang="en-US" dirty="0" err="1"/>
              <a:t>Display.cs</a:t>
            </a:r>
            <a:endParaRPr lang="bg-BG" dirty="0"/>
          </a:p>
          <a:p>
            <a:r>
              <a:rPr lang="bg-BG" dirty="0"/>
              <a:t>Полета / свойства за: процент, сума, бакшиш, обща сума</a:t>
            </a:r>
          </a:p>
          <a:p>
            <a:r>
              <a:rPr lang="bg-BG" dirty="0"/>
              <a:t>Конструктор по подразбиране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2FD7B0-8693-4749-9E14-375FE600A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3040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1004</Words>
  <Application>Microsoft Office PowerPoint</Application>
  <PresentationFormat>Custom</PresentationFormat>
  <Paragraphs>194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Класът Program</vt:lpstr>
      <vt:lpstr>Модел</vt:lpstr>
      <vt:lpstr>Класът Tip</vt:lpstr>
      <vt:lpstr>Класът Tip(2)</vt:lpstr>
      <vt:lpstr>Класът Tip(3)</vt:lpstr>
      <vt:lpstr>Класът Tip(4)</vt:lpstr>
      <vt:lpstr>Изглед</vt:lpstr>
      <vt:lpstr>Класът Display</vt:lpstr>
      <vt:lpstr>Класът Display(2)</vt:lpstr>
      <vt:lpstr>Класът Display(3)</vt:lpstr>
      <vt:lpstr>Класът Display(4)</vt:lpstr>
      <vt:lpstr>Контролер</vt:lpstr>
      <vt:lpstr>Класът TipCalculatorController</vt:lpstr>
      <vt:lpstr>Класът TipCalculatorController (2)</vt:lpstr>
      <vt:lpstr>Какво научихме в този час?</vt:lpstr>
      <vt:lpstr>Въведение в MVC. Реализиране на MVC програма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2019-12-17T11:56:56Z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