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394" r:id="rId3"/>
    <p:sldId id="571" r:id="rId4"/>
    <p:sldId id="637" r:id="rId5"/>
    <p:sldId id="625" r:id="rId6"/>
    <p:sldId id="626" r:id="rId7"/>
    <p:sldId id="638" r:id="rId8"/>
    <p:sldId id="639" r:id="rId9"/>
    <p:sldId id="627" r:id="rId10"/>
    <p:sldId id="640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594" r:id="rId19"/>
    <p:sldId id="4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4816657-EA8B-438E-B446-068E4212CFC1}">
          <p14:sldIdLst>
            <p14:sldId id="394"/>
            <p14:sldId id="571"/>
            <p14:sldId id="637"/>
            <p14:sldId id="625"/>
            <p14:sldId id="626"/>
            <p14:sldId id="638"/>
            <p14:sldId id="639"/>
            <p14:sldId id="627"/>
            <p14:sldId id="640"/>
            <p14:sldId id="642"/>
            <p14:sldId id="643"/>
            <p14:sldId id="644"/>
            <p14:sldId id="645"/>
            <p14:sldId id="646"/>
            <p14:sldId id="647"/>
            <p14:sldId id="648"/>
          </p14:sldIdLst>
        </p14:section>
        <p14:section name="Заключение" id="{7227A730-0E0F-45C0-BB73-07BCBB770188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D05F753-F94A-4C5E-BBBE-4239D4E03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5867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CC3B128-A356-44F9-BC84-FA14C76CC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5773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EE6F1E9-E880-48F3-BD94-850636F2A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406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C684DD-A4F1-489A-91F6-B9AF1E53D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1196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361E2BA-9F90-4245-B474-9C1AC45B01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234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F3FCC8-2821-43CF-88D1-9F2301194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706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989CA5D-D6B2-45E8-B796-03CE1C1C46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530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095B954-0570-42D5-B135-B36A7CCBC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647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BFE13E-C579-4C89-9AC8-7B409570FE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680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A262879-334B-4FAE-B136-7CA6CF849E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436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8D94715-8671-474A-BDAE-9B840B356A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473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674812" y="762000"/>
            <a:ext cx="9891499" cy="17378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ASP.NET MVC </a:t>
            </a:r>
            <a:r>
              <a:rPr lang="bg-BG" sz="4800" dirty="0"/>
              <a:t>като потребителски интерфейс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Създайте подпапка </a:t>
            </a:r>
            <a:r>
              <a:rPr lang="en-US" sz="4000" dirty="0">
                <a:latin typeface="+mj-lt"/>
              </a:rPr>
              <a:t>Model </a:t>
            </a:r>
            <a:r>
              <a:rPr lang="bg-BG" sz="4000" dirty="0">
                <a:latin typeface="+mj-lt"/>
              </a:rPr>
              <a:t>в </a:t>
            </a:r>
            <a:r>
              <a:rPr lang="en-US" sz="4000" dirty="0">
                <a:latin typeface="+mj-lt"/>
              </a:rPr>
              <a:t>Data, </a:t>
            </a:r>
            <a:r>
              <a:rPr lang="bg-BG" sz="4000" dirty="0">
                <a:latin typeface="+mj-lt"/>
              </a:rPr>
              <a:t>а в нея модел клас</a:t>
            </a:r>
            <a:r>
              <a:rPr lang="en-US" sz="4000" dirty="0">
                <a:latin typeface="+mj-lt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Data/Model/</a:t>
            </a:r>
            <a:r>
              <a:rPr lang="en-US" dirty="0" err="1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835057"/>
            <a:ext cx="100615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public class Product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Id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string Name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decimal Price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Stock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FEDAD3-1895-493F-8CC3-A2421E2F7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Създайте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клас, който наследява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DbContext</a:t>
            </a:r>
            <a:r>
              <a:rPr lang="en-US" sz="3200" dirty="0">
                <a:latin typeface="+mj-lt"/>
              </a:rPr>
              <a:t>. </a:t>
            </a:r>
            <a:r>
              <a:rPr lang="bg-BG" sz="3200" dirty="0">
                <a:latin typeface="+mj-lt"/>
              </a:rPr>
              <a:t>Ще има нужда да добавите и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using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директива</a:t>
            </a:r>
            <a:r>
              <a:rPr lang="en-US" sz="3200" dirty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286000"/>
            <a:ext cx="100615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using </a:t>
            </a:r>
            <a:r>
              <a:rPr lang="en-US" b="1" dirty="0" err="1">
                <a:latin typeface="Consolas" panose="020B0609020204030204" pitchFamily="49" charset="0"/>
              </a:rPr>
              <a:t>System.Data.Entity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br>
              <a:rPr lang="bg-BG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 : </a:t>
            </a:r>
            <a:r>
              <a:rPr lang="en-US" b="1" dirty="0" err="1">
                <a:latin typeface="Consolas" panose="020B0609020204030204" pitchFamily="49" charset="0"/>
              </a:rPr>
              <a:t>DbContext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public 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: base("name=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")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public </a:t>
            </a:r>
            <a:r>
              <a:rPr lang="en-US" b="1" dirty="0" err="1">
                <a:latin typeface="Consolas" panose="020B0609020204030204" pitchFamily="49" charset="0"/>
              </a:rPr>
              <a:t>DbSet</a:t>
            </a:r>
            <a:r>
              <a:rPr lang="en-US" b="1" dirty="0">
                <a:latin typeface="Consolas" panose="020B0609020204030204" pitchFamily="49" charset="0"/>
              </a:rPr>
              <a:t>&lt;Product&gt; Products { get; set;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279F361-CD86-43DA-9B6F-E0B6C370D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Създаваме управляващо поле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LINQ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Business/</a:t>
            </a:r>
            <a:r>
              <a:rPr lang="en-US" dirty="0" err="1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7944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GetAll(){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using (productContext = new ProductContext())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	return productContext.Products.ToList();    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808683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D4C5E5D-BD9D-417B-A183-2DCE44CF4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Web.config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намираме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connectionStrings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bg-BG" dirty="0"/>
              <a:t>секцията. Там под другия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&lt;add&gt;</a:t>
            </a:r>
            <a:r>
              <a:rPr lang="en-US" dirty="0"/>
              <a:t> </a:t>
            </a:r>
            <a:r>
              <a:rPr lang="bg-BG" dirty="0"/>
              <a:t>добавяме и нашия: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След тази стъпка трябва да се уверим, че сме направили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Build</a:t>
            </a:r>
            <a:r>
              <a:rPr lang="en-US" dirty="0"/>
              <a:t> </a:t>
            </a:r>
            <a:r>
              <a:rPr lang="bg-BG" dirty="0"/>
              <a:t>на целия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Solution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</a:t>
            </a:r>
            <a:r>
              <a:rPr lang="en-US" dirty="0"/>
              <a:t>ASP.NET </a:t>
            </a:r>
            <a:r>
              <a:rPr lang="bg-BG" dirty="0"/>
              <a:t>с другите слоеве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012" y="2438400"/>
            <a:ext cx="10806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&lt;add name="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ProductContext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="Data Source=.; Initial Catalog=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ProductDb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 Integrated Security=true„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providerName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System.Data.SqlClient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102FA10-ED7B-4B06-85A5-C7A002EE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Добавяме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контролер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чрез десен бутон върху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Controllers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папката -&gt;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Add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Controller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MVC Controller with views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име на контролера задайте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ProductController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Model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 посочете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Data.Model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 Context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 посочете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Data)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</a:t>
            </a:r>
            <a:r>
              <a:rPr lang="en-US" dirty="0"/>
              <a:t>ASP.NET </a:t>
            </a:r>
            <a:r>
              <a:rPr lang="bg-BG" dirty="0"/>
              <a:t>с другите слоеве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33A4D47-F095-4C17-9714-CB2C5C9B2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Компилирайте и стартирайте приложението.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Добавете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/Product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 края на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адреса и заредете страницата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Пред вас вече е наличен уеб интерфейса за нашето приложение, в който може да извършите всички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CRUD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операции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приложението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FEB732-F441-4453-B604-D71210F06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7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приложението (2)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00" y="1066800"/>
            <a:ext cx="10454850" cy="557053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2E2CF54-2C90-42CE-8D1D-03D88AD36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</a:t>
            </a:r>
            <a:r>
              <a:rPr lang="bg-BG" dirty="0"/>
              <a:t>като потребителски интерфейс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1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A387B43-C062-40FD-936B-B5606527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0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3127" y="2594310"/>
            <a:ext cx="2833885" cy="365409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8494799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</a:t>
            </a:r>
            <a:r>
              <a:rPr lang="en-US" dirty="0"/>
              <a:t>ASP.NET MVC </a:t>
            </a:r>
            <a:r>
              <a:rPr lang="bg-BG" dirty="0"/>
              <a:t>за презента-</a:t>
            </a:r>
            <a:br>
              <a:rPr lang="bg-BG" dirty="0"/>
            </a:br>
            <a:r>
              <a:rPr lang="bg-BG" dirty="0"/>
              <a:t>ционен слой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Разделяне на приложението на проекти според слоя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37" y="3511360"/>
            <a:ext cx="3675769" cy="2604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8" y="3739960"/>
            <a:ext cx="3117587" cy="304184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6984F49-9E8E-4150-9F53-F04A728C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bg-BG" dirty="0"/>
              <a:t>е рамка за изграждане на уеб приложения.</a:t>
            </a:r>
          </a:p>
          <a:p>
            <a:pPr lvl="1"/>
            <a:r>
              <a:rPr lang="bg-BG" dirty="0"/>
              <a:t>Базирана на </a:t>
            </a:r>
            <a:r>
              <a:rPr lang="en-US" dirty="0"/>
              <a:t>MVC </a:t>
            </a:r>
            <a:r>
              <a:rPr lang="bg-BG" dirty="0"/>
              <a:t>шаблона</a:t>
            </a:r>
          </a:p>
          <a:p>
            <a:pPr lvl="1"/>
            <a:r>
              <a:rPr lang="bg-BG" dirty="0"/>
              <a:t>Лесна и бърза за работа</a:t>
            </a:r>
          </a:p>
          <a:p>
            <a:pPr lvl="1"/>
            <a:r>
              <a:rPr lang="bg-BG" dirty="0"/>
              <a:t>Чудесен визуален интерфейс за нашето приложение</a:t>
            </a:r>
          </a:p>
          <a:p>
            <a:pPr marL="377887" lvl="1" indent="0">
              <a:buNone/>
            </a:pPr>
            <a:r>
              <a:rPr lang="bg-BG" dirty="0"/>
              <a:t>Благодарение на </a:t>
            </a:r>
            <a:r>
              <a:rPr lang="en-US" dirty="0"/>
              <a:t>ASP.NET MVC </a:t>
            </a:r>
            <a:r>
              <a:rPr lang="bg-BG" dirty="0"/>
              <a:t>ние ще дадем добър и удобен външен вид на нашето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ASP.NET MVC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F34523B-CA33-4E66-8DBB-28FB2526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 ни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С участието на </a:t>
            </a:r>
            <a:r>
              <a:rPr lang="en-US" dirty="0"/>
              <a:t>ASP.NET MVC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FE5A3-213C-4A5C-A9A4-36E2CC89D4A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652" y="1066800"/>
            <a:ext cx="4867521" cy="3634740"/>
          </a:xfrm>
          <a:prstGeom prst="roundRect">
            <a:avLst>
              <a:gd name="adj" fmla="val 8139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48" y="519978"/>
            <a:ext cx="8076986" cy="430356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A15EB06-FDE6-4F91-90DC-84FD2ECCF96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7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ASP.NET Web Application</a:t>
            </a:r>
          </a:p>
          <a:p>
            <a:pPr lvl="1"/>
            <a:r>
              <a:rPr lang="en-US" dirty="0"/>
              <a:t>T</a:t>
            </a:r>
            <a:r>
              <a:rPr lang="bg-BG" dirty="0"/>
              <a:t>ова ще е проекта ни, който ще действа като презентационен слой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3019268"/>
            <a:ext cx="8803766" cy="350573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BAC5E71-4E86-457C-B590-C304B50C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- това ще е проекта ни, който ще</a:t>
            </a:r>
            <a:r>
              <a:rPr lang="en-US" sz="2800" dirty="0"/>
              <a:t> </a:t>
            </a:r>
            <a:r>
              <a:rPr lang="bg-BG" sz="2800" dirty="0"/>
              <a:t>бъде слоят за данни. При създаването му от </a:t>
            </a:r>
            <a:r>
              <a:rPr lang="en-US" sz="2800" dirty="0"/>
              <a:t>Visual C# -&gt; Windows </a:t>
            </a:r>
            <a:r>
              <a:rPr lang="bg-BG" sz="2800" dirty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EE8C2E-ADD9-41A5-9C5E-7010AAB4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bg-BG" sz="2800" dirty="0"/>
              <a:t>- това ще е проекта ни, който ще</a:t>
            </a:r>
            <a:r>
              <a:rPr lang="en-US" sz="2800" dirty="0"/>
              <a:t> </a:t>
            </a:r>
            <a:r>
              <a:rPr lang="bg-BG" sz="2800" dirty="0"/>
              <a:t>бъде слоят за услуги. При създаването му от </a:t>
            </a:r>
            <a:r>
              <a:rPr lang="en-US" sz="2800" dirty="0"/>
              <a:t>Visual C# -&gt; Windows </a:t>
            </a:r>
            <a:r>
              <a:rPr lang="bg-BG" sz="2800" dirty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7D83668-FDC4-45EF-8DED-5297CE58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Цъкнете с десен бутон върху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Manage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NuGet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Packages for Solution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инсталирайте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EntityFramework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Изберете инсталация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за всичките проекти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в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US" dirty="0" err="1"/>
              <a:t>EntityFramework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41" y="2632360"/>
            <a:ext cx="5973825" cy="384464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808846C-1964-411D-A4BF-5C0D47F1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[Add]-&gt;References.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ProductApp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проектът на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ASP.NET/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&gt;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референции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2FCF206-3D7C-4327-858B-9D8D022FE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7460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1017</Words>
  <Application>Microsoft Office PowerPoint</Application>
  <PresentationFormat>Custom</PresentationFormat>
  <Paragraphs>138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ASP.NET MVC</vt:lpstr>
      <vt:lpstr>Структура на проекта ни</vt:lpstr>
      <vt:lpstr>Какви проекти трябва да имаме?</vt:lpstr>
      <vt:lpstr>Какви проекти трябва да имаме? (2)</vt:lpstr>
      <vt:lpstr>Какви проекти трябва да имаме? (3)</vt:lpstr>
      <vt:lpstr>Добавяне на EntityFramework</vt:lpstr>
      <vt:lpstr>Добавяне на референции</vt:lpstr>
      <vt:lpstr>Data/Model/Product.cs</vt:lpstr>
      <vt:lpstr>Data/ProductContext.cs</vt:lpstr>
      <vt:lpstr>Business/ProductBusiness.cs</vt:lpstr>
      <vt:lpstr>Свързване на ASP.NET с другите слоеве</vt:lpstr>
      <vt:lpstr>Свързване на ASP.NET с другите слоеве (2)</vt:lpstr>
      <vt:lpstr>Използване на приложението</vt:lpstr>
      <vt:lpstr>Използване на приложението (2)</vt:lpstr>
      <vt:lpstr>ASP.NET MVC като потребителски интерфейс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2019-12-17T11:44:25Z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