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394" r:id="rId3"/>
    <p:sldId id="571" r:id="rId4"/>
    <p:sldId id="637" r:id="rId5"/>
    <p:sldId id="625" r:id="rId6"/>
    <p:sldId id="626" r:id="rId7"/>
    <p:sldId id="638" r:id="rId8"/>
    <p:sldId id="639" r:id="rId9"/>
    <p:sldId id="627" r:id="rId10"/>
    <p:sldId id="640" r:id="rId11"/>
    <p:sldId id="642" r:id="rId12"/>
    <p:sldId id="643" r:id="rId13"/>
    <p:sldId id="644" r:id="rId14"/>
    <p:sldId id="645" r:id="rId15"/>
    <p:sldId id="646" r:id="rId16"/>
    <p:sldId id="647" r:id="rId17"/>
    <p:sldId id="649" r:id="rId18"/>
    <p:sldId id="648" r:id="rId19"/>
    <p:sldId id="594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7643BC1-2A65-4536-964E-FAB6248FD59A}">
          <p14:sldIdLst>
            <p14:sldId id="394"/>
            <p14:sldId id="571"/>
            <p14:sldId id="637"/>
            <p14:sldId id="625"/>
            <p14:sldId id="626"/>
            <p14:sldId id="638"/>
            <p14:sldId id="639"/>
            <p14:sldId id="627"/>
            <p14:sldId id="640"/>
            <p14:sldId id="642"/>
            <p14:sldId id="643"/>
            <p14:sldId id="644"/>
            <p14:sldId id="645"/>
            <p14:sldId id="646"/>
            <p14:sldId id="647"/>
            <p14:sldId id="649"/>
            <p14:sldId id="648"/>
          </p14:sldIdLst>
        </p14:section>
        <p14:section name="Заключение" id="{FE10B5B1-5106-4967-ACED-35C57A614BDA}">
          <p14:sldIdLst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29C1E1A-CB21-42F5-80F6-43F35D50AD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75346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A03A678-8C76-4A06-AEC7-4ED08C19A6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82179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7C5041-26C3-4BC1-A82F-6AE710798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34486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78B4430-3B66-49E5-9428-969AB6F61E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027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D3C809E-35A1-4DF0-87FE-2ACDC2F4A8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643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2483507-F6B6-4BCF-80C7-E64B8A1037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3676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8CABEA-6588-4ADE-892E-80B49A4716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0960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9CF251-346B-4D4A-90D0-67C2988C90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638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2DF1522-60CB-4BD7-B82C-00A6A05623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4323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27360BC7-A98D-4FB5-AE67-ABF845F02F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9527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A0A3F37F-1F07-4B8D-83FE-1A6C22D0B4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1264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513012" y="762000"/>
            <a:ext cx="9053299" cy="173784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Windows Forms </a:t>
            </a:r>
            <a:r>
              <a:rPr lang="bg-BG" sz="4800" dirty="0"/>
              <a:t>като потребителски интерфейс</a:t>
            </a:r>
            <a:endParaRPr lang="en-US" sz="4800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2824"/>
            <a:ext cx="5968924" cy="2646531"/>
            <a:chOff x="745783" y="3502824"/>
            <a:chExt cx="5968924" cy="2646531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4864137" y="3502824"/>
              <a:ext cx="18505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</a:t>
              </a:r>
              <a:b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</a:b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17" t="-1115" r="-4533" b="1115"/>
          <a:stretch/>
        </p:blipFill>
        <p:spPr>
          <a:xfrm>
            <a:off x="6767513" y="3124200"/>
            <a:ext cx="4722812" cy="304800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379">
            <a:off x="6879316" y="4029823"/>
            <a:ext cx="3134069" cy="2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7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+mj-lt"/>
              </a:rPr>
              <a:t>Създайте подпапка </a:t>
            </a:r>
            <a:r>
              <a:rPr lang="en-US" sz="4000" dirty="0">
                <a:latin typeface="+mj-lt"/>
              </a:rPr>
              <a:t>Model </a:t>
            </a:r>
            <a:r>
              <a:rPr lang="bg-BG" sz="4000" dirty="0">
                <a:latin typeface="+mj-lt"/>
              </a:rPr>
              <a:t>в </a:t>
            </a:r>
            <a:r>
              <a:rPr lang="en-US" sz="4000" dirty="0">
                <a:latin typeface="+mj-lt"/>
              </a:rPr>
              <a:t>Data, </a:t>
            </a:r>
            <a:r>
              <a:rPr lang="bg-BG" sz="4000" dirty="0">
                <a:latin typeface="+mj-lt"/>
              </a:rPr>
              <a:t>а в нея модел клас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Product.cs</a:t>
            </a:r>
            <a:endParaRPr lang="en-US" sz="4000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Data/Model/</a:t>
            </a:r>
            <a:r>
              <a:rPr lang="en-US" dirty="0" err="1"/>
              <a:t>Product.cs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2758857"/>
            <a:ext cx="100615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public class Product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public </a:t>
            </a:r>
            <a:r>
              <a:rPr lang="en-US" sz="2800" b="1" dirty="0" err="1"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 Id { get; set; }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public string Name { get; set; }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public decimal Price { get; set; }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       public </a:t>
            </a:r>
            <a:r>
              <a:rPr lang="en-US" sz="2800" b="1" dirty="0" err="1"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 Stock { get; set; }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6350CA7-2E18-4362-9023-20D75887D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4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+mj-lt"/>
              </a:rPr>
              <a:t>Създайте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ProductContext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клас, който наследява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DbContext</a:t>
            </a:r>
            <a:r>
              <a:rPr lang="en-US" sz="3200" dirty="0">
                <a:latin typeface="+mj-lt"/>
              </a:rPr>
              <a:t>. </a:t>
            </a:r>
            <a:r>
              <a:rPr lang="bg-BG" sz="3200" dirty="0">
                <a:latin typeface="+mj-lt"/>
              </a:rPr>
              <a:t>Ще има нужда да добавите и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using</a:t>
            </a:r>
            <a:r>
              <a:rPr lang="en-US" sz="3200" dirty="0">
                <a:latin typeface="+mj-lt"/>
              </a:rPr>
              <a:t> </a:t>
            </a:r>
            <a:r>
              <a:rPr lang="bg-BG" sz="3200" dirty="0">
                <a:latin typeface="+mj-lt"/>
              </a:rPr>
              <a:t>директива</a:t>
            </a:r>
            <a:r>
              <a:rPr lang="en-US" sz="3200" dirty="0">
                <a:latin typeface="+mj-lt"/>
              </a:rPr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</a:t>
            </a:r>
            <a:r>
              <a:rPr lang="en-US" dirty="0" err="1"/>
              <a:t>ProductContext.cs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608012" y="2286000"/>
            <a:ext cx="10061576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using </a:t>
            </a:r>
            <a:r>
              <a:rPr lang="en-US" b="1" dirty="0" err="1">
                <a:latin typeface="Consolas" panose="020B0609020204030204" pitchFamily="49" charset="0"/>
              </a:rPr>
              <a:t>System.Data.Entity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br>
              <a:rPr lang="bg-BG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public class </a:t>
            </a:r>
            <a:r>
              <a:rPr lang="en-US" b="1" dirty="0" err="1">
                <a:latin typeface="Consolas" panose="020B0609020204030204" pitchFamily="49" charset="0"/>
              </a:rPr>
              <a:t>ProductContext</a:t>
            </a:r>
            <a:r>
              <a:rPr lang="en-US" b="1" dirty="0">
                <a:latin typeface="Consolas" panose="020B0609020204030204" pitchFamily="49" charset="0"/>
              </a:rPr>
              <a:t> : </a:t>
            </a:r>
            <a:r>
              <a:rPr lang="en-US" b="1" dirty="0" err="1">
                <a:latin typeface="Consolas" panose="020B0609020204030204" pitchFamily="49" charset="0"/>
              </a:rPr>
              <a:t>DbContext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public </a:t>
            </a:r>
            <a:r>
              <a:rPr lang="en-US" b="1" dirty="0" err="1">
                <a:latin typeface="Consolas" panose="020B0609020204030204" pitchFamily="49" charset="0"/>
              </a:rPr>
              <a:t>ProductContext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    : base("name=</a:t>
            </a:r>
            <a:r>
              <a:rPr lang="en-US" b="1" dirty="0" err="1">
                <a:latin typeface="Consolas" panose="020B0609020204030204" pitchFamily="49" charset="0"/>
              </a:rPr>
              <a:t>ProductContext</a:t>
            </a:r>
            <a:r>
              <a:rPr lang="en-US" b="1" dirty="0">
                <a:latin typeface="Consolas" panose="020B0609020204030204" pitchFamily="49" charset="0"/>
              </a:rPr>
              <a:t>")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{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b="1" dirty="0">
                <a:latin typeface="Consolas" panose="020B0609020204030204" pitchFamily="49" charset="0"/>
              </a:rPr>
              <a:t>        public </a:t>
            </a:r>
            <a:r>
              <a:rPr lang="en-US" b="1" dirty="0" err="1">
                <a:latin typeface="Consolas" panose="020B0609020204030204" pitchFamily="49" charset="0"/>
              </a:rPr>
              <a:t>DbSet</a:t>
            </a:r>
            <a:r>
              <a:rPr lang="en-US" b="1" dirty="0">
                <a:latin typeface="Consolas" panose="020B0609020204030204" pitchFamily="49" charset="0"/>
              </a:rPr>
              <a:t>&lt;Product&gt; Products { get; set; }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63DE59A-9107-4CC5-9D53-2F27A9733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Създаваме управляващо поле от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ProductContext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Създаваме методи, които извършват желаните операции, извиквайки свойството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и методи върху него, познати ни от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LINQ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По аналогичен начин реализираме другите методи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Business/</a:t>
            </a:r>
            <a:r>
              <a:rPr lang="en-US" dirty="0" err="1"/>
              <a:t>ProductBusiness.cs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2624" y="3870674"/>
            <a:ext cx="8842376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public List&lt;Product&gt; GetAll(){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	using (productContext = new ProductContext())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      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		return productContext.Products.ToList();    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0412" y="1771359"/>
            <a:ext cx="8764588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ProductContext</a:t>
            </a:r>
            <a:r>
              <a:rPr lang="en-US" sz="2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context;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C13258D-CF0E-4C54-B080-8D7B147CB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7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В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App.config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се добавя познатия ни низ за връзка:</a:t>
            </a: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Освен това трябва да създадем поле в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ProductForm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класа от клас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ProductBusiness</a:t>
            </a:r>
            <a:r>
              <a:rPr lang="bg-BG" dirty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</a:t>
            </a:r>
            <a:r>
              <a:rPr lang="en-US" dirty="0" err="1"/>
              <a:t>Winforms</a:t>
            </a:r>
            <a:r>
              <a:rPr lang="en-US" dirty="0"/>
              <a:t> </a:t>
            </a:r>
            <a:r>
              <a:rPr lang="bg-BG" dirty="0"/>
              <a:t>с другите слоеве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1827074"/>
            <a:ext cx="10744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rgbClr val="FBEEDC"/>
                </a:solidFill>
              </a:rPr>
              <a:t>&lt;connectionStrings&gt;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rgbClr val="FBEEDC"/>
                </a:solidFill>
              </a:rPr>
              <a:t>    &lt;add name="ProductContext" connectionString="Data Source=.; Initial Catalog=ProductDb; Integrated Security=true" providerName="System.Data.SqlClient"/&gt;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rgbClr val="FBEEDC"/>
                </a:solidFill>
              </a:rPr>
              <a:t>&lt;/connectionStrings&gt;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4212" y="5241768"/>
            <a:ext cx="105156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rgbClr val="FBEEDC"/>
                </a:solidFill>
              </a:rPr>
              <a:t>private ProductBusiness productBusiness = new ProductBusiness();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5FA7101-3667-48E8-BB73-3AAA87BE7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8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Добавете следните компоненти: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броя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Label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lblName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lblPrice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lblStock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–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етикети съответно за име, цена и бройки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броя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TextBox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txtName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txtPrice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txtStock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–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текстови кутии съответно за име, цена и бройки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1 брой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DataGridView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dataGridView1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–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табличка за визуализиране на данни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4 бутона: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btnInsert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btnUpdate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btnSave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btnDelete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като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btnUpdate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и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btnSave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трябва да бъдат един върху друг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Компоненти във формата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8968238-DB6A-4599-8578-7831A275B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6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UpdateGrid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/>
              <a:t> – обновява табличката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ClearTextBoxes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/>
              <a:t>– изчиства текстовите кутийки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ToggleSaveUpdate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/>
              <a:t> – разменя </a:t>
            </a:r>
            <a:r>
              <a:rPr lang="en-US" dirty="0"/>
              <a:t>Update/Save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UpdateTextboxes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id)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задава данните за редактиране в текстовите кутийки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DisableSelect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/>
              <a:t> – забранява възможността за избиране на ред от табличката по време на редакцията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ResetSelect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/>
              <a:t> – позволява възможността за избиране на ред от табличката, деселектирайки досега избрания ред</a:t>
            </a:r>
            <a:endParaRPr lang="bg-BG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Product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GetEditedProduct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()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/>
              <a:t>– връща обект от клас </a:t>
            </a:r>
            <a:r>
              <a:rPr lang="en-US" dirty="0"/>
              <a:t>Product  </a:t>
            </a:r>
            <a:r>
              <a:rPr lang="bg-BG" dirty="0"/>
              <a:t>на базата на данните попълнени в текстовите кутийки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Методи, които трябва да реализираме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A9C99E2-72F3-4594-AA7E-2C9ECD2B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0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ProductForm_Load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(object sender,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EventArgs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e)</a:t>
            </a:r>
            <a:r>
              <a:rPr lang="bg-BG" dirty="0"/>
              <a:t> – зарежда данни в табличката при зареждане на форма</a:t>
            </a: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btnInsert_Click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(object sender,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EventArgs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e)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sz="3200" dirty="0"/>
              <a:t>– предава за добавяне информация към бизнес логиката</a:t>
            </a:r>
            <a:endParaRPr lang="bg-BG" sz="3100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btnUpdate_Click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(object sender,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EventArgs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e)</a:t>
            </a:r>
            <a:r>
              <a:rPr lang="bg-BG" sz="2800" dirty="0"/>
              <a:t> – задава за редакция избрания ред в таблицата, ако има такъв</a:t>
            </a:r>
            <a:endParaRPr lang="bg-BG" sz="3100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btnSave_Click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(object sender,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EventArgs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e)</a:t>
            </a:r>
            <a:r>
              <a:rPr lang="bg-BG" sz="2800" dirty="0"/>
              <a:t> – запазва редакцията чрез подаване на информацията към бизнес логиката</a:t>
            </a:r>
            <a:endParaRPr lang="bg-BG" sz="3100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private void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btnDelete_Click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(object sender, </a:t>
            </a:r>
            <a:r>
              <a:rPr lang="en-US" sz="3100" dirty="0" err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EventArgs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e)</a:t>
            </a:r>
            <a:r>
              <a:rPr lang="bg-BG" sz="2800" dirty="0"/>
              <a:t> – изтрива избрания ред от табличката</a:t>
            </a:r>
            <a:endParaRPr lang="en-US" sz="3100" dirty="0">
              <a:solidFill>
                <a:schemeClr val="tx2">
                  <a:lumMod val="75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Методи, които трябва да реализираме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74AFBE1-D27A-4384-A288-4C737B323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приложението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8" y="1407388"/>
            <a:ext cx="11122964" cy="4231412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8197541-669D-416D-B78A-8BA4BC0E0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64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Winforms</a:t>
            </a:r>
            <a:r>
              <a:rPr lang="en-US"/>
              <a:t> </a:t>
            </a:r>
            <a:r>
              <a:rPr lang="bg-BG"/>
              <a:t>като </a:t>
            </a:r>
            <a:r>
              <a:rPr lang="bg-BG" dirty="0"/>
              <a:t>потребителски интерфейс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62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EBE7732-95F0-4D88-B4A1-5AC0614C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0412" y="2258375"/>
            <a:ext cx="3117274" cy="401949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7808999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Използване на </a:t>
            </a:r>
            <a:r>
              <a:rPr lang="en-US" dirty="0"/>
              <a:t>Windows Forms (</a:t>
            </a:r>
            <a:r>
              <a:rPr lang="en-US" dirty="0" err="1"/>
              <a:t>Winforms</a:t>
            </a:r>
            <a:r>
              <a:rPr lang="en-US" dirty="0"/>
              <a:t>) </a:t>
            </a:r>
            <a:r>
              <a:rPr lang="bg-BG" dirty="0"/>
              <a:t>за презентационен слой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Разделяне на приложението на проекти според слоя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909" y="3848894"/>
            <a:ext cx="3037825" cy="21521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02" y="4115483"/>
            <a:ext cx="2576518" cy="2513917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0B6A716-D5A8-478D-A402-9520EBB0B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Winforms</a:t>
            </a:r>
            <a:r>
              <a:rPr lang="en-US" dirty="0"/>
              <a:t> </a:t>
            </a:r>
            <a:r>
              <a:rPr lang="bg-BG" dirty="0"/>
              <a:t>е графичен потребителски интерфейс</a:t>
            </a:r>
          </a:p>
          <a:p>
            <a:pPr lvl="1"/>
            <a:r>
              <a:rPr lang="bg-BG" dirty="0"/>
              <a:t>Използва контроли за създаване на интерфейса</a:t>
            </a:r>
          </a:p>
          <a:p>
            <a:pPr lvl="1"/>
            <a:r>
              <a:rPr lang="bg-BG" dirty="0"/>
              <a:t>Чудесен визуален интерфейс за нашето приложение</a:t>
            </a:r>
            <a:endParaRPr lang="en-US" dirty="0"/>
          </a:p>
          <a:p>
            <a:r>
              <a:rPr lang="bg-BG" dirty="0"/>
              <a:t>Благодарение на </a:t>
            </a:r>
            <a:r>
              <a:rPr lang="en-US" dirty="0" err="1"/>
              <a:t>Winforms</a:t>
            </a:r>
            <a:r>
              <a:rPr lang="en-US" dirty="0"/>
              <a:t> </a:t>
            </a:r>
            <a:r>
              <a:rPr lang="bg-BG" dirty="0"/>
              <a:t>ние ще дадем добър и удобен външен вид на нашето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 err="1"/>
              <a:t>Winforms</a:t>
            </a:r>
            <a:r>
              <a:rPr lang="en-US" dirty="0"/>
              <a:t>?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C0569AE-92F5-4D21-9D10-AE4F67B52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6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F848-B858-442A-A11B-296D7AE6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 ни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0B0D-3E89-4F76-AEDB-6C3B938E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bg-BG" dirty="0"/>
              <a:t>Изграден </a:t>
            </a:r>
            <a:r>
              <a:rPr lang="bg-BG" dirty="0" err="1"/>
              <a:t>връху</a:t>
            </a:r>
            <a:r>
              <a:rPr lang="bg-BG" dirty="0"/>
              <a:t> </a:t>
            </a:r>
            <a:r>
              <a:rPr lang="en-US" dirty="0" err="1"/>
              <a:t>Winforms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609600"/>
            <a:ext cx="11036199" cy="4198405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74D6754-A5C5-4318-82DA-176AAC82FC3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5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Windows Forms Application</a:t>
            </a:r>
          </a:p>
          <a:p>
            <a:pPr lvl="1"/>
            <a:r>
              <a:rPr lang="en-US" dirty="0"/>
              <a:t>T</a:t>
            </a:r>
            <a:r>
              <a:rPr lang="bg-BG" dirty="0"/>
              <a:t>ова ще е проекта ни, който ще действа като презентационен слой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Какви проекти трябва да имаме?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3124200"/>
            <a:ext cx="10589559" cy="30480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41B6696-D060-442B-B017-4980A10C5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/>
              <a:t>- това ще е проекта ни, който ще</a:t>
            </a:r>
            <a:r>
              <a:rPr lang="en-US" sz="2800" dirty="0"/>
              <a:t> </a:t>
            </a:r>
            <a:r>
              <a:rPr lang="bg-BG" sz="2800" dirty="0"/>
              <a:t>бъде слоят за данни. При създаването му от </a:t>
            </a:r>
            <a:r>
              <a:rPr lang="en-US" sz="2800" dirty="0"/>
              <a:t>Visual C# -&gt; Windows </a:t>
            </a:r>
            <a:r>
              <a:rPr lang="bg-BG" sz="2800" dirty="0"/>
              <a:t>трябва да изберем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Какви проекти трябва да имаме?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0" y="2249799"/>
            <a:ext cx="8914452" cy="427520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E24D537-A839-476F-9B78-3C1CAC1D9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0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Business </a:t>
            </a:r>
            <a:r>
              <a:rPr lang="bg-BG" sz="2800" dirty="0"/>
              <a:t>- това ще е проекта ни, който ще</a:t>
            </a:r>
            <a:r>
              <a:rPr lang="en-US" sz="2800" dirty="0"/>
              <a:t> </a:t>
            </a:r>
            <a:r>
              <a:rPr lang="bg-BG" sz="2800" dirty="0"/>
              <a:t>бъде слоят за услуги. При създаването му от </a:t>
            </a:r>
            <a:r>
              <a:rPr lang="en-US" sz="2800" dirty="0"/>
              <a:t>Visual C# -&gt; Windows </a:t>
            </a:r>
            <a:r>
              <a:rPr lang="bg-BG" sz="2800" dirty="0"/>
              <a:t>трябва да изберем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Какви проекти трябва да имаме?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0" y="2249799"/>
            <a:ext cx="8914452" cy="427520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C4CB26D-8CD1-42F8-81F7-CCC9DAF0E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Цъкнете с десен бутон върху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solution-a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 изберете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Manage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NuGet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Packages for Solution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 инсталирайте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EntityFramework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Изберете инсталация</a:t>
            </a:r>
            <a:b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за всичките проекти</a:t>
            </a:r>
            <a:b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в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solution-a.</a:t>
            </a:r>
            <a:b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US" dirty="0" err="1"/>
              <a:t>EntityFramework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50" y="2394136"/>
            <a:ext cx="6571207" cy="4229104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B32536B-DD7F-45D0-83EF-107BC743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1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На проект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Business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изберете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[Add]-&gt;References.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Добавете референция към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На проект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ProductApp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/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проектът на </a:t>
            </a:r>
            <a:r>
              <a:rPr lang="en-US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Winforms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/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изберете</a:t>
            </a:r>
            <a:b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[Add]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-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&gt;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References.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Добавете референция към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Business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40000"/>
                    <a:lumOff val="60000"/>
                  </a:schemeClr>
                </a:solidFill>
              </a:rPr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референции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21C466F-9E79-40E7-92FE-041EB7BAC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8034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7140</TotalTime>
  <Words>1181</Words>
  <Application>Microsoft Office PowerPoint</Application>
  <PresentationFormat>Custom</PresentationFormat>
  <Paragraphs>149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Winforms?</vt:lpstr>
      <vt:lpstr>Структура на проекта ни</vt:lpstr>
      <vt:lpstr>Какви проекти трябва да имаме?</vt:lpstr>
      <vt:lpstr>Какви проекти трябва да имаме? (2)</vt:lpstr>
      <vt:lpstr>Какви проекти трябва да имаме? (3)</vt:lpstr>
      <vt:lpstr>Добавяне на EntityFramework</vt:lpstr>
      <vt:lpstr>Добавяне на референции</vt:lpstr>
      <vt:lpstr>Data/Model/Product.cs</vt:lpstr>
      <vt:lpstr>Data/ProductContext.cs</vt:lpstr>
      <vt:lpstr>Business/ProductBusiness.cs</vt:lpstr>
      <vt:lpstr>Свързване на Winforms с другите слоеве</vt:lpstr>
      <vt:lpstr>Компоненти във формата</vt:lpstr>
      <vt:lpstr>Методи, които трябва да реализираме</vt:lpstr>
      <vt:lpstr>Методи, които трябва да реализираме</vt:lpstr>
      <vt:lpstr>Използване на приложението</vt:lpstr>
      <vt:lpstr>Winforms като потребителски интерфейс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2019-12-17T11:47:27Z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