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588" r:id="rId3"/>
    <p:sldId id="589" r:id="rId4"/>
    <p:sldId id="596" r:id="rId5"/>
    <p:sldId id="597" r:id="rId6"/>
    <p:sldId id="598" r:id="rId7"/>
    <p:sldId id="599" r:id="rId8"/>
    <p:sldId id="600" r:id="rId9"/>
    <p:sldId id="602" r:id="rId10"/>
    <p:sldId id="604" r:id="rId11"/>
    <p:sldId id="605" r:id="rId12"/>
    <p:sldId id="606" r:id="rId13"/>
    <p:sldId id="537" r:id="rId14"/>
    <p:sldId id="538" r:id="rId15"/>
    <p:sldId id="539" r:id="rId16"/>
    <p:sldId id="540" r:id="rId17"/>
    <p:sldId id="541" r:id="rId18"/>
    <p:sldId id="542" r:id="rId19"/>
    <p:sldId id="595" r:id="rId20"/>
    <p:sldId id="590" r:id="rId21"/>
    <p:sldId id="591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14DB3FE-DECB-46CF-A8A0-C45D9FEBD0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805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1E50AAE-EB07-4344-A9CD-AECC1B85B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349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9BE366-238E-48EF-A717-17F77680AC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847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A64D88-4D8B-48E4-9456-601C063796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464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436812" y="762000"/>
            <a:ext cx="9129499" cy="165271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Качество на софтуера и </a:t>
            </a:r>
            <a:br>
              <a:rPr lang="bg-BG" dirty="0"/>
            </a:br>
            <a:r>
              <a:rPr lang="bg-BG" dirty="0"/>
              <a:t>преработка на кода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0832"/>
            <a:ext cx="5926403" cy="2688523"/>
            <a:chOff x="745783" y="3460832"/>
            <a:chExt cx="5926403" cy="26885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164657" y="34608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5012" y="3723678"/>
            <a:ext cx="4418266" cy="2524722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7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Ключово важно за това, да си ефективен програмист, е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Максимизиране на частта от програмата, която можеш, без притеснение, да игнорираш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Докато работиш по коя да е част от кода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Повечето практики, обсъждани тук, предлагат различни начини за постигане на тази важна цел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се справим със сложността в кода </a:t>
            </a:r>
            <a:r>
              <a:rPr lang="en-US" dirty="0"/>
              <a:t>(2)</a:t>
            </a:r>
          </a:p>
        </p:txBody>
      </p:sp>
      <p:pic>
        <p:nvPicPr>
          <p:cNvPr id="168962" name="Picture 2" descr="http://www.klisia.net/blog/uploaded_images/complexity-71064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507" y="4783906"/>
            <a:ext cx="9852634" cy="1741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CCC5D8B-1016-4A0C-8DAA-01EA50C0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7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Коректно поведение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Спазващо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изискванията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Стабилна работа</a:t>
            </a:r>
            <a:r>
              <a:rPr lang="en-US" dirty="0"/>
              <a:t>, </a:t>
            </a:r>
            <a:r>
              <a:rPr lang="bg-BG" dirty="0"/>
              <a:t>без увисвания и </a:t>
            </a:r>
            <a:r>
              <a:rPr lang="bg-BG" dirty="0" err="1"/>
              <a:t>крашове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 бъгове</a:t>
            </a:r>
            <a:r>
              <a:rPr lang="en-US" dirty="0"/>
              <a:t> – </a:t>
            </a:r>
            <a:r>
              <a:rPr lang="bg-BG" dirty="0"/>
              <a:t>работи според очакванията</a:t>
            </a:r>
            <a:endParaRPr lang="en-US" dirty="0"/>
          </a:p>
          <a:p>
            <a:pPr lvl="1"/>
            <a:r>
              <a:rPr lang="bg-BG" dirty="0"/>
              <a:t>Правилен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отговор</a:t>
            </a:r>
            <a:r>
              <a:rPr lang="en-US" dirty="0"/>
              <a:t> </a:t>
            </a:r>
            <a:r>
              <a:rPr lang="bg-BG" dirty="0"/>
              <a:t>при неправилна употреба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Четлив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лесен за разчитане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Разбираем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 err="1"/>
              <a:t>себеописателен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Ремонтопригоден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лесен за промяна, когато се наложи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характеристики на висококачествения код</a:t>
            </a:r>
            <a:endParaRPr lang="en-US" dirty="0"/>
          </a:p>
        </p:txBody>
      </p:sp>
      <p:pic>
        <p:nvPicPr>
          <p:cNvPr id="8194" name="Picture 2" descr="http://www.axialis.fr/objects/ip_icon_02_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4766" y="1493283"/>
            <a:ext cx="2234618" cy="1676400"/>
          </a:xfrm>
          <a:prstGeom prst="rect">
            <a:avLst/>
          </a:prstGeom>
          <a:noFill/>
        </p:spPr>
      </p:pic>
      <p:pic>
        <p:nvPicPr>
          <p:cNvPr id="8196" name="Picture 4" descr="http://www.nextecinc.com/images/maintai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6339" y="3546158"/>
            <a:ext cx="2031471" cy="2016443"/>
          </a:xfrm>
          <a:prstGeom prst="roundRect">
            <a:avLst>
              <a:gd name="adj" fmla="val 11809"/>
            </a:avLst>
          </a:prstGeom>
          <a:noFill/>
          <a:effectLst>
            <a:softEdge rad="3175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94249EC-76CB-421D-9A8D-8BB29450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Постепенен процес, превръщащ лошо написания код в качествен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Базира се на</a:t>
            </a:r>
            <a:r>
              <a:rPr lang="en-US" dirty="0"/>
              <a:t> „</a:t>
            </a:r>
            <a:r>
              <a:rPr lang="bg-BG" dirty="0"/>
              <a:t>шаблони за преработка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добре известни рецепти за подобряване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преработка (</a:t>
            </a:r>
            <a:r>
              <a:rPr lang="en-US"/>
              <a:t>Refactoring)?</a:t>
            </a:r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7761408" y="1295669"/>
            <a:ext cx="3362204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8012" y="1245740"/>
            <a:ext cx="6172200" cy="3213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Преработка означава </a:t>
            </a: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„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да се подобри организацията и качеството на програмен код без да се променя външното му поведение</a:t>
            </a: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>
                <a:solidFill>
                  <a:schemeClr val="tx1"/>
                </a:solidFill>
                <a:cs typeface="Consolas" pitchFamily="49" charset="0"/>
              </a:rPr>
              <a:t>Martin Fowler</a:t>
            </a:r>
            <a:endParaRPr lang="bg-BG" i="1" noProof="1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988E5D1-E006-48D2-B298-DC465006B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4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Какво ще рече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преработка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програмния код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Подобряване на организацията и качеството на наличния програмен код, без да се променя неговото поведение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Това е постепенен процес, който превръща </a:t>
            </a:r>
            <a:r>
              <a:rPr lang="en-US" dirty="0"/>
              <a:t>(</a:t>
            </a:r>
            <a:r>
              <a:rPr lang="bg-BG" dirty="0"/>
              <a:t>ако е възможно)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 лошо написания код в добре написан 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Защо </a:t>
            </a:r>
            <a:r>
              <a:rPr lang="bg-BG" dirty="0"/>
              <a:t>бихме поискали преработка на кода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Програмният код непрекъснато се променя и от това качеството му се влошава </a:t>
            </a:r>
            <a:r>
              <a:rPr lang="en-US" dirty="0"/>
              <a:t>(</a:t>
            </a:r>
            <a:r>
              <a:rPr lang="bg-BG" dirty="0"/>
              <a:t>ако не се преработи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Изискванията често се променят и кодът трябва да се промени, за да отговори на новите изисквания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кода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0610BA5-7C41-4908-AD44-6D1BB7BF1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5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Лоши практики в кода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smells) </a:t>
            </a:r>
            <a:r>
              <a:rPr lang="bg-BG" dirty="0"/>
              <a:t>показват, че трябва преработка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/>
              <a:t>Преработваме</a:t>
            </a:r>
            <a:r>
              <a:rPr lang="en-US" dirty="0"/>
              <a:t>:</a:t>
            </a:r>
          </a:p>
          <a:p>
            <a:pPr lvl="1">
              <a:spcAft>
                <a:spcPts val="0"/>
              </a:spcAft>
            </a:pPr>
            <a:r>
              <a:rPr lang="bg-BG" dirty="0"/>
              <a:t>За да е по-лесно добавянето на нови функции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По време на оправянето на грешки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Когато преглеждаме чужд програмен код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Има технологични липси </a:t>
            </a:r>
            <a:r>
              <a:rPr lang="en-US" dirty="0"/>
              <a:t>(</a:t>
            </a:r>
            <a:r>
              <a:rPr lang="bg-BG" dirty="0"/>
              <a:t>или проблемен код</a:t>
            </a:r>
            <a:r>
              <a:rPr lang="en-US" dirty="0"/>
              <a:t>)</a:t>
            </a:r>
          </a:p>
          <a:p>
            <a:pPr lvl="1">
              <a:spcAft>
                <a:spcPts val="0"/>
              </a:spcAft>
            </a:pPr>
            <a:r>
              <a:rPr lang="bg-BG" dirty="0"/>
              <a:t>По време на разработка чрез тестове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test-driven development</a:t>
            </a:r>
            <a:r>
              <a:rPr lang="bg-BG" dirty="0"/>
              <a:t>)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Компонентните тестове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 tests) </a:t>
            </a:r>
            <a:r>
              <a:rPr lang="bg-BG" dirty="0"/>
              <a:t>гарантират, че преработката няма да промени поведението на кода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bg-BG" dirty="0"/>
              <a:t>Ако нямате компонентни тестове, напишете!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 нужна преработка</a:t>
            </a:r>
            <a:r>
              <a:rPr lang="en-US" dirty="0"/>
              <a:t>?</a:t>
            </a:r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2412" y="2261901"/>
            <a:ext cx="2133600" cy="15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5513964-432B-4B98-B818-5062A710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Нека да е по-просто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 </a:t>
            </a:r>
            <a:r>
              <a:rPr lang="bg-BG" dirty="0"/>
              <a:t>принцип</a:t>
            </a:r>
            <a:r>
              <a:rPr lang="en-US" dirty="0"/>
              <a:t>)</a:t>
            </a:r>
          </a:p>
          <a:p>
            <a:r>
              <a:rPr lang="bg-BG" dirty="0"/>
              <a:t>Избягвайте повторения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 </a:t>
            </a:r>
            <a:r>
              <a:rPr lang="bg-BG" dirty="0"/>
              <a:t>принцип</a:t>
            </a:r>
            <a:r>
              <a:rPr lang="en-US" dirty="0"/>
              <a:t>)</a:t>
            </a:r>
          </a:p>
          <a:p>
            <a:r>
              <a:rPr lang="bg-BG" dirty="0"/>
              <a:t>Нека да е ясно</a:t>
            </a:r>
            <a:r>
              <a:rPr lang="en-US" dirty="0"/>
              <a:t> (</a:t>
            </a:r>
            <a:r>
              <a:rPr lang="bg-BG" dirty="0" err="1"/>
              <a:t>говорящи</a:t>
            </a:r>
            <a:r>
              <a:rPr lang="bg-BG" dirty="0"/>
              <a:t> имена</a:t>
            </a:r>
            <a:r>
              <a:rPr lang="en-US" dirty="0"/>
              <a:t>, </a:t>
            </a:r>
            <a:r>
              <a:rPr lang="bg-BG" dirty="0"/>
              <a:t>коментари и т.н.</a:t>
            </a:r>
            <a:r>
              <a:rPr lang="en-US" dirty="0"/>
              <a:t>)</a:t>
            </a:r>
          </a:p>
          <a:p>
            <a:r>
              <a:rPr lang="bg-BG" dirty="0"/>
              <a:t>По-малко количество код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 </a:t>
            </a:r>
            <a:r>
              <a:rPr lang="bg-BG" dirty="0"/>
              <a:t>принцип</a:t>
            </a:r>
            <a:r>
              <a:rPr lang="en-US" dirty="0"/>
              <a:t>)</a:t>
            </a:r>
          </a:p>
          <a:p>
            <a:r>
              <a:rPr lang="bg-BG" dirty="0"/>
              <a:t>Разделяне на отговорностите</a:t>
            </a:r>
            <a:r>
              <a:rPr lang="en-US" dirty="0"/>
              <a:t> (decoupling)</a:t>
            </a:r>
          </a:p>
          <a:p>
            <a:r>
              <a:rPr lang="bg-BG" dirty="0"/>
              <a:t>Подходящо ниво на абстракция</a:t>
            </a:r>
            <a:r>
              <a:rPr lang="en-US" dirty="0"/>
              <a:t> (</a:t>
            </a:r>
            <a:r>
              <a:rPr lang="bg-BG" dirty="0"/>
              <a:t>използвайте абстракции</a:t>
            </a:r>
            <a:r>
              <a:rPr lang="en-US" dirty="0"/>
              <a:t>)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Правило на момчетата-скаути</a:t>
            </a:r>
          </a:p>
          <a:p>
            <a:pPr lvl="1"/>
            <a:r>
              <a:rPr lang="bg-BG" dirty="0"/>
              <a:t>Оставете кода в по-добро състояние от това, в което сте го заварили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</a:t>
            </a:r>
            <a:r>
              <a:rPr lang="en-US" dirty="0"/>
              <a:t>: </a:t>
            </a:r>
            <a:r>
              <a:rPr lang="bg-BG" dirty="0"/>
              <a:t>Основни принципи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3455C2-B990-4371-BB32-C7730032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8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Запишете програмния код </a:t>
            </a:r>
            <a:r>
              <a:rPr lang="bg-BG" dirty="0"/>
              <a:t>в състоянието, от което започвате</a:t>
            </a:r>
            <a:endParaRPr lang="en-US" dirty="0"/>
          </a:p>
          <a:p>
            <a:pPr marL="715963" lvl="1" indent="-338138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Направете </a:t>
            </a:r>
            <a:r>
              <a:rPr lang="en-US" dirty="0"/>
              <a:t>Check-in </a:t>
            </a:r>
            <a:r>
              <a:rPr lang="bg-BG" dirty="0"/>
              <a:t>или архивирайте текущия програмен код</a:t>
            </a:r>
            <a:endParaRPr lang="en-US" dirty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Подгответе тестове</a:t>
            </a:r>
            <a:r>
              <a:rPr lang="bg-BG" dirty="0"/>
              <a:t>, за да се подсигурите</a:t>
            </a:r>
            <a:r>
              <a:rPr lang="en-US" dirty="0"/>
              <a:t>, </a:t>
            </a:r>
            <a:r>
              <a:rPr lang="bg-BG" dirty="0"/>
              <a:t>че кодът ще работи по същия начин след преработката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Компонентни </a:t>
            </a:r>
            <a:r>
              <a:rPr lang="en-US" dirty="0"/>
              <a:t>/ </a:t>
            </a:r>
            <a:r>
              <a:rPr lang="bg-BG" dirty="0"/>
              <a:t>характеризиращи тестове</a:t>
            </a:r>
            <a:endParaRPr lang="en-US" dirty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/>
              <a:t>Правете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преработките една по една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Правете малки преработки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Не подценявайте дребните промени</a:t>
            </a:r>
            <a:endParaRPr lang="en-US" dirty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Изпълнете тестовете </a:t>
            </a:r>
            <a:r>
              <a:rPr lang="bg-BG" dirty="0"/>
              <a:t>– те трябва </a:t>
            </a:r>
            <a:r>
              <a:rPr lang="en-US" dirty="0"/>
              <a:t> </a:t>
            </a:r>
            <a:r>
              <a:rPr lang="bg-BG" dirty="0"/>
              <a:t>да са успешни</a:t>
            </a:r>
          </a:p>
          <a:p>
            <a:pPr marL="819096" lvl="1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Ако не са – върнете стария код</a:t>
            </a:r>
            <a:endParaRPr lang="en-US" dirty="0"/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Направете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check-in </a:t>
            </a:r>
            <a:r>
              <a:rPr lang="bg-BG" dirty="0"/>
              <a:t>в системата за контрол на версиите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</a:t>
            </a:r>
            <a:r>
              <a:rPr lang="en-US" dirty="0"/>
              <a:t>: </a:t>
            </a:r>
            <a:r>
              <a:rPr lang="bg-BG" dirty="0"/>
              <a:t>Типичен процес</a:t>
            </a:r>
            <a:endParaRPr lang="en-US" dirty="0"/>
          </a:p>
        </p:txBody>
      </p:sp>
      <p:pic>
        <p:nvPicPr>
          <p:cNvPr id="2050" name="Picture 2" descr="https://cdn4.iconfinder.com/data/icons/SOPHISTIQUE/web_design/png/400/our_process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2819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05FE391-45F2-457A-9E88-A8275D08D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1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Правете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малки</a:t>
            </a:r>
            <a:r>
              <a:rPr lang="bg-BG" dirty="0"/>
              <a:t> преработки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по една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Направете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Поддържайте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</a:t>
            </a:r>
            <a:r>
              <a:rPr lang="bg-BG" dirty="0"/>
              <a:t>“ </a:t>
            </a:r>
            <a:r>
              <a:rPr lang="en-US" dirty="0"/>
              <a:t>TODO</a:t>
            </a:r>
            <a:r>
              <a:rPr lang="bg-BG" dirty="0"/>
              <a:t> списък</a:t>
            </a:r>
            <a:endParaRPr lang="en-US" dirty="0"/>
          </a:p>
          <a:p>
            <a:r>
              <a:rPr lang="bg-BG" dirty="0"/>
              <a:t>Правете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check-in / commit </a:t>
            </a:r>
            <a:r>
              <a:rPr lang="bg-BG" dirty="0"/>
              <a:t>често</a:t>
            </a:r>
            <a:endParaRPr lang="en-US" dirty="0"/>
          </a:p>
          <a:p>
            <a:r>
              <a:rPr lang="bg-BG" dirty="0"/>
              <a:t>Добавете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тестове</a:t>
            </a:r>
            <a:r>
              <a:rPr lang="bg-BG" dirty="0"/>
              <a:t> за различните случаи</a:t>
            </a:r>
            <a:endParaRPr lang="en-US" dirty="0"/>
          </a:p>
          <a:p>
            <a:r>
              <a:rPr lang="bg-BG" dirty="0"/>
              <a:t>Преглеждайте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Програмирайте по двойки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 programming</a:t>
            </a:r>
            <a:r>
              <a:rPr lang="en-US" dirty="0"/>
              <a:t>)</a:t>
            </a:r>
          </a:p>
          <a:p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инструментите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(Visual Studio + </a:t>
            </a:r>
            <a:r>
              <a:rPr lang="bg-BG" dirty="0"/>
              <a:t>добавки</a:t>
            </a:r>
            <a:r>
              <a:rPr lang="en-US" dirty="0"/>
              <a:t> </a:t>
            </a:r>
            <a:r>
              <a:rPr lang="bg-BG" dirty="0"/>
              <a:t>или други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Преработка: Съвети</a:t>
            </a:r>
            <a:endParaRPr lang="en-US" dirty="0"/>
          </a:p>
        </p:txBody>
      </p:sp>
      <p:pic>
        <p:nvPicPr>
          <p:cNvPr id="3074" name="Picture 2" descr="http://www.iconsdb.com/icons/preview/orange/seo-tips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6764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91BAB99-E403-4357-B0F3-99A7D67A4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Преименуване на променлива</a:t>
            </a:r>
            <a:r>
              <a:rPr lang="en-US" dirty="0"/>
              <a:t> / </a:t>
            </a:r>
            <a:r>
              <a:rPr lang="bg-BG" dirty="0"/>
              <a:t>клас</a:t>
            </a:r>
            <a:r>
              <a:rPr lang="en-US" dirty="0"/>
              <a:t> / </a:t>
            </a:r>
            <a:r>
              <a:rPr lang="bg-BG" dirty="0"/>
              <a:t>метод</a:t>
            </a:r>
            <a:r>
              <a:rPr lang="en-US" dirty="0"/>
              <a:t> / </a:t>
            </a:r>
            <a:r>
              <a:rPr lang="bg-BG" dirty="0"/>
              <a:t>член</a:t>
            </a:r>
            <a:endParaRPr lang="en-US" dirty="0"/>
          </a:p>
          <a:p>
            <a:r>
              <a:rPr lang="bg-BG" dirty="0"/>
              <a:t>Извличане на</a:t>
            </a:r>
          </a:p>
          <a:p>
            <a:pPr lvl="1"/>
            <a:r>
              <a:rPr lang="bg-BG" dirty="0"/>
              <a:t>метод</a:t>
            </a:r>
            <a:endParaRPr lang="en-US" dirty="0"/>
          </a:p>
          <a:p>
            <a:pPr lvl="1"/>
            <a:r>
              <a:rPr lang="bg-BG" dirty="0"/>
              <a:t>константа</a:t>
            </a:r>
            <a:endParaRPr lang="en-US" dirty="0"/>
          </a:p>
          <a:p>
            <a:pPr lvl="1"/>
            <a:r>
              <a:rPr lang="bg-BG" dirty="0"/>
              <a:t>интерфейс</a:t>
            </a:r>
            <a:endParaRPr lang="en-US" dirty="0"/>
          </a:p>
          <a:p>
            <a:r>
              <a:rPr lang="bg-BG" dirty="0"/>
              <a:t>Капсулиране </a:t>
            </a:r>
            <a:br>
              <a:rPr lang="bg-BG" dirty="0"/>
            </a:br>
            <a:r>
              <a:rPr lang="bg-BG" dirty="0"/>
              <a:t>на поле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Преработка на кода във </a:t>
            </a:r>
            <a:r>
              <a:rPr lang="en-US" dirty="0"/>
              <a:t>Visual Studio</a:t>
            </a:r>
          </a:p>
        </p:txBody>
      </p:sp>
      <p:pic>
        <p:nvPicPr>
          <p:cNvPr id="25602" name="Picture 2" descr="http://i.msdn.microsoft.com/ms379618.vs2005_refactoring-fig1(en-US,VS.80)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10" y="1905000"/>
            <a:ext cx="7315200" cy="4436967"/>
          </a:xfrm>
          <a:prstGeom prst="rect">
            <a:avLst/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363F0ED-7213-43E2-AD4E-A3203DE8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5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Качество на софтуера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Външно </a:t>
            </a:r>
            <a:r>
              <a:rPr lang="en-US" sz="2800" dirty="0"/>
              <a:t>– </a:t>
            </a:r>
            <a:r>
              <a:rPr lang="bg-BG" sz="2800" dirty="0"/>
              <a:t>работи гладко</a:t>
            </a:r>
            <a:r>
              <a:rPr lang="en-US" sz="2800" dirty="0"/>
              <a:t>,</a:t>
            </a:r>
            <a:r>
              <a:rPr lang="bg-BG" sz="2800" dirty="0"/>
              <a:t> без бъгове и проблеми</a:t>
            </a:r>
            <a:endParaRPr lang="en-US" sz="2800" dirty="0"/>
          </a:p>
          <a:p>
            <a:pPr lvl="1"/>
            <a:r>
              <a:rPr lang="bg-BG" sz="2800" dirty="0"/>
              <a:t>Вътрешно </a:t>
            </a:r>
            <a:r>
              <a:rPr lang="en-US" sz="2800" dirty="0"/>
              <a:t>–</a:t>
            </a:r>
            <a:r>
              <a:rPr lang="bg-BG" sz="2800" dirty="0"/>
              <a:t> добре структуриран и разбираем код</a:t>
            </a:r>
            <a:endParaRPr lang="en-US" sz="2800" dirty="0"/>
          </a:p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Аспекти</a:t>
            </a:r>
            <a:r>
              <a:rPr lang="bg-BG" sz="3200" dirty="0"/>
              <a:t> на качеството на кода</a:t>
            </a:r>
            <a:endParaRPr lang="en-US" sz="3200" dirty="0"/>
          </a:p>
          <a:p>
            <a:pPr lvl="1"/>
            <a:r>
              <a:rPr lang="bg-BG" sz="2800" dirty="0"/>
              <a:t>Качествени класове, методи</a:t>
            </a:r>
            <a:r>
              <a:rPr lang="en-US" sz="2800" dirty="0"/>
              <a:t>, </a:t>
            </a:r>
            <a:r>
              <a:rPr lang="bg-BG" sz="2800" dirty="0"/>
              <a:t>условни изрази и цикли</a:t>
            </a:r>
            <a:endParaRPr lang="en-US" sz="2800" dirty="0"/>
          </a:p>
          <a:p>
            <a:pPr lvl="1"/>
            <a:r>
              <a:rPr lang="bg-BG" sz="2800" dirty="0"/>
              <a:t>Добро форматиране</a:t>
            </a:r>
            <a:r>
              <a:rPr lang="en-US" sz="2800" dirty="0"/>
              <a:t>, </a:t>
            </a:r>
            <a:r>
              <a:rPr lang="bg-BG" sz="2800" dirty="0"/>
              <a:t>коментари, силно специализиран, слабо зависим</a:t>
            </a:r>
            <a:endParaRPr lang="en-US" sz="2800" dirty="0"/>
          </a:p>
          <a:p>
            <a:pPr lvl="1"/>
            <a:r>
              <a:rPr lang="bg-BG" sz="2800" dirty="0"/>
              <a:t>Подлежи на компонентни тестове</a:t>
            </a:r>
          </a:p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Преработка на кода </a:t>
            </a:r>
            <a:r>
              <a:rPr lang="bg-BG" sz="3200" dirty="0"/>
              <a:t>– подобрява съществуващ код, без да променя поведението му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64" y="1066800"/>
            <a:ext cx="2674535" cy="19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CB07E1C-A3E4-461C-8B65-1FC02686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Защо качеството на кода е важно</a:t>
            </a:r>
            <a:r>
              <a:rPr lang="en-US" sz="3600" dirty="0"/>
              <a:t>?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Външно и вътрешно качество на кода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Що е това качествен код</a:t>
            </a:r>
            <a:r>
              <a:rPr lang="en-US" sz="3600" dirty="0"/>
              <a:t>?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Конвенции в кода</a:t>
            </a:r>
            <a:endParaRPr lang="en-US" sz="3600" dirty="0"/>
          </a:p>
          <a:p>
            <a:r>
              <a:rPr lang="bg-BG" sz="3600" dirty="0"/>
              <a:t>Какво е преработка на кода</a:t>
            </a:r>
            <a:r>
              <a:rPr lang="en-US" sz="3600" dirty="0"/>
              <a:t>?</a:t>
            </a:r>
          </a:p>
          <a:p>
            <a:r>
              <a:rPr lang="bg-BG" sz="3600" dirty="0"/>
              <a:t>Принципи, които да следваме</a:t>
            </a:r>
            <a:endParaRPr lang="en-US" sz="3600" dirty="0"/>
          </a:p>
          <a:p>
            <a:r>
              <a:rPr lang="bg-BG" sz="3600" dirty="0"/>
              <a:t>Процес на преработка</a:t>
            </a:r>
            <a:r>
              <a:rPr lang="en-US" sz="3600" dirty="0"/>
              <a:t> </a:t>
            </a:r>
            <a:r>
              <a:rPr lang="bg-BG" sz="3600" dirty="0"/>
              <a:t>и съвети</a:t>
            </a:r>
            <a:endParaRPr lang="en-US" sz="36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652FA4-A5A4-422D-9F7E-F7FB09A91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76200"/>
            <a:ext cx="11163397" cy="1210235"/>
          </a:xfrm>
        </p:spPr>
        <p:txBody>
          <a:bodyPr>
            <a:normAutofit/>
          </a:bodyPr>
          <a:lstStyle/>
          <a:p>
            <a:r>
              <a:rPr lang="bg-BG" sz="4400" dirty="0"/>
              <a:t>Качество на софтуера и преработка на кода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D7954DF-0C5F-4E95-8AC0-1E232579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прави този код</a:t>
            </a:r>
            <a:r>
              <a:rPr lang="en-US" dirty="0"/>
              <a:t>? </a:t>
            </a:r>
            <a:r>
              <a:rPr lang="bg-BG" dirty="0"/>
              <a:t>Коректен ли е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качеството е важно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1025" y="1983462"/>
            <a:ext cx="10868369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5108" name="Picture 4" descr="http://www.uspsoig.gov/images/question_mark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452" y="1295400"/>
            <a:ext cx="1881899" cy="1564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EB55108-C32A-438C-86CF-395711A99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Сега програмният код е форматиран, но все още е неясен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качеството е важно</a:t>
            </a:r>
            <a:r>
              <a:rPr lang="en-US" dirty="0"/>
              <a:t>?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1655" y="1800007"/>
            <a:ext cx="10766795" cy="48332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Console.WriteLine(k - 'f')) 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74084" name="Picture 4" descr="http://www.sfgate.com/c/pictures/2005/08/19/mn_fog001_frl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4244" y="2061460"/>
            <a:ext cx="3004335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EBC1220-AB46-4E63-952F-5336A11B0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26435"/>
            <a:ext cx="11804822" cy="55950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Външно качество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програмата се държи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коректно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връща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очаквания резултат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софтуерът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бърз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неговия интерфейс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лесен за ползване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програмният код е достатъчно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сигурен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Вътрешно качество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кодът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лесен </a:t>
            </a:r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 </a:t>
            </a:r>
            <a:r>
              <a:rPr lang="bg-BG" dirty="0"/>
              <a:t>и разбиране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кодът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добре структуриран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Дали кодът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лесен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промяна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Качество на софтуера</a:t>
            </a:r>
            <a:endParaRPr lang="en-US" dirty="0"/>
          </a:p>
        </p:txBody>
      </p:sp>
      <p:pic>
        <p:nvPicPr>
          <p:cNvPr id="173058" name="Picture 2" descr="http://www.matrix-machine.com/data_images/external_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2444" y="1578854"/>
            <a:ext cx="2288512" cy="2820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3060" name="Picture 4" descr="http://findbiologydegrees.com/biology-img/microbiology.jpg"/>
          <p:cNvPicPr>
            <a:picLocks noChangeAspect="1" noChangeArrowheads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2444" y="4876800"/>
            <a:ext cx="2288513" cy="1390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E1B47B-9C34-4EB1-B03C-A67E5A9AF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9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Висококачественият програмен код е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Лесен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 </a:t>
            </a:r>
            <a:r>
              <a:rPr lang="bg-BG" dirty="0"/>
              <a:t>и разбиране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Лесен за промяна 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Има винаги коректно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Добре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тестван</a:t>
            </a:r>
            <a:r>
              <a:rPr lang="bg-BG" dirty="0"/>
              <a:t> 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Добре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проектиран</a:t>
            </a:r>
            <a:r>
              <a:rPr lang="bg-BG" dirty="0"/>
              <a:t> и изграден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Добре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документиран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Самоописващ се (</a:t>
            </a:r>
            <a:r>
              <a:rPr lang="en-US" dirty="0"/>
              <a:t>Self-documenting) </a:t>
            </a:r>
            <a:r>
              <a:rPr lang="bg-BG" dirty="0"/>
              <a:t>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Добре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висококачествен програмен код</a:t>
            </a:r>
            <a:r>
              <a:rPr lang="en-US" dirty="0"/>
              <a:t>?</a:t>
            </a:r>
          </a:p>
        </p:txBody>
      </p:sp>
      <p:pic>
        <p:nvPicPr>
          <p:cNvPr id="172034" name="Picture 2" descr="http://www.jfpconsulting.co.uk/Images/Quality_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6405" y="1524000"/>
            <a:ext cx="2959607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2038" name="Picture 6" descr="http://supercomm.bdmetrics.com/ProductLogo.ashx?id=377136&amp;refresh=40612377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307" y="4267200"/>
            <a:ext cx="2945633" cy="1809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FFBAB29-5F4E-4974-AF87-A1E07FF87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Висококачественият програмен код има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Силна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специализация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strong cohesion)</a:t>
            </a:r>
            <a:r>
              <a:rPr lang="en-US" dirty="0"/>
              <a:t> </a:t>
            </a:r>
            <a:r>
              <a:rPr lang="bg-BG" dirty="0"/>
              <a:t>на всички нива</a:t>
            </a:r>
            <a:r>
              <a:rPr lang="en-US" dirty="0"/>
              <a:t>: </a:t>
            </a:r>
            <a:r>
              <a:rPr lang="bg-BG" dirty="0"/>
              <a:t>модули</a:t>
            </a:r>
            <a:r>
              <a:rPr lang="en-US" dirty="0"/>
              <a:t>, </a:t>
            </a:r>
            <a:r>
              <a:rPr lang="bg-BG" dirty="0"/>
              <a:t>класове</a:t>
            </a:r>
            <a:r>
              <a:rPr lang="en-US" dirty="0"/>
              <a:t>, </a:t>
            </a:r>
            <a:r>
              <a:rPr lang="bg-BG" dirty="0"/>
              <a:t>методи и </a:t>
            </a:r>
            <a:r>
              <a:rPr lang="bg-BG" dirty="0" err="1"/>
              <a:t>т.н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bg-BG" sz="2800" dirty="0"/>
              <a:t>Един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елемент</a:t>
            </a:r>
            <a:r>
              <a:rPr lang="en-US" sz="2800" dirty="0"/>
              <a:t> </a:t>
            </a:r>
            <a:r>
              <a:rPr lang="bg-BG" sz="2800" dirty="0"/>
              <a:t>отговаря за една-единствена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задача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Слаба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зависимост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loose coupling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между модули</a:t>
            </a:r>
            <a:r>
              <a:rPr lang="en-US" dirty="0"/>
              <a:t>, </a:t>
            </a:r>
            <a:r>
              <a:rPr lang="bg-BG" dirty="0"/>
              <a:t>класове и </a:t>
            </a:r>
            <a:r>
              <a:rPr lang="bg-BG" dirty="0" err="1"/>
              <a:t>т.н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bg-BG" sz="2800" dirty="0"/>
              <a:t>Елементите са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независими</a:t>
            </a:r>
            <a:r>
              <a:rPr lang="en-US" sz="2800" dirty="0"/>
              <a:t> </a:t>
            </a:r>
            <a:r>
              <a:rPr lang="bg-BG" sz="2800" dirty="0"/>
              <a:t>един от друг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dirty="0"/>
              <a:t>Добро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Подходящи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имена</a:t>
            </a:r>
            <a:r>
              <a:rPr lang="en-US" dirty="0"/>
              <a:t> </a:t>
            </a:r>
            <a:r>
              <a:rPr lang="bg-BG" dirty="0"/>
              <a:t>за класове, методи, величини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Самоописващ се</a:t>
            </a:r>
            <a:r>
              <a:rPr lang="en-US" dirty="0"/>
              <a:t> </a:t>
            </a:r>
            <a:r>
              <a:rPr lang="bg-BG" dirty="0"/>
              <a:t>стил на кодиране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висококачествен програмен код</a:t>
            </a:r>
            <a:r>
              <a:rPr lang="en-US" dirty="0"/>
              <a:t>? (2)</a:t>
            </a:r>
          </a:p>
        </p:txBody>
      </p:sp>
      <p:pic>
        <p:nvPicPr>
          <p:cNvPr id="3074" name="Picture 2" descr="http://dontgetstuck.net/wp-content/uploads/2012/06/Supply-Chai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27" y="4116667"/>
            <a:ext cx="2506573" cy="250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FBFA9A-7DBC-43DA-A2E9-974B04266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7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03470"/>
            <a:ext cx="11804822" cy="5549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Конвенциите в кода са формализирани напътствия за стила на писане на програмен код</a:t>
            </a:r>
            <a:r>
              <a:rPr lang="en-US" sz="36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Конвенции за форматиране на кода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Конвенции за именуване 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Най-добри практики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Официални препоръки на </a:t>
            </a:r>
            <a:r>
              <a:rPr lang="en-US" sz="3600" dirty="0"/>
              <a:t>Microsoft</a:t>
            </a:r>
            <a:r>
              <a:rPr lang="bg-BG" sz="3600" dirty="0"/>
              <a:t> за код на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sz="36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Design Guidelines for Developing Class Libraries:</a:t>
            </a:r>
            <a:br>
              <a:rPr lang="en-US" sz="3000" dirty="0"/>
            </a:br>
            <a:r>
              <a:rPr lang="en-US" sz="3000" dirty="0">
                <a:hlinkClick r:id="rId2"/>
              </a:rPr>
              <a:t>http://msdn.microsoft.com/en-us/library/ms229042.aspx</a:t>
            </a: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600" dirty="0"/>
          </a:p>
          <a:p>
            <a:pPr lvl="1"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Конвенции в кода</a:t>
            </a:r>
            <a:endParaRPr lang="en-US" dirty="0"/>
          </a:p>
        </p:txBody>
      </p:sp>
      <p:pic>
        <p:nvPicPr>
          <p:cNvPr id="6" name="Picture 2" descr="http://cdn2.hubspot.net/hub/15318/file-13262411-jpg/images/contract-management-best-practi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01040" y="2149344"/>
            <a:ext cx="2593097" cy="1889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B5ABF99-E329-43C2-B12F-4ECA84F4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Справянето със сложността в кода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има важна роля в конструирането на софтуера</a:t>
            </a:r>
            <a:endParaRPr lang="en-US" sz="3200" dirty="0"/>
          </a:p>
          <a:p>
            <a:pPr lvl="1"/>
            <a:r>
              <a:rPr lang="bg-BG" sz="3000" dirty="0"/>
              <a:t>Минимизиране на степента на сложност, с която нечий ум ще трябва да се справя в даден момент</a:t>
            </a:r>
            <a:endParaRPr lang="en-US" sz="3000" dirty="0"/>
          </a:p>
          <a:p>
            <a:r>
              <a:rPr lang="bg-BG" sz="3200" dirty="0"/>
              <a:t>Предизвикателства пред архитектурата и дизайна</a:t>
            </a:r>
            <a:endParaRPr lang="en-US" sz="3200" dirty="0"/>
          </a:p>
          <a:p>
            <a:pPr lvl="1"/>
            <a:r>
              <a:rPr lang="bg-BG" sz="3000" dirty="0"/>
              <a:t>Проектиране на модули и класове, така че да се намали сложността</a:t>
            </a:r>
            <a:endParaRPr lang="en-US" sz="3000" dirty="0"/>
          </a:p>
          <a:p>
            <a:r>
              <a:rPr lang="bg-BG" sz="3200" dirty="0"/>
              <a:t>Предизвикателства при изграждането на кода</a:t>
            </a:r>
            <a:endParaRPr lang="en-US" sz="3200" dirty="0"/>
          </a:p>
          <a:p>
            <a:pPr lvl="1"/>
            <a:r>
              <a:rPr lang="bg-BG" sz="3000" dirty="0"/>
              <a:t>Прилагане на добри практики при конструирането на софтуера</a:t>
            </a:r>
            <a:r>
              <a:rPr lang="en-US" sz="3000" dirty="0"/>
              <a:t>: </a:t>
            </a:r>
            <a:r>
              <a:rPr lang="bg-BG" sz="3000" dirty="0"/>
              <a:t>класове</a:t>
            </a:r>
            <a:r>
              <a:rPr lang="en-US" sz="3000" dirty="0"/>
              <a:t>, </a:t>
            </a:r>
            <a:r>
              <a:rPr lang="bg-BG" sz="3000" dirty="0"/>
              <a:t>методи</a:t>
            </a:r>
            <a:r>
              <a:rPr lang="en-US" sz="3000" dirty="0"/>
              <a:t>, </a:t>
            </a:r>
            <a:r>
              <a:rPr lang="bg-BG" sz="3000" dirty="0"/>
              <a:t>променливи</a:t>
            </a:r>
            <a:r>
              <a:rPr lang="en-US" sz="3000" dirty="0"/>
              <a:t>, </a:t>
            </a:r>
            <a:r>
              <a:rPr lang="bg-BG" sz="3000" dirty="0"/>
              <a:t>именуване</a:t>
            </a:r>
            <a:r>
              <a:rPr lang="en-US" sz="3000" dirty="0"/>
              <a:t>, </a:t>
            </a:r>
            <a:r>
              <a:rPr lang="bg-BG" sz="3000" dirty="0"/>
              <a:t>изрази</a:t>
            </a:r>
            <a:r>
              <a:rPr lang="en-US" sz="3000" dirty="0"/>
              <a:t>, </a:t>
            </a:r>
            <a:r>
              <a:rPr lang="bg-BG" sz="3000" dirty="0"/>
              <a:t>обработка на грешки</a:t>
            </a:r>
            <a:r>
              <a:rPr lang="en-US" sz="3000" dirty="0"/>
              <a:t>, </a:t>
            </a:r>
            <a:r>
              <a:rPr lang="bg-BG" sz="3000" dirty="0"/>
              <a:t>форматиране</a:t>
            </a:r>
            <a:r>
              <a:rPr lang="en-US" sz="3000" dirty="0"/>
              <a:t>, </a:t>
            </a:r>
            <a:r>
              <a:rPr lang="bg-BG" sz="3000" dirty="0"/>
              <a:t>коментари</a:t>
            </a:r>
            <a:r>
              <a:rPr lang="en-US" sz="3000" dirty="0"/>
              <a:t>, </a:t>
            </a:r>
            <a:r>
              <a:rPr lang="bg-BG" sz="3000" dirty="0"/>
              <a:t>компонентни тестове и т.н.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се справим със сложността в кода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F1C4CCC-9374-4AD5-9763-1770F012E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42810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1462</Words>
  <Application>Microsoft Office PowerPoint</Application>
  <PresentationFormat>Custom</PresentationFormat>
  <Paragraphs>207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Защо качеството е важно?</vt:lpstr>
      <vt:lpstr>Защо качеството е важно? (2)</vt:lpstr>
      <vt:lpstr>Качество на софтуера</vt:lpstr>
      <vt:lpstr>Какво е висококачествен програмен код?</vt:lpstr>
      <vt:lpstr>Какво е висококачествен програмен код? (2)</vt:lpstr>
      <vt:lpstr>Конвенции в кода</vt:lpstr>
      <vt:lpstr>Как да се справим със сложността в кода</vt:lpstr>
      <vt:lpstr>Как да се справим със сложността в кода (2)</vt:lpstr>
      <vt:lpstr>Основни характеристики на висококачествения код</vt:lpstr>
      <vt:lpstr>Какво е преработка (Refactoring)?</vt:lpstr>
      <vt:lpstr>Преработка на кода</vt:lpstr>
      <vt:lpstr>Кога е нужна преработка?</vt:lpstr>
      <vt:lpstr>Преработка: Основни принципи</vt:lpstr>
      <vt:lpstr>Преработка: Типичен процес</vt:lpstr>
      <vt:lpstr>Преработка: Съвети</vt:lpstr>
      <vt:lpstr>Преработка на кода във Visual Studio</vt:lpstr>
      <vt:lpstr>Обобщение</vt:lpstr>
      <vt:lpstr>Качество на софтуера и преработка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subject>C# Basics Course</dc:subject>
  <dc:creator>Software University Foundation</dc:creator>
  <cp:keywords>refactoring; quality code;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2019-12-17T12:09:21Z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