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9"/>
  </p:notesMasterIdLst>
  <p:handoutMasterIdLst>
    <p:handoutMasterId r:id="rId20"/>
  </p:handoutMasterIdLst>
  <p:sldIdLst>
    <p:sldId id="394" r:id="rId3"/>
    <p:sldId id="629" r:id="rId4"/>
    <p:sldId id="633" r:id="rId5"/>
    <p:sldId id="635" r:id="rId6"/>
    <p:sldId id="636" r:id="rId7"/>
    <p:sldId id="626" r:id="rId8"/>
    <p:sldId id="637" r:id="rId9"/>
    <p:sldId id="638" r:id="rId10"/>
    <p:sldId id="639" r:id="rId11"/>
    <p:sldId id="640" r:id="rId12"/>
    <p:sldId id="627" r:id="rId13"/>
    <p:sldId id="628" r:id="rId14"/>
    <p:sldId id="641" r:id="rId15"/>
    <p:sldId id="642" r:id="rId16"/>
    <p:sldId id="594" r:id="rId17"/>
    <p:sldId id="481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91D829B7-75F7-41BB-9DD4-B2C052C79F78}">
          <p14:sldIdLst>
            <p14:sldId id="394"/>
            <p14:sldId id="629"/>
            <p14:sldId id="633"/>
            <p14:sldId id="635"/>
            <p14:sldId id="636"/>
            <p14:sldId id="626"/>
            <p14:sldId id="637"/>
            <p14:sldId id="638"/>
            <p14:sldId id="639"/>
            <p14:sldId id="640"/>
            <p14:sldId id="627"/>
            <p14:sldId id="628"/>
            <p14:sldId id="641"/>
            <p14:sldId id="642"/>
          </p14:sldIdLst>
        </p14:section>
        <p14:section name="Заключение" id="{8F383CC0-84FC-4D27-8925-4867FED032AC}">
          <p14:sldIdLst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18CEDF1-7E5B-4300-810F-F765BE2DE1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99257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5DE1D45-8687-4DD4-A5E4-66218F6003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5779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B21719D-90CB-4AF4-ACC2-BD27524D10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04805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0DD5F96E-4267-4F9C-A176-424F20289D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13487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E229DDE5-F000-4918-B198-51F9547CC9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9165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CD574021-6C14-43C7-A736-7D33068577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62452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935ECD94-7DF0-4D52-952A-E874ECABAA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27658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1F0747F4-A693-4DED-A918-CC3358EBBD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95136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D543DDD9-9095-4075-8CA0-7ED08C0476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00165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44944882-27BE-437E-ADF6-A3B6C481F3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5973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E7C3DB1F-2BB6-4455-95F7-566A70FC35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5382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12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1141412" y="762000"/>
            <a:ext cx="10424899" cy="16764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CRUD </a:t>
            </a:r>
            <a:r>
              <a:rPr lang="bg-BG" dirty="0"/>
              <a:t>приложение</a:t>
            </a:r>
            <a:r>
              <a:rPr lang="en-US" dirty="0"/>
              <a:t> </a:t>
            </a:r>
            <a:r>
              <a:rPr lang="bg-BG" dirty="0"/>
              <a:t>без </a:t>
            </a:r>
            <a:r>
              <a:rPr lang="en-US" dirty="0"/>
              <a:t>ORM</a:t>
            </a:r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502824"/>
            <a:ext cx="5968924" cy="2646531"/>
            <a:chOff x="745783" y="3502824"/>
            <a:chExt cx="5968924" cy="2646531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4864137" y="3502824"/>
              <a:ext cx="1850570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</a:t>
              </a:r>
              <a:b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</a:b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Placeholder 2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6767513" y="3124200"/>
            <a:ext cx="4722812" cy="304800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8379">
            <a:off x="6879316" y="4029823"/>
            <a:ext cx="3134069" cy="238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30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В споделения клас </a:t>
            </a:r>
            <a:r>
              <a:rPr lang="en-US" dirty="0"/>
              <a:t>Product </a:t>
            </a:r>
            <a:r>
              <a:rPr lang="bg-BG" dirty="0"/>
              <a:t>описваме свойства, които съответстват на колоните от таблицата в БД. Добавяме и конструктори: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Common/</a:t>
            </a:r>
            <a:r>
              <a:rPr lang="en-US" dirty="0" err="1"/>
              <a:t>Product.cs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84212" y="2971800"/>
            <a:ext cx="10061576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Id { get; set; }</a:t>
            </a:r>
          </a:p>
          <a:p>
            <a:r>
              <a:rPr lang="en-US" dirty="0"/>
              <a:t>public string Name { get; set; }</a:t>
            </a:r>
          </a:p>
          <a:p>
            <a:r>
              <a:rPr lang="en-US" dirty="0"/>
              <a:t>public decimal Price { get; set; }</a:t>
            </a:r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Stock { get; set; }</a:t>
            </a:r>
            <a:endParaRPr lang="bg-BG" dirty="0"/>
          </a:p>
          <a:p>
            <a:r>
              <a:rPr lang="en-US" dirty="0"/>
              <a:t>public Product()</a:t>
            </a:r>
            <a:r>
              <a:rPr lang="bg-BG" dirty="0"/>
              <a:t> </a:t>
            </a:r>
            <a:r>
              <a:rPr lang="en-US" dirty="0"/>
              <a:t>{</a:t>
            </a:r>
            <a:r>
              <a:rPr lang="bg-BG" dirty="0"/>
              <a:t> </a:t>
            </a:r>
            <a:r>
              <a:rPr lang="en-US" dirty="0"/>
              <a:t>}</a:t>
            </a:r>
            <a:r>
              <a:rPr lang="bg-BG" dirty="0"/>
              <a:t> //</a:t>
            </a:r>
            <a:r>
              <a:rPr lang="bg-BG" i="1" dirty="0"/>
              <a:t>конструктор по подразбиране</a:t>
            </a:r>
            <a:endParaRPr lang="en-US" i="1" dirty="0"/>
          </a:p>
          <a:p>
            <a:endParaRPr lang="bg-BG" dirty="0"/>
          </a:p>
          <a:p>
            <a:r>
              <a:rPr lang="en-US" dirty="0"/>
              <a:t>public Product(</a:t>
            </a:r>
            <a:r>
              <a:rPr lang="en-US" dirty="0" err="1"/>
              <a:t>int</a:t>
            </a:r>
            <a:r>
              <a:rPr lang="en-US" dirty="0"/>
              <a:t> id, string name, decimal price, </a:t>
            </a:r>
            <a:r>
              <a:rPr lang="en-US" dirty="0" err="1"/>
              <a:t>int</a:t>
            </a:r>
            <a:r>
              <a:rPr lang="en-US" dirty="0"/>
              <a:t> stock){</a:t>
            </a:r>
          </a:p>
          <a:p>
            <a:r>
              <a:rPr lang="en-US" dirty="0"/>
              <a:t>            </a:t>
            </a:r>
            <a:r>
              <a:rPr lang="en-US" dirty="0" err="1"/>
              <a:t>this.Id</a:t>
            </a:r>
            <a:r>
              <a:rPr lang="en-US" dirty="0"/>
              <a:t> = id; //</a:t>
            </a:r>
            <a:r>
              <a:rPr lang="en-US" i="1" dirty="0"/>
              <a:t>TODO: </a:t>
            </a:r>
            <a:r>
              <a:rPr lang="bg-BG" i="1" dirty="0"/>
              <a:t>Добавете и останалите</a:t>
            </a:r>
            <a:endParaRPr lang="en-US" i="1" dirty="0"/>
          </a:p>
          <a:p>
            <a:r>
              <a:rPr lang="en-US" dirty="0"/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86BCD32-00CA-4D6E-BB8D-8E1094BA4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68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Създаваме управляващо поле от клас </a:t>
            </a:r>
            <a:r>
              <a:rPr lang="en-US" dirty="0" err="1"/>
              <a:t>ProductData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Създаваме методи, които извършват желаните операции, извиквайки методи от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ProductData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Реализирайте по сходен начин останалите методи в този клас.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Business/</a:t>
            </a:r>
            <a:r>
              <a:rPr lang="en-US" dirty="0" err="1"/>
              <a:t>ProductBusiness.cs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2624" y="3489472"/>
            <a:ext cx="5106988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public List&lt;Product&gt; GetAll()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	return manager.GetAll();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0412" y="1808683"/>
            <a:ext cx="8764588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ProductData</a:t>
            </a:r>
            <a:r>
              <a:rPr lang="en-US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manager = new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ProductData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281407" y="3489472"/>
            <a:ext cx="5106988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public Product Get(int id)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	return manager.Get(id);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FFD49697-10A7-487D-960C-1528C816B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87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В рамките на класа </a:t>
            </a:r>
            <a:r>
              <a:rPr lang="en-US" dirty="0" err="1"/>
              <a:t>Display.cs</a:t>
            </a:r>
            <a:r>
              <a:rPr lang="en-US" dirty="0"/>
              <a:t> </a:t>
            </a:r>
            <a:r>
              <a:rPr lang="bg-BG" dirty="0"/>
              <a:t>реализирайте презентационен слой, който да предлага различни операции на потребителя: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Реализиране на презентационен слой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2438400"/>
            <a:ext cx="7467600" cy="375809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8C22088-EA60-4DA6-81B6-E3917469C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170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private </a:t>
            </a:r>
            <a:r>
              <a:rPr lang="en-US" dirty="0" err="1"/>
              <a:t>ProductBusiness</a:t>
            </a:r>
            <a:r>
              <a:rPr lang="en-US" dirty="0"/>
              <a:t> </a:t>
            </a:r>
            <a:r>
              <a:rPr lang="en-US" dirty="0" err="1"/>
              <a:t>productBusiness</a:t>
            </a:r>
            <a:r>
              <a:rPr lang="en-US" dirty="0"/>
              <a:t> = new </a:t>
            </a:r>
            <a:r>
              <a:rPr lang="en-US" dirty="0" err="1"/>
              <a:t>ProductBusiness</a:t>
            </a:r>
            <a:r>
              <a:rPr lang="en-US" dirty="0"/>
              <a:t>() – </a:t>
            </a:r>
            <a:r>
              <a:rPr lang="bg-BG" dirty="0"/>
              <a:t>създава се обект от бизнес класа, който се използва за извикване на съответната бизнес логика</a:t>
            </a:r>
            <a:endParaRPr lang="en-US" dirty="0"/>
          </a:p>
          <a:p>
            <a:r>
              <a:rPr lang="en-US" dirty="0"/>
              <a:t>private void </a:t>
            </a:r>
            <a:r>
              <a:rPr lang="en-US" dirty="0" err="1"/>
              <a:t>ShowMenu</a:t>
            </a:r>
            <a:r>
              <a:rPr lang="en-US" dirty="0"/>
              <a:t>() </a:t>
            </a:r>
            <a:r>
              <a:rPr lang="bg-BG" dirty="0"/>
              <a:t>– метод, който визуализира възможните операции за избор</a:t>
            </a:r>
          </a:p>
          <a:p>
            <a:r>
              <a:rPr lang="en-US" dirty="0"/>
              <a:t>private void Input() – </a:t>
            </a:r>
            <a:r>
              <a:rPr lang="bg-BG" dirty="0"/>
              <a:t>метод, който въвежда желаната операция от потребителя и извиква някой от останалите методи, реалзиращи отделните операции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Реализиране на презентационен слой (2)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438EBCD-2CE2-4AEC-AD0E-11191D2B1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543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 numCol="2"/>
          <a:lstStyle/>
          <a:p>
            <a:r>
              <a:rPr lang="en-US" dirty="0"/>
              <a:t>void </a:t>
            </a:r>
            <a:r>
              <a:rPr lang="en-US" dirty="0" err="1"/>
              <a:t>ListAll</a:t>
            </a:r>
            <a:r>
              <a:rPr lang="en-US" dirty="0"/>
              <a:t>() – </a:t>
            </a:r>
            <a:r>
              <a:rPr lang="bg-BG" dirty="0"/>
              <a:t>визуализира всички данни</a:t>
            </a:r>
          </a:p>
          <a:p>
            <a:r>
              <a:rPr lang="en-US" dirty="0"/>
              <a:t>void Add() – </a:t>
            </a:r>
            <a:r>
              <a:rPr lang="bg-BG" dirty="0"/>
              <a:t>въвежда информация за продукт и я предава за съхранение</a:t>
            </a:r>
          </a:p>
          <a:p>
            <a:r>
              <a:rPr lang="en-US" dirty="0"/>
              <a:t>void Update() </a:t>
            </a:r>
            <a:r>
              <a:rPr lang="bg-BG" dirty="0"/>
              <a:t>– приема </a:t>
            </a:r>
            <a:r>
              <a:rPr lang="en-US" dirty="0"/>
              <a:t>id</a:t>
            </a:r>
            <a:r>
              <a:rPr lang="bg-BG" dirty="0"/>
              <a:t>, въвежда информация за него и предава за съхранение променената информация</a:t>
            </a:r>
          </a:p>
          <a:p>
            <a:r>
              <a:rPr lang="en-US" dirty="0"/>
              <a:t>void Fetch() </a:t>
            </a:r>
            <a:r>
              <a:rPr lang="bg-BG" dirty="0"/>
              <a:t>– извлича информация за продукт по </a:t>
            </a:r>
            <a:r>
              <a:rPr lang="en-US" dirty="0"/>
              <a:t>id</a:t>
            </a:r>
          </a:p>
          <a:p>
            <a:r>
              <a:rPr lang="en-US" dirty="0"/>
              <a:t>void Delete() </a:t>
            </a:r>
            <a:r>
              <a:rPr lang="bg-BG" dirty="0"/>
              <a:t>– изтрива информация за продукт по </a:t>
            </a:r>
            <a:r>
              <a:rPr lang="en-US" dirty="0"/>
              <a:t>id 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Реализиране на презентационен слой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BCF743E-003D-49E6-B94B-5D1FDBE8A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314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CRUD </a:t>
            </a:r>
            <a:r>
              <a:rPr lang="bg-BG" dirty="0"/>
              <a:t>приложнеие без </a:t>
            </a:r>
            <a:r>
              <a:rPr lang="en-US" dirty="0"/>
              <a:t>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99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994874AB-0527-4A50-B196-B52D332A6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35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123000"/>
            <a:ext cx="10363200" cy="820600"/>
          </a:xfrm>
        </p:spPr>
        <p:txBody>
          <a:bodyPr/>
          <a:lstStyle/>
          <a:p>
            <a:r>
              <a:rPr lang="en-US" dirty="0"/>
              <a:t>CRUD </a:t>
            </a:r>
            <a:r>
              <a:rPr lang="bg-BG" dirty="0"/>
              <a:t>операции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586719"/>
            <a:ext cx="7467600" cy="3001400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A0993E8-9EEE-43BA-99C2-883E2F0C8CCA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77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noProof="1"/>
              <a:t>RUD – </a:t>
            </a:r>
            <a:r>
              <a:rPr lang="bg-BG" dirty="0"/>
              <a:t>Създаване 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Create</a:t>
            </a:r>
            <a:r>
              <a:rPr lang="bg-BG" dirty="0"/>
              <a:t>/</a:t>
            </a:r>
            <a:r>
              <a:rPr lang="en-US" dirty="0"/>
              <a:t> - </a:t>
            </a:r>
            <a:r>
              <a:rPr lang="bg-BG" dirty="0"/>
              <a:t>пример: добавяне на нов запис в таблицата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noProof="1"/>
              <a:t>C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noProof="1"/>
              <a:t>UD – </a:t>
            </a:r>
            <a:r>
              <a:rPr lang="bg-BG" dirty="0"/>
              <a:t>Прочитане 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Read</a:t>
            </a:r>
            <a:r>
              <a:rPr lang="bg-BG" dirty="0"/>
              <a:t>/ - пример: прочитане на запис от таблицата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noProof="1"/>
              <a:t>CR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noProof="1"/>
              <a:t>D – </a:t>
            </a:r>
            <a:r>
              <a:rPr lang="bg-BG" dirty="0"/>
              <a:t>Променяне 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bg-BG" dirty="0"/>
              <a:t>/ - пример: промяна на един или няколко елемента от запис в таблицата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noProof="1"/>
              <a:t>CRU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noProof="1"/>
              <a:t> – </a:t>
            </a:r>
            <a:r>
              <a:rPr lang="bg-BG" dirty="0"/>
              <a:t>Изтриване 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bg-BG" dirty="0"/>
              <a:t>/ - пример: изтриване на запис в таблицата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са </a:t>
            </a:r>
            <a:r>
              <a:rPr lang="en-US" dirty="0"/>
              <a:t>CRUD</a:t>
            </a:r>
            <a:r>
              <a:rPr lang="bg-BG" dirty="0"/>
              <a:t> операциите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D5E9D84A-E4C2-4DB5-AA5A-7EBEDB6D7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21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noProof="1"/>
              <a:t>Ще създадем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CRUD</a:t>
            </a:r>
            <a:r>
              <a:rPr lang="en-US" sz="3200" noProof="1"/>
              <a:t> </a:t>
            </a:r>
            <a:r>
              <a:rPr lang="bg-BG" sz="3200" noProof="1"/>
              <a:t>приложение, което ще управлява 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продукти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200" noProof="1"/>
              <a:t>Трислойна архитектура </a:t>
            </a:r>
            <a:r>
              <a:rPr lang="en-US" sz="3200" noProof="1"/>
              <a:t>/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3-tier architecture</a:t>
            </a:r>
            <a:r>
              <a:rPr lang="en-US" sz="3200" noProof="1"/>
              <a:t>/</a:t>
            </a:r>
          </a:p>
          <a:p>
            <a:pPr lvl="1">
              <a:lnSpc>
                <a:spcPct val="100000"/>
              </a:lnSpc>
            </a:pPr>
            <a:r>
              <a:rPr lang="bg-BG" noProof="1"/>
              <a:t>Слой за данни 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Data access layer</a:t>
            </a:r>
            <a:r>
              <a:rPr lang="en-US" noProof="1"/>
              <a:t>/</a:t>
            </a:r>
          </a:p>
          <a:p>
            <a:pPr lvl="1">
              <a:lnSpc>
                <a:spcPct val="100000"/>
              </a:lnSpc>
            </a:pPr>
            <a:r>
              <a:rPr lang="bg-BG" noProof="1"/>
              <a:t>Бизнес слой </a:t>
            </a:r>
            <a:r>
              <a:rPr lang="en-US" noProof="1"/>
              <a:t>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Business layer</a:t>
            </a:r>
            <a:r>
              <a:rPr lang="en-US" noProof="1"/>
              <a:t>/</a:t>
            </a:r>
          </a:p>
          <a:p>
            <a:pPr lvl="1">
              <a:lnSpc>
                <a:spcPct val="100000"/>
              </a:lnSpc>
            </a:pPr>
            <a:r>
              <a:rPr lang="bg-BG" noProof="1"/>
              <a:t>Презентационен слой 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Presentation layer</a:t>
            </a:r>
            <a:r>
              <a:rPr lang="en-US" noProof="1"/>
              <a:t>/</a:t>
            </a:r>
            <a:endParaRPr lang="bg-BG" noProof="1"/>
          </a:p>
          <a:p>
            <a:pPr lvl="1"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Архитектура на приложението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6FB790B-41BF-4E07-AF01-2D14D36F8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66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500" noProof="1"/>
              <a:t>Business</a:t>
            </a:r>
          </a:p>
          <a:p>
            <a:pPr lvl="1">
              <a:lnSpc>
                <a:spcPct val="100000"/>
              </a:lnSpc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ProductBusiness.cs</a:t>
            </a:r>
            <a:r>
              <a:rPr lang="bg-BG" sz="2500" noProof="1"/>
              <a:t> – описва бизнес логиката свързана с продуктите</a:t>
            </a:r>
            <a:endParaRPr lang="en-US" sz="2500" noProof="1"/>
          </a:p>
          <a:p>
            <a:pPr>
              <a:lnSpc>
                <a:spcPct val="100000"/>
              </a:lnSpc>
            </a:pPr>
            <a:r>
              <a:rPr lang="en-US" sz="2500" noProof="1"/>
              <a:t>Common – </a:t>
            </a:r>
            <a:r>
              <a:rPr lang="bg-BG" sz="2500" noProof="1"/>
              <a:t>общ (споделен) слой между всички останали</a:t>
            </a:r>
            <a:endParaRPr lang="en-US" sz="2500" noProof="1"/>
          </a:p>
          <a:p>
            <a:pPr lvl="1">
              <a:lnSpc>
                <a:spcPct val="100000"/>
              </a:lnSpc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Product.cs</a:t>
            </a:r>
            <a:r>
              <a:rPr lang="bg-BG" sz="2500" noProof="1"/>
              <a:t> – описва класа данни за продукт</a:t>
            </a:r>
            <a:endParaRPr lang="en-US" sz="2500" noProof="1"/>
          </a:p>
          <a:p>
            <a:pPr>
              <a:lnSpc>
                <a:spcPct val="100000"/>
              </a:lnSpc>
            </a:pPr>
            <a:r>
              <a:rPr lang="en-US" sz="2500" noProof="1"/>
              <a:t>Data</a:t>
            </a:r>
            <a:endParaRPr lang="bg-BG" sz="2500" noProof="1"/>
          </a:p>
          <a:p>
            <a:pPr lvl="1">
              <a:lnSpc>
                <a:spcPct val="100000"/>
              </a:lnSpc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Database.cs</a:t>
            </a:r>
            <a:r>
              <a:rPr lang="en-US" sz="2500" noProof="1"/>
              <a:t> – </a:t>
            </a:r>
            <a:r>
              <a:rPr lang="bg-BG" sz="2500" noProof="1"/>
              <a:t>статичен клас за връзка с базата данни</a:t>
            </a:r>
          </a:p>
          <a:p>
            <a:pPr lvl="1">
              <a:lnSpc>
                <a:spcPct val="100000"/>
              </a:lnSpc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ProductData.cs</a:t>
            </a:r>
            <a:r>
              <a:rPr lang="en-US" sz="2500" noProof="1"/>
              <a:t> – </a:t>
            </a:r>
            <a:r>
              <a:rPr lang="bg-BG" sz="2500" noProof="1"/>
              <a:t>клас, в който ще изпълняваме заявки към БД</a:t>
            </a:r>
            <a:endParaRPr lang="en-US" sz="2500" noProof="1"/>
          </a:p>
          <a:p>
            <a:pPr>
              <a:lnSpc>
                <a:spcPct val="100000"/>
              </a:lnSpc>
            </a:pPr>
            <a:r>
              <a:rPr lang="en-US" sz="2500" noProof="1"/>
              <a:t>Presentation</a:t>
            </a:r>
            <a:endParaRPr lang="bg-BG" sz="2500" noProof="1"/>
          </a:p>
          <a:p>
            <a:pPr lvl="1">
              <a:lnSpc>
                <a:spcPct val="100000"/>
              </a:lnSpc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Display.cs</a:t>
            </a:r>
            <a:r>
              <a:rPr lang="en-US" sz="2500" noProof="1"/>
              <a:t> – </a:t>
            </a:r>
            <a:r>
              <a:rPr lang="bg-BG" sz="2500" noProof="1"/>
              <a:t>клас, в който ще реализираме конзолно управление на приложението</a:t>
            </a:r>
            <a:endParaRPr lang="en-US" sz="2500" noProof="1"/>
          </a:p>
          <a:p>
            <a:pPr>
              <a:lnSpc>
                <a:spcPct val="100000"/>
              </a:lnSpc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Program.cs</a:t>
            </a:r>
            <a:r>
              <a:rPr lang="bg-BG" sz="2500" noProof="1"/>
              <a:t> – Място, където ще създадем обект от класа </a:t>
            </a:r>
            <a:r>
              <a:rPr lang="en-US" sz="2500" noProof="1"/>
              <a:t>Display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D06B4B7-E16C-497E-B1ED-CF1742E85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39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Създайте локална БД </a:t>
            </a:r>
            <a:r>
              <a:rPr lang="en-US" dirty="0"/>
              <a:t>shop </a:t>
            </a:r>
            <a:r>
              <a:rPr lang="bg-BG" dirty="0"/>
              <a:t>в </a:t>
            </a:r>
            <a:r>
              <a:rPr lang="en-US" dirty="0"/>
              <a:t>SQL Server</a:t>
            </a:r>
            <a:r>
              <a:rPr lang="bg-BG" dirty="0"/>
              <a:t> и таблица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product</a:t>
            </a:r>
            <a:r>
              <a:rPr lang="bg-BG" dirty="0"/>
              <a:t>: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База данни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062036" y="2046744"/>
            <a:ext cx="1006157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product(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Id int identity(100, 1) primary key,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Name varchar(100),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Price decimal(10,2),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Stock Int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775D4F9-288B-43AF-AD39-6EB4BD639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5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4000" dirty="0">
                <a:latin typeface="+mj-lt"/>
              </a:rPr>
              <a:t>Създайте статичен клас</a:t>
            </a:r>
            <a:r>
              <a:rPr lang="en-US" sz="4000" dirty="0">
                <a:latin typeface="+mj-lt"/>
              </a:rPr>
              <a:t> </a:t>
            </a:r>
            <a:r>
              <a:rPr lang="en-US" sz="4000" b="1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Database.cs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Създайте частно статично свойство за низа за връзката</a:t>
            </a:r>
          </a:p>
          <a:p>
            <a:pPr lvl="1">
              <a:lnSpc>
                <a:spcPct val="100000"/>
              </a:lnSpc>
            </a:pPr>
            <a:r>
              <a:rPr lang="bg-BG"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Създайте статичен метод </a:t>
            </a:r>
            <a:r>
              <a:rPr lang="en-US" sz="4000" b="1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GetConnection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()</a:t>
            </a:r>
            <a:r>
              <a:rPr lang="bg-BG"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, който връща </a:t>
            </a:r>
            <a:r>
              <a:rPr lang="en-US" sz="4000" b="1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SqlConnection</a:t>
            </a:r>
            <a:r>
              <a:rPr lang="en-US"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bg-BG"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обект</a:t>
            </a:r>
          </a:p>
          <a:p>
            <a:pPr>
              <a:lnSpc>
                <a:spcPct val="100000"/>
              </a:lnSpc>
            </a:pPr>
            <a:endParaRPr lang="en-US" sz="40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Data/</a:t>
            </a:r>
            <a:r>
              <a:rPr lang="en-US" dirty="0" err="1"/>
              <a:t>Database.cs</a:t>
            </a:r>
            <a:endParaRPr lang="bg-BG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4958639E-7A48-42CD-B082-A14DDB942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24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bg-BG" sz="4000" dirty="0">
                <a:latin typeface="+mj-lt"/>
              </a:rPr>
              <a:t>Създайте следните методи: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public List&lt;Product&gt; </a:t>
            </a:r>
            <a:r>
              <a:rPr lang="en-US" sz="38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GetAll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()</a:t>
            </a:r>
            <a:r>
              <a:rPr lang="bg-BG" sz="3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bg-BG" sz="3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– този метод връща списък с всички продукти в таблицата</a:t>
            </a:r>
          </a:p>
          <a:p>
            <a:pPr lvl="1">
              <a:lnSpc>
                <a:spcPct val="100000"/>
              </a:lnSpc>
            </a:pP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public Product Get(</a:t>
            </a:r>
            <a:r>
              <a:rPr lang="en-US" sz="38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int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id)</a:t>
            </a:r>
            <a:r>
              <a:rPr lang="bg-BG" sz="3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bg-BG" sz="3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– този метод връща запис от таблицата според подадено </a:t>
            </a:r>
            <a:r>
              <a:rPr lang="en-US" sz="3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id</a:t>
            </a:r>
            <a:endParaRPr lang="bg-BG" sz="38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public void Add(Product product) </a:t>
            </a:r>
            <a:r>
              <a:rPr lang="en-US" sz="3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– </a:t>
            </a:r>
            <a:r>
              <a:rPr lang="bg-BG" sz="3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този метод добавя запис в таблицата</a:t>
            </a:r>
          </a:p>
          <a:p>
            <a:pPr lvl="1">
              <a:lnSpc>
                <a:spcPct val="100000"/>
              </a:lnSpc>
            </a:pP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public void Update(Product product)</a:t>
            </a:r>
            <a:r>
              <a:rPr lang="bg-BG" sz="3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bg-BG" sz="3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– този метод редактира запис в таблицата</a:t>
            </a:r>
          </a:p>
          <a:p>
            <a:pPr lvl="1">
              <a:lnSpc>
                <a:spcPct val="100000"/>
              </a:lnSpc>
            </a:pP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public void Delete(</a:t>
            </a:r>
            <a:r>
              <a:rPr lang="en-US" sz="38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int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id)</a:t>
            </a:r>
            <a:r>
              <a:rPr lang="bg-BG" sz="3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bg-BG" sz="3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– този метод изтрива запис в таблицата по подадено </a:t>
            </a:r>
            <a:r>
              <a:rPr lang="en-US" sz="3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id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Data/</a:t>
            </a:r>
            <a:r>
              <a:rPr lang="en-US" dirty="0" err="1"/>
              <a:t>ProductData.cs</a:t>
            </a:r>
            <a:endParaRPr lang="bg-BG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387C80DA-D3C6-4BAB-B5BA-0CFD0E8F3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85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bg-BG" sz="4000" dirty="0">
                <a:latin typeface="+mj-lt"/>
              </a:rPr>
              <a:t>Във всеки от методите трябва да изпълните </a:t>
            </a:r>
            <a:r>
              <a:rPr lang="en-US" sz="4000" dirty="0">
                <a:latin typeface="+mj-lt"/>
              </a:rPr>
              <a:t>SQL </a:t>
            </a:r>
            <a:r>
              <a:rPr lang="bg-BG" sz="4000" dirty="0">
                <a:latin typeface="+mj-lt"/>
              </a:rPr>
              <a:t>команди: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public List&lt;Product&gt; </a:t>
            </a:r>
            <a:r>
              <a:rPr lang="en-US" sz="38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GetAll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()</a:t>
            </a:r>
            <a:endParaRPr lang="bg-BG" sz="38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2">
              <a:lnSpc>
                <a:spcPct val="100000"/>
              </a:lnSpc>
            </a:pP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INSERT INTO product (Name, Price, Stock) VALUES (@name, @price, @stock) </a:t>
            </a:r>
            <a:endParaRPr lang="bg-BG" sz="36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public Product Get(</a:t>
            </a:r>
            <a:r>
              <a:rPr lang="en-US" sz="38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int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id)</a:t>
            </a:r>
            <a:endParaRPr lang="bg-BG" sz="38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2">
              <a:lnSpc>
                <a:spcPct val="100000"/>
              </a:lnSpc>
            </a:pP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SELECT * FROM product where Id = @id </a:t>
            </a:r>
            <a:endParaRPr lang="bg-BG" sz="34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public void Add(Product product)</a:t>
            </a:r>
            <a:endParaRPr lang="bg-BG" sz="38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2">
              <a:lnSpc>
                <a:spcPct val="100000"/>
              </a:lnSpc>
            </a:pP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INSERT INTO product (Name, Price, Stock) VALUES (@name, @price, @stock) </a:t>
            </a:r>
            <a:endParaRPr lang="bg-BG" sz="36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public void Update(Product product)</a:t>
            </a:r>
            <a:endParaRPr lang="bg-BG" sz="38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2">
              <a:lnSpc>
                <a:spcPct val="100000"/>
              </a:lnSpc>
            </a:pP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UPDATE product SET Name = @name,</a:t>
            </a:r>
            <a:r>
              <a:rPr lang="bg-BG" sz="3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Price = @price,</a:t>
            </a:r>
            <a:r>
              <a:rPr lang="bg-BG" sz="3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Stock = @stock WHERE Id = @id </a:t>
            </a:r>
            <a:endParaRPr lang="bg-BG" sz="36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public void Delete(</a:t>
            </a:r>
            <a:r>
              <a:rPr lang="en-US" sz="38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int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id)</a:t>
            </a:r>
            <a:endParaRPr lang="bg-BG" sz="38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2">
              <a:lnSpc>
                <a:spcPct val="100000"/>
              </a:lnSpc>
            </a:pPr>
            <a:r>
              <a:rPr lang="en-US" sz="37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DELETE product WHERE Id = @id </a:t>
            </a:r>
            <a:endParaRPr lang="bg-BG" sz="37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sz="38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Data/</a:t>
            </a:r>
            <a:r>
              <a:rPr lang="en-US" dirty="0" err="1"/>
              <a:t>ProductData.cs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30A4BB75-EB63-4EB3-B367-B81CE3E5D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04435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7186</TotalTime>
  <Words>1197</Words>
  <Application>Microsoft Office PowerPoint</Application>
  <PresentationFormat>Custom</PresentationFormat>
  <Paragraphs>158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CRUD операции</vt:lpstr>
      <vt:lpstr>Какво са CRUD операциите?</vt:lpstr>
      <vt:lpstr>Архитектура на приложението</vt:lpstr>
      <vt:lpstr>Структура на проекта</vt:lpstr>
      <vt:lpstr>База данни</vt:lpstr>
      <vt:lpstr>Data/Database.cs</vt:lpstr>
      <vt:lpstr>Data/ProductData.cs</vt:lpstr>
      <vt:lpstr>Data/ProductData.cs (2)</vt:lpstr>
      <vt:lpstr>Common/Product.cs</vt:lpstr>
      <vt:lpstr>Business/ProductBusiness.cs</vt:lpstr>
      <vt:lpstr>Реализиране на презентационен слой</vt:lpstr>
      <vt:lpstr>Реализиране на презентационен слой (2)</vt:lpstr>
      <vt:lpstr>Реализиране на презентационен слой (3)</vt:lpstr>
      <vt:lpstr>CRUD приложнеие без ORM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297</cp:revision>
  <dcterms:created xsi:type="dcterms:W3CDTF">2014-01-02T17:00:34Z</dcterms:created>
  <dcterms:modified xsi:type="dcterms:W3CDTF">2019-12-17T12:33:05Z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