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394" r:id="rId3"/>
    <p:sldId id="629" r:id="rId4"/>
    <p:sldId id="633" r:id="rId5"/>
    <p:sldId id="635" r:id="rId6"/>
    <p:sldId id="636" r:id="rId7"/>
    <p:sldId id="637" r:id="rId8"/>
    <p:sldId id="638" r:id="rId9"/>
    <p:sldId id="648" r:id="rId10"/>
    <p:sldId id="647" r:id="rId11"/>
    <p:sldId id="639" r:id="rId12"/>
    <p:sldId id="649" r:id="rId13"/>
    <p:sldId id="650" r:id="rId14"/>
    <p:sldId id="644" r:id="rId15"/>
    <p:sldId id="645" r:id="rId16"/>
    <p:sldId id="646" r:id="rId17"/>
    <p:sldId id="594" r:id="rId18"/>
    <p:sldId id="481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EF1C8B3-ADCA-47F1-9DE4-799A968AF0B9}">
          <p14:sldIdLst>
            <p14:sldId id="394"/>
            <p14:sldId id="629"/>
            <p14:sldId id="633"/>
            <p14:sldId id="635"/>
            <p14:sldId id="636"/>
            <p14:sldId id="637"/>
            <p14:sldId id="638"/>
            <p14:sldId id="648"/>
            <p14:sldId id="647"/>
            <p14:sldId id="639"/>
            <p14:sldId id="649"/>
            <p14:sldId id="650"/>
            <p14:sldId id="644"/>
            <p14:sldId id="645"/>
            <p14:sldId id="646"/>
          </p14:sldIdLst>
        </p14:section>
        <p14:section name="Заключение" id="{2929E8CA-BA74-4608-AB69-76F17A5609E6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43ADE7D-7CC6-46AC-999C-99A341B1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50225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DBFBDEB6-3737-4519-955E-5CFFBEF3C7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33361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4495E18-FD2D-4FF2-9B50-BA0C003966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29554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CA7B36F-D747-44FB-B9F7-F67659C109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4884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9D143EBA-391C-417A-A1AD-91709D6843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08677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5F543E07-78BB-4495-9909-9F840CA506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3823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6952BAA2-880B-4A48-9FCD-92313FD40C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85124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3AD4FC8F-3226-49FC-BC60-B4B562E723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854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42687253-AE7F-49C2-9F62-F31560ED9F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21996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895718AF-023D-4D90-B6D4-F3CE980F7D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37766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884D0447-76BF-4200-8CF7-F550009D26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28789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43E2A379-B46A-4728-92CA-458A8ACADB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0161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1065212" y="762000"/>
            <a:ext cx="10501099" cy="150924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CRUD </a:t>
            </a:r>
            <a:r>
              <a:rPr lang="bg-BG" dirty="0"/>
              <a:t>приложение с </a:t>
            </a:r>
            <a:r>
              <a:rPr lang="en-US" dirty="0"/>
              <a:t>ORM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02824"/>
            <a:ext cx="5968924" cy="2646531"/>
            <a:chOff x="745783" y="3502824"/>
            <a:chExt cx="5968924" cy="2646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502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767513" y="3124200"/>
            <a:ext cx="4722812" cy="3048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879316" y="4029823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11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>
                <a:latin typeface="+mj-lt"/>
              </a:rPr>
              <a:t>Създайте подпапка </a:t>
            </a:r>
            <a:r>
              <a:rPr lang="en-US" sz="4000" dirty="0">
                <a:latin typeface="+mj-lt"/>
              </a:rPr>
              <a:t>Model </a:t>
            </a:r>
            <a:r>
              <a:rPr lang="bg-BG" sz="4000" dirty="0">
                <a:latin typeface="+mj-lt"/>
              </a:rPr>
              <a:t>в </a:t>
            </a:r>
            <a:r>
              <a:rPr lang="en-US" sz="4000" dirty="0">
                <a:latin typeface="+mj-lt"/>
              </a:rPr>
              <a:t>Data, </a:t>
            </a:r>
            <a:r>
              <a:rPr lang="bg-BG" sz="4000" dirty="0">
                <a:latin typeface="+mj-lt"/>
              </a:rPr>
              <a:t>а в нея модел клас</a:t>
            </a:r>
            <a:r>
              <a:rPr lang="en-US" sz="4000" dirty="0">
                <a:latin typeface="+mj-lt"/>
              </a:rPr>
              <a:t> </a:t>
            </a:r>
            <a:r>
              <a:rPr lang="en-US" sz="4000" b="1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Product.cs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40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Data/Model/</a:t>
            </a:r>
            <a:r>
              <a:rPr lang="en-US" dirty="0" err="1"/>
              <a:t>Product.cs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08012" y="2785170"/>
            <a:ext cx="1006157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public class Product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     public </a:t>
            </a:r>
            <a:r>
              <a:rPr lang="en-US" sz="3200" dirty="0" err="1"/>
              <a:t>int</a:t>
            </a:r>
            <a:r>
              <a:rPr lang="en-US" sz="3200" dirty="0"/>
              <a:t> Id { get; set; }</a:t>
            </a:r>
          </a:p>
          <a:p>
            <a:r>
              <a:rPr lang="en-US" sz="3200" dirty="0"/>
              <a:t>        public string Name { get; set; }</a:t>
            </a:r>
          </a:p>
          <a:p>
            <a:r>
              <a:rPr lang="en-US" sz="3200" dirty="0"/>
              <a:t>        public decimal Price { get; set; }</a:t>
            </a:r>
          </a:p>
          <a:p>
            <a:r>
              <a:rPr lang="en-US" sz="3200" dirty="0"/>
              <a:t>        public </a:t>
            </a:r>
            <a:r>
              <a:rPr lang="en-US" sz="3200" dirty="0" err="1"/>
              <a:t>int</a:t>
            </a:r>
            <a:r>
              <a:rPr lang="en-US" sz="3200" dirty="0"/>
              <a:t> Stock { get; set; }</a:t>
            </a:r>
          </a:p>
          <a:p>
            <a:r>
              <a:rPr lang="en-US" sz="3200" dirty="0"/>
              <a:t>}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C10CDA4-8D07-4776-8070-882720745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5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+mj-lt"/>
              </a:rPr>
              <a:t>Създайте </a:t>
            </a:r>
            <a:r>
              <a:rPr lang="en-US" sz="3200" dirty="0" err="1">
                <a:latin typeface="+mj-lt"/>
              </a:rPr>
              <a:t>ProductContext</a:t>
            </a:r>
            <a:r>
              <a:rPr lang="en-US" sz="3200" dirty="0">
                <a:latin typeface="+mj-lt"/>
              </a:rPr>
              <a:t> </a:t>
            </a:r>
            <a:r>
              <a:rPr lang="bg-BG" sz="3200" dirty="0">
                <a:latin typeface="+mj-lt"/>
              </a:rPr>
              <a:t>клас, който наследява </a:t>
            </a:r>
            <a:r>
              <a:rPr lang="en-US" sz="3200" dirty="0" err="1">
                <a:latin typeface="+mj-lt"/>
              </a:rPr>
              <a:t>DbContext</a:t>
            </a:r>
            <a:r>
              <a:rPr lang="en-US" sz="3200" dirty="0">
                <a:latin typeface="+mj-lt"/>
              </a:rPr>
              <a:t>. </a:t>
            </a:r>
            <a:r>
              <a:rPr lang="bg-BG" sz="3200" dirty="0">
                <a:latin typeface="+mj-lt"/>
              </a:rPr>
              <a:t>Ще има нужда да добавите и </a:t>
            </a:r>
            <a:r>
              <a:rPr lang="en-US" sz="3200" dirty="0">
                <a:latin typeface="+mj-lt"/>
              </a:rPr>
              <a:t>using </a:t>
            </a:r>
            <a:r>
              <a:rPr lang="bg-BG" sz="3200" dirty="0">
                <a:latin typeface="+mj-lt"/>
              </a:rPr>
              <a:t>директива</a:t>
            </a:r>
            <a:r>
              <a:rPr lang="en-US" sz="3200" dirty="0">
                <a:latin typeface="+mj-lt"/>
              </a:rPr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Data/</a:t>
            </a:r>
            <a:r>
              <a:rPr lang="en-US" dirty="0" err="1"/>
              <a:t>ProductContext.cs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81036" y="2286000"/>
            <a:ext cx="1006157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using </a:t>
            </a:r>
            <a:r>
              <a:rPr lang="en-US" sz="2800" dirty="0" err="1"/>
              <a:t>System.Data.Entity</a:t>
            </a:r>
            <a:r>
              <a:rPr lang="en-US" sz="2800" dirty="0"/>
              <a:t>;</a:t>
            </a:r>
          </a:p>
          <a:p>
            <a:br>
              <a:rPr lang="bg-BG" sz="2800" dirty="0"/>
            </a:br>
            <a:r>
              <a:rPr lang="en-US" sz="2800" dirty="0"/>
              <a:t>public class </a:t>
            </a:r>
            <a:r>
              <a:rPr lang="en-US" sz="2800" dirty="0" err="1"/>
              <a:t>ProductContext</a:t>
            </a:r>
            <a:r>
              <a:rPr lang="en-US" sz="2800" dirty="0"/>
              <a:t> : </a:t>
            </a:r>
            <a:r>
              <a:rPr lang="en-US" sz="2800" dirty="0" err="1"/>
              <a:t>DbContext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    public </a:t>
            </a:r>
            <a:r>
              <a:rPr lang="en-US" sz="2800" dirty="0" err="1"/>
              <a:t>ProductContext</a:t>
            </a:r>
            <a:r>
              <a:rPr lang="en-US" sz="2800" dirty="0"/>
              <a:t>()</a:t>
            </a:r>
          </a:p>
          <a:p>
            <a:r>
              <a:rPr lang="en-US" sz="2800" dirty="0"/>
              <a:t>            : base("name=</a:t>
            </a:r>
            <a:r>
              <a:rPr lang="en-US" sz="2800" dirty="0" err="1"/>
              <a:t>ProductContext</a:t>
            </a:r>
            <a:r>
              <a:rPr lang="en-US" sz="2800" dirty="0"/>
              <a:t>")</a:t>
            </a:r>
          </a:p>
          <a:p>
            <a:r>
              <a:rPr lang="en-US" sz="2800" dirty="0"/>
              <a:t>        {</a:t>
            </a:r>
          </a:p>
          <a:p>
            <a:r>
              <a:rPr lang="en-US" sz="2800" dirty="0"/>
              <a:t>        }</a:t>
            </a:r>
          </a:p>
          <a:p>
            <a:r>
              <a:rPr lang="en-US" sz="2800" dirty="0"/>
              <a:t>        public </a:t>
            </a:r>
            <a:r>
              <a:rPr lang="en-US" sz="2800" dirty="0" err="1"/>
              <a:t>DbSet</a:t>
            </a:r>
            <a:r>
              <a:rPr lang="en-US" sz="2800" dirty="0"/>
              <a:t>&lt;Product&gt; Products { get; set; }</a:t>
            </a:r>
          </a:p>
          <a:p>
            <a:r>
              <a:rPr lang="en-US" sz="2800" dirty="0"/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86FD185-31C1-42A7-812A-F4263FF53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0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Създаваме управляващо поле от клас </a:t>
            </a:r>
            <a:r>
              <a:rPr lang="en-US" dirty="0" err="1"/>
              <a:t>ProductContext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Създаваме методи, които извършват желаните операции, извиквайки свойството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Products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и методи върху него, познати ни от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LINQ:</a:t>
            </a: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По аналогичен начин реализираме другите методи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Business/</a:t>
            </a:r>
            <a:r>
              <a:rPr lang="en-US" dirty="0" err="1"/>
              <a:t>ProductBusiness.cs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2624" y="3794474"/>
            <a:ext cx="8842376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public List&lt;Product&gt; GetAll(){</a:t>
            </a:r>
          </a:p>
          <a:p>
            <a:pPr>
              <a:lnSpc>
                <a:spcPct val="90000"/>
              </a:lnSpc>
            </a:pPr>
            <a:r>
              <a:rPr lang="bg-BG" sz="2200" noProof="1">
                <a:solidFill>
                  <a:srgbClr val="FBEEDC"/>
                </a:solidFill>
              </a:rPr>
              <a:t>  </a:t>
            </a:r>
            <a:r>
              <a:rPr lang="en-US" sz="2200" noProof="1">
                <a:solidFill>
                  <a:srgbClr val="FBEEDC"/>
                </a:solidFill>
              </a:rPr>
              <a:t>using (productContext = new ProductContext())</a:t>
            </a:r>
          </a:p>
          <a:p>
            <a:pPr>
              <a:lnSpc>
                <a:spcPct val="90000"/>
              </a:lnSpc>
            </a:pPr>
            <a:r>
              <a:rPr lang="bg-BG" sz="2200" noProof="1">
                <a:solidFill>
                  <a:srgbClr val="FBEEDC"/>
                </a:solidFill>
              </a:rPr>
              <a:t>  </a:t>
            </a:r>
            <a:r>
              <a:rPr lang="en-US" sz="2200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bg-BG" sz="2200" noProof="1">
                <a:solidFill>
                  <a:srgbClr val="FBEEDC"/>
                </a:solidFill>
              </a:rPr>
              <a:t>    </a:t>
            </a:r>
            <a:r>
              <a:rPr lang="en-US" sz="2200" noProof="1">
                <a:solidFill>
                  <a:srgbClr val="FBEEDC"/>
                </a:solidFill>
              </a:rPr>
              <a:t>return productContext.Products.ToList();    </a:t>
            </a:r>
          </a:p>
          <a:p>
            <a:pPr>
              <a:lnSpc>
                <a:spcPct val="90000"/>
              </a:lnSpc>
            </a:pPr>
            <a:r>
              <a:rPr lang="bg-BG" sz="2200" noProof="1">
                <a:solidFill>
                  <a:srgbClr val="FBEEDC"/>
                </a:solidFill>
              </a:rPr>
              <a:t>  </a:t>
            </a:r>
            <a:r>
              <a:rPr lang="en-US" sz="2200" noProof="1">
                <a:solidFill>
                  <a:srgbClr val="FBEEDC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0412" y="1676400"/>
            <a:ext cx="87645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ProductContext</a:t>
            </a: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context;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355A595-9471-4277-AE7D-363CEA88E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В рамките на класа </a:t>
            </a:r>
            <a:r>
              <a:rPr lang="en-US" dirty="0" err="1"/>
              <a:t>Display.cs</a:t>
            </a:r>
            <a:r>
              <a:rPr lang="en-US" dirty="0"/>
              <a:t> </a:t>
            </a:r>
            <a:r>
              <a:rPr lang="bg-BG" dirty="0"/>
              <a:t>реализирайте презентационен слой, който да предлага различни операции на потребителя: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Реализиране на презентационен слой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2490302"/>
            <a:ext cx="7467600" cy="375809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E53CDF6-66F9-47B1-AC1E-2AE984291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0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private </a:t>
            </a:r>
            <a:r>
              <a:rPr lang="en-US" dirty="0" err="1"/>
              <a:t>ProductBusiness</a:t>
            </a:r>
            <a:r>
              <a:rPr lang="en-US" dirty="0"/>
              <a:t> </a:t>
            </a:r>
            <a:r>
              <a:rPr lang="en-US" dirty="0" err="1"/>
              <a:t>productBusiness</a:t>
            </a:r>
            <a:r>
              <a:rPr lang="en-US" dirty="0"/>
              <a:t> = new </a:t>
            </a:r>
            <a:r>
              <a:rPr lang="en-US" dirty="0" err="1"/>
              <a:t>ProductBusiness</a:t>
            </a:r>
            <a:r>
              <a:rPr lang="en-US" dirty="0"/>
              <a:t>() – </a:t>
            </a:r>
            <a:r>
              <a:rPr lang="bg-BG" dirty="0"/>
              <a:t>създава се обект от бизнес класа, който се използва за извикване на съответната бизнес логика</a:t>
            </a:r>
            <a:endParaRPr lang="en-US" dirty="0"/>
          </a:p>
          <a:p>
            <a:r>
              <a:rPr lang="en-US" dirty="0"/>
              <a:t>private void </a:t>
            </a:r>
            <a:r>
              <a:rPr lang="en-US" dirty="0" err="1"/>
              <a:t>ShowMenu</a:t>
            </a:r>
            <a:r>
              <a:rPr lang="en-US" dirty="0"/>
              <a:t>() </a:t>
            </a:r>
            <a:r>
              <a:rPr lang="bg-BG" dirty="0"/>
              <a:t>– метод, който визуализира възможните операции за избор</a:t>
            </a:r>
          </a:p>
          <a:p>
            <a:r>
              <a:rPr lang="en-US" dirty="0"/>
              <a:t>private void Input() – </a:t>
            </a:r>
            <a:r>
              <a:rPr lang="bg-BG" dirty="0"/>
              <a:t>метод, който въвежда желаната операция от потребителя и извиква някой от останалите методи, реалзиращи отделните операции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Реализиране на презентационен слой (2)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CE6E59C-A7AC-4187-887F-20101A81C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576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 numCol="2"/>
          <a:lstStyle/>
          <a:p>
            <a:r>
              <a:rPr lang="en-US" dirty="0"/>
              <a:t>void </a:t>
            </a:r>
            <a:r>
              <a:rPr lang="en-US" dirty="0" err="1"/>
              <a:t>ListAll</a:t>
            </a:r>
            <a:r>
              <a:rPr lang="en-US" dirty="0"/>
              <a:t>() – </a:t>
            </a:r>
            <a:r>
              <a:rPr lang="bg-BG" dirty="0"/>
              <a:t>визуализира всички данни</a:t>
            </a:r>
          </a:p>
          <a:p>
            <a:r>
              <a:rPr lang="en-US" dirty="0"/>
              <a:t>void Add() – </a:t>
            </a:r>
            <a:r>
              <a:rPr lang="bg-BG" dirty="0"/>
              <a:t>въвежда информация за продукт и я предава за съхранение</a:t>
            </a:r>
          </a:p>
          <a:p>
            <a:r>
              <a:rPr lang="en-US" dirty="0"/>
              <a:t>void Update() </a:t>
            </a:r>
            <a:r>
              <a:rPr lang="bg-BG" dirty="0"/>
              <a:t>– приема </a:t>
            </a:r>
            <a:r>
              <a:rPr lang="en-US" dirty="0"/>
              <a:t>id</a:t>
            </a:r>
            <a:r>
              <a:rPr lang="bg-BG" dirty="0"/>
              <a:t>, въвежда информация за него и предава за съхранение променената информация</a:t>
            </a:r>
          </a:p>
          <a:p>
            <a:r>
              <a:rPr lang="en-US" dirty="0"/>
              <a:t>void Fetch() </a:t>
            </a:r>
            <a:r>
              <a:rPr lang="bg-BG" dirty="0"/>
              <a:t>– извлича информация за продукт по </a:t>
            </a:r>
            <a:r>
              <a:rPr lang="en-US" dirty="0"/>
              <a:t>id</a:t>
            </a:r>
          </a:p>
          <a:p>
            <a:r>
              <a:rPr lang="en-US" dirty="0"/>
              <a:t>void Delete() </a:t>
            </a:r>
            <a:r>
              <a:rPr lang="bg-BG" dirty="0"/>
              <a:t>– изтрива информация за продукт по </a:t>
            </a:r>
            <a:r>
              <a:rPr lang="en-US" dirty="0"/>
              <a:t>id 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Реализиране на презентационен слой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015BB0D-63CC-44EC-9850-2CA8BBEB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6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CRUD </a:t>
            </a:r>
            <a:r>
              <a:rPr lang="bg-BG"/>
              <a:t>приложнеие с </a:t>
            </a:r>
            <a:r>
              <a:rPr lang="en-US"/>
              <a:t>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0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56FE70E-1669-4612-BB7A-C2EBEFEE3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96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76800"/>
            <a:ext cx="10363200" cy="820600"/>
          </a:xfrm>
        </p:spPr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447800"/>
            <a:ext cx="7467600" cy="30014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Create, Read, Update, Delete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E3FC7D2-7F76-4E74-B39D-AC856E7AB31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0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noProof="1"/>
              <a:t>RUD – </a:t>
            </a:r>
            <a:r>
              <a:rPr lang="bg-BG" dirty="0"/>
              <a:t>Създаване 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bg-BG" dirty="0"/>
              <a:t>/</a:t>
            </a:r>
            <a:r>
              <a:rPr lang="en-US" dirty="0"/>
              <a:t> - </a:t>
            </a:r>
            <a:r>
              <a:rPr lang="bg-BG" dirty="0"/>
              <a:t>пример: добавяне на нов запис в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/>
              <a:t>C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/>
              <a:t>UD – </a:t>
            </a:r>
            <a:r>
              <a:rPr lang="bg-BG" dirty="0"/>
              <a:t>Прочитане 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bg-BG" dirty="0"/>
              <a:t>/ - пример: прочитане на запис от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/>
              <a:t>CR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noProof="1"/>
              <a:t>D – </a:t>
            </a:r>
            <a:r>
              <a:rPr lang="bg-BG" dirty="0"/>
              <a:t>Променяне 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bg-BG" dirty="0"/>
              <a:t>/ - пример: промяна на един или няколко елемента от запис в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/>
              <a:t>CRU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noProof="1"/>
              <a:t> – </a:t>
            </a:r>
            <a:r>
              <a:rPr lang="bg-BG" dirty="0"/>
              <a:t>Изтриване 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bg-BG" dirty="0"/>
              <a:t>/ - пример: изтриване на запис в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</a:t>
            </a:r>
            <a:r>
              <a:rPr lang="en-US" dirty="0"/>
              <a:t>CRUD</a:t>
            </a:r>
            <a:r>
              <a:rPr lang="bg-BG" dirty="0"/>
              <a:t> операциите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E96A9A4-299F-4679-9784-CB079DC40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3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7" lvl="1" indent="0">
              <a:lnSpc>
                <a:spcPct val="100000"/>
              </a:lnSpc>
              <a:buNone/>
            </a:pPr>
            <a:r>
              <a:rPr lang="bg-BG" sz="3600" noProof="1"/>
              <a:t>Вече създадохме едно просто </a:t>
            </a:r>
            <a:r>
              <a:rPr lang="en-US" sz="3600" noProof="1"/>
              <a:t>CRUD </a:t>
            </a:r>
            <a:r>
              <a:rPr lang="bg-BG" sz="3600" noProof="1"/>
              <a:t>приложение без </a:t>
            </a:r>
            <a:r>
              <a:rPr lang="en-US" sz="3600" noProof="1"/>
              <a:t>ORM. </a:t>
            </a:r>
            <a:r>
              <a:rPr lang="bg-BG" sz="3600" noProof="1"/>
              <a:t>Една погрешно написана заявка би създала доста проблеми.</a:t>
            </a:r>
            <a:br>
              <a:rPr lang="en-US" sz="3600" noProof="1"/>
            </a:br>
            <a:r>
              <a:rPr lang="bg-BG" sz="3600" noProof="1"/>
              <a:t>Нека сега да разгледаме няколко предимства на </a:t>
            </a:r>
            <a:r>
              <a:rPr lang="en-US" sz="3600" noProof="1"/>
              <a:t>ORM:</a:t>
            </a:r>
            <a:endParaRPr lang="bg-BG" sz="3600" b="1" noProof="1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ORM</a:t>
            </a:r>
            <a:r>
              <a:rPr lang="bg-BG" sz="3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600" noProof="1"/>
              <a:t>прави работата с БД по-лесна и бърза – не пишем собствен </a:t>
            </a:r>
            <a:r>
              <a:rPr lang="en-US" sz="3600" noProof="1"/>
              <a:t>SQL </a:t>
            </a:r>
            <a:r>
              <a:rPr lang="bg-BG" sz="3600" noProof="1"/>
              <a:t>код за стандартни заявки</a:t>
            </a:r>
          </a:p>
          <a:p>
            <a:pPr lvl="1">
              <a:lnSpc>
                <a:spcPct val="100000"/>
              </a:lnSpc>
            </a:pPr>
            <a:r>
              <a:rPr lang="bg-BG" sz="3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По-лесен </a:t>
            </a:r>
            <a:r>
              <a:rPr lang="bg-BG" sz="3600" noProof="1"/>
              <a:t>за промяна и поддръжка код</a:t>
            </a:r>
          </a:p>
          <a:p>
            <a:pPr lvl="1">
              <a:lnSpc>
                <a:spcPct val="100000"/>
              </a:lnSpc>
            </a:pPr>
            <a:r>
              <a:rPr lang="bg-BG" sz="3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Защита </a:t>
            </a:r>
            <a:r>
              <a:rPr lang="bg-BG" sz="3600" noProof="1"/>
              <a:t>от </a:t>
            </a:r>
            <a:r>
              <a:rPr lang="en-US" sz="3600" noProof="1"/>
              <a:t>SQL </a:t>
            </a:r>
            <a:r>
              <a:rPr lang="bg-BG" sz="3600" noProof="1"/>
              <a:t>инжекция, чрез филтриране на данните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</a:t>
            </a:r>
            <a:r>
              <a:rPr lang="en-US" dirty="0"/>
              <a:t>ORM?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F09ACD2-BF2B-4B8F-85C4-EB76D5680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72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noProof="1"/>
              <a:t>Ще създадем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CRUD</a:t>
            </a:r>
            <a:r>
              <a:rPr lang="en-US" sz="3200" noProof="1"/>
              <a:t> </a:t>
            </a:r>
            <a:r>
              <a:rPr lang="bg-BG" sz="3200" noProof="1"/>
              <a:t>приложение, което ще управлява 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продукти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200" noProof="1"/>
              <a:t>Трислойна архитектура </a:t>
            </a:r>
            <a:r>
              <a:rPr lang="en-US" sz="3200" noProof="1"/>
              <a:t>/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3-tier architecture</a:t>
            </a:r>
            <a:r>
              <a:rPr lang="en-US" sz="3200" noProof="1"/>
              <a:t>/</a:t>
            </a:r>
          </a:p>
          <a:p>
            <a:pPr lvl="1">
              <a:lnSpc>
                <a:spcPct val="100000"/>
              </a:lnSpc>
            </a:pPr>
            <a:r>
              <a:rPr lang="bg-BG" noProof="1"/>
              <a:t>Слой за данни 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Data access layer</a:t>
            </a:r>
            <a:r>
              <a:rPr lang="en-US" noProof="1"/>
              <a:t>/</a:t>
            </a:r>
          </a:p>
          <a:p>
            <a:pPr lvl="1">
              <a:lnSpc>
                <a:spcPct val="100000"/>
              </a:lnSpc>
            </a:pPr>
            <a:r>
              <a:rPr lang="bg-BG" noProof="1"/>
              <a:t>Бизнес слой </a:t>
            </a:r>
            <a:r>
              <a:rPr lang="en-US" noProof="1"/>
              <a:t>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Business layer</a:t>
            </a:r>
            <a:r>
              <a:rPr lang="en-US" noProof="1"/>
              <a:t>/</a:t>
            </a:r>
          </a:p>
          <a:p>
            <a:pPr lvl="1">
              <a:lnSpc>
                <a:spcPct val="100000"/>
              </a:lnSpc>
            </a:pPr>
            <a:r>
              <a:rPr lang="bg-BG" noProof="1"/>
              <a:t>Презентационен слой 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Presentation layer</a:t>
            </a:r>
            <a:r>
              <a:rPr lang="en-US" noProof="1"/>
              <a:t>/</a:t>
            </a:r>
            <a:endParaRPr lang="bg-BG" noProof="1"/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 на приложението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D9C1C03-980C-4936-B42F-779C80F06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7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noProof="1"/>
              <a:t>Business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ProductBusiness.cs</a:t>
            </a:r>
            <a:r>
              <a:rPr lang="bg-BG" sz="2800" noProof="1"/>
              <a:t> – описва бизнес логиката свързана с продуктите</a:t>
            </a:r>
            <a:endParaRPr lang="en-US" sz="2800" noProof="1"/>
          </a:p>
          <a:p>
            <a:pPr>
              <a:lnSpc>
                <a:spcPct val="100000"/>
              </a:lnSpc>
            </a:pPr>
            <a:r>
              <a:rPr lang="en-US" sz="2800" noProof="1"/>
              <a:t>Data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ProductContext.cs</a:t>
            </a:r>
            <a:r>
              <a:rPr lang="bg-BG" sz="2800" noProof="1"/>
              <a:t> – описва контекста за достъпване на данните</a:t>
            </a:r>
            <a:endParaRPr lang="bg-BG" sz="2400" noProof="1"/>
          </a:p>
          <a:p>
            <a:pPr lvl="1">
              <a:lnSpc>
                <a:spcPct val="100000"/>
              </a:lnSpc>
            </a:pPr>
            <a:r>
              <a:rPr lang="en-US" sz="2400" noProof="1"/>
              <a:t>Model</a:t>
            </a:r>
            <a:r>
              <a:rPr lang="bg-BG" sz="2400" noProof="1"/>
              <a:t>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Product.cs</a:t>
            </a:r>
            <a:r>
              <a:rPr lang="bg-BG" sz="2800" noProof="1"/>
              <a:t> – описва модела данни за продукт</a:t>
            </a:r>
            <a:endParaRPr lang="bg-BG" sz="2400" noProof="1"/>
          </a:p>
          <a:p>
            <a:pPr>
              <a:lnSpc>
                <a:spcPct val="100000"/>
              </a:lnSpc>
            </a:pPr>
            <a:r>
              <a:rPr lang="en-US" sz="2800" noProof="1"/>
              <a:t>Presentation</a:t>
            </a:r>
            <a:endParaRPr lang="bg-BG" sz="2800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Display.cs</a:t>
            </a:r>
            <a:r>
              <a:rPr lang="en-US" sz="2800" noProof="1"/>
              <a:t> – </a:t>
            </a:r>
            <a:r>
              <a:rPr lang="bg-BG" sz="2800" noProof="1"/>
              <a:t>клас, в който ще реализираме конзолно управление на приложението</a:t>
            </a:r>
            <a:endParaRPr lang="en-US" sz="2800" noProof="1"/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Program.cs</a:t>
            </a:r>
            <a:r>
              <a:rPr lang="bg-BG" sz="2800" noProof="1"/>
              <a:t> – Място, където ще създадем обект от класа </a:t>
            </a:r>
            <a:r>
              <a:rPr lang="en-US" sz="2800" noProof="1"/>
              <a:t>Display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F38232E-2A8D-4500-A10F-3BEE1AEC4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57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5991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Тук ще ползваме </a:t>
            </a:r>
            <a:r>
              <a:rPr lang="en-US" dirty="0"/>
              <a:t>Entity Framework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Трябва да го добавим към проекта десен бутон на </a:t>
            </a:r>
            <a:r>
              <a:rPr lang="en-US" dirty="0"/>
              <a:t>[References]</a:t>
            </a:r>
            <a:r>
              <a:rPr lang="bg-BG" dirty="0"/>
              <a:t> -&gt; </a:t>
            </a:r>
            <a:r>
              <a:rPr lang="en-US" dirty="0"/>
              <a:t>Manage </a:t>
            </a:r>
            <a:r>
              <a:rPr lang="en-US" dirty="0" err="1"/>
              <a:t>NuGet</a:t>
            </a:r>
            <a:r>
              <a:rPr lang="en-US" dirty="0"/>
              <a:t> Packages…</a:t>
            </a:r>
            <a:r>
              <a:rPr lang="bg-BG" dirty="0"/>
              <a:t>: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50" y="1307307"/>
            <a:ext cx="5793029" cy="47249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FD7E8B1-C29F-4522-877D-29805599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51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Изберете </a:t>
            </a:r>
            <a:r>
              <a:rPr lang="en-US" dirty="0" err="1"/>
              <a:t>EntityFramework</a:t>
            </a:r>
            <a:r>
              <a:rPr lang="en-US" dirty="0"/>
              <a:t> </a:t>
            </a:r>
            <a:r>
              <a:rPr lang="bg-BG" dirty="0"/>
              <a:t>и инсталирайте: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(2)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6" y="2505347"/>
            <a:ext cx="10259857" cy="2791215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29DA931-DCCD-4C93-9D45-434379DD8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5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Тук ще действаме по </a:t>
            </a:r>
            <a:r>
              <a:rPr lang="en-US" dirty="0"/>
              <a:t>Code-first </a:t>
            </a:r>
            <a:r>
              <a:rPr lang="bg-BG" dirty="0"/>
              <a:t>принципа и няма да създаваме предварително база данни. Само ще зададем в </a:t>
            </a:r>
            <a:r>
              <a:rPr lang="en-US" dirty="0" err="1"/>
              <a:t>App.config</a:t>
            </a:r>
            <a:r>
              <a:rPr lang="en-US" dirty="0"/>
              <a:t> </a:t>
            </a:r>
            <a:r>
              <a:rPr lang="bg-BG" dirty="0"/>
              <a:t>файла следният низ за връзка</a:t>
            </a:r>
            <a:r>
              <a:rPr lang="en-US" dirty="0"/>
              <a:t> </a:t>
            </a:r>
            <a:r>
              <a:rPr lang="bg-BG" dirty="0"/>
              <a:t>към нея: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Поставете този код непосредствено преди </a:t>
            </a:r>
            <a:r>
              <a:rPr lang="en-US" dirty="0"/>
              <a:t>&lt;/configuration&gt;</a:t>
            </a:r>
            <a:endParaRPr lang="bg-BG" dirty="0"/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данни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84212" y="3011031"/>
            <a:ext cx="1006157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&lt;</a:t>
            </a:r>
            <a:r>
              <a:rPr lang="en-US" sz="2800" dirty="0" err="1"/>
              <a:t>connectionStrings</a:t>
            </a:r>
            <a:r>
              <a:rPr lang="en-US" sz="2800" dirty="0"/>
              <a:t>&gt;</a:t>
            </a:r>
          </a:p>
          <a:p>
            <a:r>
              <a:rPr lang="en-US" sz="2800" dirty="0"/>
              <a:t>    &lt;add name="</a:t>
            </a:r>
            <a:r>
              <a:rPr lang="en-US" sz="2800" dirty="0" err="1"/>
              <a:t>ProductContext</a:t>
            </a:r>
            <a:r>
              <a:rPr lang="en-US" sz="2800" dirty="0"/>
              <a:t>" </a:t>
            </a:r>
            <a:r>
              <a:rPr lang="en-US" sz="2800" dirty="0" err="1"/>
              <a:t>connectionString</a:t>
            </a:r>
            <a:r>
              <a:rPr lang="en-US" sz="2800" dirty="0"/>
              <a:t>="Data Source=.; Initial Catalog=</a:t>
            </a:r>
            <a:r>
              <a:rPr lang="en-US" sz="2800" dirty="0" err="1"/>
              <a:t>ProductDb</a:t>
            </a:r>
            <a:r>
              <a:rPr lang="en-US" sz="2800" dirty="0"/>
              <a:t>; Integrated Security=true" </a:t>
            </a:r>
            <a:r>
              <a:rPr lang="en-US" sz="2800" dirty="0" err="1"/>
              <a:t>providerName</a:t>
            </a:r>
            <a:r>
              <a:rPr lang="en-US" sz="2800" dirty="0"/>
              <a:t>="</a:t>
            </a:r>
            <a:r>
              <a:rPr lang="en-US" sz="2800" dirty="0" err="1"/>
              <a:t>System.Data.SqlClient</a:t>
            </a:r>
            <a:r>
              <a:rPr lang="en-US" sz="2800" dirty="0"/>
              <a:t>" /&gt;</a:t>
            </a:r>
          </a:p>
          <a:p>
            <a:r>
              <a:rPr lang="en-US" sz="2800" dirty="0"/>
              <a:t>  &lt;/</a:t>
            </a:r>
            <a:r>
              <a:rPr lang="en-US" sz="2800" dirty="0" err="1"/>
              <a:t>connectionStrings</a:t>
            </a:r>
            <a:r>
              <a:rPr lang="en-US" sz="2800" dirty="0"/>
              <a:t>&gt;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6CE22A9-D4B4-4875-9F6F-5C37814EC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1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7180</TotalTime>
  <Words>1118</Words>
  <Application>Microsoft Office PowerPoint</Application>
  <PresentationFormat>Custom</PresentationFormat>
  <Paragraphs>166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CRUD операции</vt:lpstr>
      <vt:lpstr>Какво са CRUD операциите?</vt:lpstr>
      <vt:lpstr>Защо ORM?</vt:lpstr>
      <vt:lpstr>Архитектура на приложението</vt:lpstr>
      <vt:lpstr>Структура на проекта</vt:lpstr>
      <vt:lpstr>Entity Framework</vt:lpstr>
      <vt:lpstr>Entity Framework (2)</vt:lpstr>
      <vt:lpstr>База данни</vt:lpstr>
      <vt:lpstr>Data/Model/Product.cs</vt:lpstr>
      <vt:lpstr>Data/ProductContext.cs</vt:lpstr>
      <vt:lpstr>Business/ProductBusiness.cs</vt:lpstr>
      <vt:lpstr>Реализиране на презентационен слой</vt:lpstr>
      <vt:lpstr>Реализиране на презентационен слой (2)</vt:lpstr>
      <vt:lpstr>Реализиране на презентационен слой (3)</vt:lpstr>
      <vt:lpstr>CRUD приложнеие с ORM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2019-12-17T12:27:06Z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