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625" r:id="rId5"/>
    <p:sldId id="626" r:id="rId6"/>
    <p:sldId id="627" r:id="rId7"/>
    <p:sldId id="628" r:id="rId8"/>
    <p:sldId id="629" r:id="rId9"/>
    <p:sldId id="630" r:id="rId10"/>
    <p:sldId id="631" r:id="rId11"/>
    <p:sldId id="594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17C4104-282E-4008-BF4D-34C749318CCB}">
          <p14:sldIdLst>
            <p14:sldId id="394"/>
            <p14:sldId id="571"/>
            <p14:sldId id="625"/>
            <p14:sldId id="626"/>
            <p14:sldId id="627"/>
            <p14:sldId id="628"/>
            <p14:sldId id="629"/>
            <p14:sldId id="630"/>
            <p14:sldId id="631"/>
          </p14:sldIdLst>
        </p14:section>
        <p14:section name="Заключение" id="{C46BDAD4-11E6-4D0D-BD63-2D0470553818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942D00E-0E04-4816-9677-239E8A60AD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0230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06F99B0-A5E2-4035-AC19-C6C5748D95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3218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A760124-8A04-46B4-B056-C52D420EEF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507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1F77E7D-137A-4983-A2EA-1192BF61A5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3621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531812" y="762000"/>
            <a:ext cx="11034499" cy="173784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SQL </a:t>
            </a:r>
            <a:r>
              <a:rPr lang="bg-BG" dirty="0"/>
              <a:t>инжекция и ползване на параметризирани команди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2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</a:t>
            </a:r>
            <a:r>
              <a:rPr lang="bg-BG" dirty="0"/>
              <a:t>инжекция и ползване на параметризирани команди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7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3829EC8-C070-44C4-8644-17196CE13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4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SQL </a:t>
            </a:r>
            <a:r>
              <a:rPr lang="bg-BG" dirty="0"/>
              <a:t>инжекция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Параметризирани команди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37" y="3352800"/>
            <a:ext cx="3675769" cy="2604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8" y="3581400"/>
            <a:ext cx="3117587" cy="3041840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03CD3D4-5F9F-4BA5-A6EC-095E2C7F0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инжекция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553348"/>
          </a:xfrm>
        </p:spPr>
        <p:txBody>
          <a:bodyPr/>
          <a:lstStyle/>
          <a:p>
            <a:r>
              <a:rPr lang="bg-BG" sz="3100" dirty="0"/>
              <a:t>Какво е</a:t>
            </a:r>
            <a:r>
              <a:rPr lang="en-US" sz="3100" dirty="0"/>
              <a:t> SQL </a:t>
            </a:r>
            <a:r>
              <a:rPr lang="bg-BG" sz="3100" dirty="0"/>
              <a:t>инжекцията? Как да се защитим?</a:t>
            </a:r>
            <a:endParaRPr lang="en-US" sz="3100" dirty="0"/>
          </a:p>
        </p:txBody>
      </p:sp>
      <p:pic>
        <p:nvPicPr>
          <p:cNvPr id="1026" name="Picture 2" descr="Image result for sql injection">
            <a:extLst>
              <a:ext uri="{FF2B5EF4-FFF2-40B4-BE49-F238E27FC236}">
                <a16:creationId xmlns:a16="http://schemas.microsoft.com/office/drawing/2014/main" id="{98D29FA8-635C-4DA7-B278-71AB6A918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945096"/>
            <a:ext cx="7162802" cy="3452470"/>
          </a:xfrm>
          <a:prstGeom prst="roundRect">
            <a:avLst>
              <a:gd name="adj" fmla="val 119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14B32A7-7B0B-4F6D-BF19-67D51B4FACB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4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SQL </a:t>
            </a:r>
            <a:r>
              <a:rPr lang="bg-BG" dirty="0"/>
              <a:t>инжекцията</a:t>
            </a:r>
            <a:r>
              <a:rPr lang="en-US" dirty="0"/>
              <a:t>? (1)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1413" y="1447800"/>
            <a:ext cx="9905998" cy="45388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IsPasswordValid(string username, string 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sym typeface="Wingdings" pitchFamily="2" charset="2"/>
              </a:rPr>
              <a:t>  $"SELECT COUNT(*) FROM Users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sym typeface="Wingdings" pitchFamily="2" charset="2"/>
              </a:rPr>
              <a:t>WHERE UserName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'{username}'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sym typeface="Wingdings" pitchFamily="2" charset="2"/>
              </a:rPr>
              <a:t> AND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sym typeface="Wingdings" pitchFamily="2" charset="2"/>
              </a:rPr>
              <a:t>PasswordHash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'{CalcSHA1(password)}'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cmd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new SqlCommand(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nection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matchedUsersCount = (int) cmd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.Execute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matchedUsersCount &gt; 0;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B8BEE83-C5F0-4F04-976A-67838B726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SQL </a:t>
            </a:r>
            <a:r>
              <a:rPr lang="bg-BG" dirty="0"/>
              <a:t>инжекцията</a:t>
            </a:r>
            <a:r>
              <a:rPr lang="en-US" dirty="0"/>
              <a:t>? (2)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9726" y="1981200"/>
            <a:ext cx="10876686" cy="3083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normalLogin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 // 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sqlInjectedLogin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' or 1=1 --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 // 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evilHackerCreatesNewUser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INSERT INTO Users VALUES('hacker','') --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9A4E372-A97E-4E36-8D32-15C6BD4FA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9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Следните </a:t>
            </a:r>
            <a:r>
              <a:rPr lang="en-US" dirty="0"/>
              <a:t>SQL </a:t>
            </a:r>
            <a:r>
              <a:rPr lang="bg-BG" dirty="0"/>
              <a:t>команди се изпълняват: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Обичайна проверка на паролата</a:t>
            </a:r>
            <a:r>
              <a:rPr lang="en-US" dirty="0"/>
              <a:t> (</a:t>
            </a:r>
            <a:r>
              <a:rPr lang="bg-BG" dirty="0"/>
              <a:t>без</a:t>
            </a:r>
            <a:r>
              <a:rPr lang="en-US" dirty="0"/>
              <a:t> SQL </a:t>
            </a:r>
            <a:r>
              <a:rPr lang="bg-BG" dirty="0"/>
              <a:t>инжекция)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SQL-</a:t>
            </a:r>
            <a:r>
              <a:rPr lang="bg-BG" dirty="0"/>
              <a:t>инжектирана проверка за парола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SQL-</a:t>
            </a:r>
            <a:r>
              <a:rPr lang="bg-BG" dirty="0"/>
              <a:t>инжектирана</a:t>
            </a:r>
            <a:r>
              <a:rPr lang="en-US" dirty="0"/>
              <a:t> INSERT </a:t>
            </a:r>
            <a:r>
              <a:rPr lang="bg-BG" dirty="0"/>
              <a:t>команда</a:t>
            </a:r>
            <a:r>
              <a:rPr lang="en-US" dirty="0"/>
              <a:t>: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endParaRPr lang="bg-BG" sz="2600" dirty="0"/>
          </a:p>
          <a:p>
            <a:pPr lvl="1">
              <a:lnSpc>
                <a:spcPct val="100000"/>
              </a:lnSpc>
            </a:pP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работи </a:t>
            </a:r>
            <a:r>
              <a:rPr lang="en-US" dirty="0"/>
              <a:t>SQL </a:t>
            </a:r>
            <a:r>
              <a:rPr lang="bg-BG" dirty="0"/>
              <a:t>инжекцията</a:t>
            </a:r>
            <a:r>
              <a:rPr lang="en-US" dirty="0"/>
              <a:t>?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5212" y="2534674"/>
            <a:ext cx="8991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5212" y="3918227"/>
            <a:ext cx="8991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' or 1=1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and PasswordHash = 'XOwXWxZePV5iyeE86Ejvb+rIG/8='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5212" y="5492018"/>
            <a:ext cx="8991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INSERT INTO Users VALUES('hacker','')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and PasswordHash = 'XOwXWxZePV5iyeE86Ejvb+rIG/8='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F83BF7E-BB11-447E-B987-8D14325C8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2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Начини за защита от </a:t>
            </a:r>
            <a:r>
              <a:rPr lang="en-US" dirty="0"/>
              <a:t>SQL </a:t>
            </a:r>
            <a:r>
              <a:rPr lang="bg-BG" dirty="0"/>
              <a:t>инжекции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SQL-</a:t>
            </a:r>
            <a:r>
              <a:rPr lang="bg-BG" dirty="0"/>
              <a:t>избягване на всички данни идващи „отвън“ приложението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bg-BG" dirty="0"/>
              <a:t>Не се препоръчва: Само в краен случай!</a:t>
            </a:r>
            <a:endParaRPr lang="en-US" dirty="0"/>
          </a:p>
          <a:p>
            <a:pPr lvl="1"/>
            <a:r>
              <a:rPr lang="bg-BG" dirty="0"/>
              <a:t>Предпочитан подход</a:t>
            </a:r>
            <a:r>
              <a:rPr lang="en-US" dirty="0"/>
              <a:t>:</a:t>
            </a:r>
          </a:p>
          <a:p>
            <a:pPr lvl="2"/>
            <a:r>
              <a:rPr lang="bg-BG" dirty="0"/>
              <a:t>Чрез параметризирани заявки</a:t>
            </a:r>
            <a:r>
              <a:rPr lang="en-US" dirty="0"/>
              <a:t> </a:t>
            </a:r>
            <a:r>
              <a:rPr lang="bg-BG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parameterized queries</a:t>
            </a:r>
            <a:r>
              <a:rPr lang="bg-BG" dirty="0"/>
              <a:t>/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Отделя се </a:t>
            </a:r>
            <a:r>
              <a:rPr lang="en-US" dirty="0"/>
              <a:t>SQL </a:t>
            </a:r>
            <a:r>
              <a:rPr lang="bg-BG" dirty="0"/>
              <a:t>командата от нейните аргументи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Защита от </a:t>
            </a:r>
            <a:r>
              <a:rPr lang="en-US" dirty="0"/>
              <a:t>SQL </a:t>
            </a:r>
            <a:r>
              <a:rPr lang="bg-BG" dirty="0"/>
              <a:t>инжекция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5212" y="2438400"/>
            <a:ext cx="9067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escapedUsername = username.Replace("'", "''");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escapedUsername +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PasswordHash = '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1115F5D-2F54-45BD-972D-9F660CDE8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nsolas" pitchFamily="49" charset="0"/>
                <a:cs typeface="Consolas" pitchFamily="49" charset="0"/>
              </a:rPr>
              <a:t>SqlParameter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Какво са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bg-BG" dirty="0"/>
              <a:t>?</a:t>
            </a:r>
          </a:p>
          <a:p>
            <a:pPr lvl="1">
              <a:spcBef>
                <a:spcPts val="0"/>
              </a:spcBef>
            </a:pPr>
            <a:r>
              <a:rPr lang="bg-BG" dirty="0"/>
              <a:t>SQL заявките и съхранените процедури могат да имат входни и изходни параметри</a:t>
            </a:r>
          </a:p>
          <a:p>
            <a:pPr lvl="1">
              <a:spcBef>
                <a:spcPts val="0"/>
              </a:spcBef>
            </a:pPr>
            <a:r>
              <a:rPr lang="bg-BG" dirty="0"/>
              <a:t>Достъпват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Parameters</a:t>
            </a:r>
            <a:r>
              <a:rPr lang="bg-BG" dirty="0"/>
              <a:t> свойството на класа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endParaRPr lang="bg-BG" dirty="0"/>
          </a:p>
          <a:p>
            <a:pPr>
              <a:spcAft>
                <a:spcPts val="0"/>
              </a:spcAft>
            </a:pPr>
            <a:r>
              <a:rPr lang="bg-BG" dirty="0"/>
              <a:t>Свойства на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bg-BG" dirty="0"/>
              <a:t>:</a:t>
            </a:r>
          </a:p>
          <a:p>
            <a:pPr lvl="1">
              <a:spcBef>
                <a:spcPts val="0"/>
              </a:spcBef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ParameterName</a:t>
            </a:r>
            <a:r>
              <a:rPr lang="bg-BG" dirty="0"/>
              <a:t> – име на параметъра</a:t>
            </a:r>
          </a:p>
          <a:p>
            <a:pPr lvl="1">
              <a:spcBef>
                <a:spcPts val="0"/>
              </a:spcBef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DbType</a:t>
            </a:r>
            <a:r>
              <a:rPr lang="bg-BG" dirty="0"/>
              <a:t> – </a:t>
            </a:r>
            <a:r>
              <a:rPr lang="en-US" dirty="0"/>
              <a:t>SQL </a:t>
            </a:r>
            <a:r>
              <a:rPr lang="bg-BG" dirty="0"/>
              <a:t>тип 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NVarChar</a:t>
            </a:r>
            <a:r>
              <a:rPr lang="bg-BG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dirty="0"/>
              <a:t>, …)</a:t>
            </a:r>
          </a:p>
          <a:p>
            <a:pPr lvl="1">
              <a:spcBef>
                <a:spcPts val="0"/>
              </a:spcBef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bg-BG" dirty="0"/>
              <a:t> – размер на типа (ако е приложимо)</a:t>
            </a:r>
          </a:p>
          <a:p>
            <a:pPr lvl="1">
              <a:spcBef>
                <a:spcPts val="0"/>
              </a:spcBef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Direction</a:t>
            </a:r>
            <a:r>
              <a:rPr lang="bg-BG" dirty="0"/>
              <a:t> – вход/изход</a:t>
            </a:r>
          </a:p>
        </p:txBody>
      </p:sp>
      <p:pic>
        <p:nvPicPr>
          <p:cNvPr id="5" name="Picture 2" descr="C:\Users\Peter\Pictures\Kartinki Telerik\warp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4038600"/>
            <a:ext cx="2575297" cy="2236443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4AE388A-1267-421E-AAE7-0F7CC63F7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1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Параметризирани команди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1812" y="1284848"/>
            <a:ext cx="11125200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InsertProject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(string name, string description, DateTime startDate)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SqlCommand("INSERT INTO Projects " +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@end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)", dbCon);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description);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startDate);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9636E06-CF69-4614-A10C-EB2E69CC7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14224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7182</TotalTime>
  <Words>723</Words>
  <Application>Microsoft Office PowerPoint</Application>
  <PresentationFormat>Custom</PresentationFormat>
  <Paragraphs>106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SQL инжекция</vt:lpstr>
      <vt:lpstr>Какво е SQL инжекцията? (1)</vt:lpstr>
      <vt:lpstr>Какво е SQL инжекцията? (2)</vt:lpstr>
      <vt:lpstr>Как работи SQL инжекцията?</vt:lpstr>
      <vt:lpstr>Защита от SQL инжекция</vt:lpstr>
      <vt:lpstr>SqlParameter</vt:lpstr>
      <vt:lpstr>Пример: Параметризирани команди</vt:lpstr>
      <vt:lpstr>SQL инжекция и ползване на параметризирани команди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2019-12-17T12:29:18Z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