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71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34" r:id="rId14"/>
    <p:sldId id="59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BC6BB1B-994D-49D4-B5C4-5D7220121FF6}">
          <p14:sldIdLst>
            <p14:sldId id="394"/>
            <p14:sldId id="571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Заключение" id="{D641861D-9ED2-42F0-A369-F435F066328E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BFEAE9A-82A3-472E-846C-557B73CBF6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644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EDE63FB-53E8-425A-A853-025BD6436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575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0C6ED27-037B-4E22-A7E4-A00836B67D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8089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2E7AA30-B4A7-4547-B0A0-1F4BBD268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92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F5ACC6-4E80-4BA2-9061-425247764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7676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DEC987C-C2C8-45E4-AC1E-02F8B79B25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2387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Да напишем </a:t>
            </a:r>
            <a:r>
              <a:rPr lang="en-US" dirty="0"/>
              <a:t>ORM!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от данни са обикновени</a:t>
            </a:r>
            <a:r>
              <a:rPr lang="en-US" dirty="0"/>
              <a:t> C# </a:t>
            </a:r>
            <a:r>
              <a:rPr lang="bg-BG" dirty="0"/>
              <a:t>класове</a:t>
            </a:r>
            <a:endParaRPr lang="en-US" dirty="0"/>
          </a:p>
          <a:p>
            <a:r>
              <a:rPr lang="bg-BG" dirty="0"/>
              <a:t>Използват се, за да съхраняват данните от БД в паметта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от данни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4250307" y="4025644"/>
            <a:ext cx="786828" cy="5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25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52" y="2740787"/>
            <a:ext cx="2869466" cy="3071876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1E2D0A2-BFFF-4A9B-A3DF-D72ED2008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3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Свойства от референтен тип</a:t>
            </a:r>
          </a:p>
          <a:p>
            <a:r>
              <a:rPr lang="bg-BG" dirty="0"/>
              <a:t>Сочат към съответни обекти, свързани чрез външен ключ</a:t>
            </a:r>
          </a:p>
          <a:p>
            <a:r>
              <a:rPr lang="bg-BG" dirty="0"/>
              <a:t>Задават се от рамката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Отдел служители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от данни</a:t>
            </a:r>
            <a:r>
              <a:rPr lang="en-US" dirty="0"/>
              <a:t>: </a:t>
            </a:r>
            <a:r>
              <a:rPr lang="bg-BG" dirty="0"/>
              <a:t>Навигационни свойства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749424" y="3936298"/>
            <a:ext cx="9145588" cy="2658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Employee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[ForeignKey(nameof(Department))]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DepartmentId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Department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Department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107F39B-AC03-40E7-85DF-5E936C896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Навигационните свойства могат и да са колекции</a:t>
            </a:r>
            <a:endParaRPr lang="en-US" dirty="0"/>
          </a:p>
          <a:p>
            <a:r>
              <a:rPr lang="bg-BG" dirty="0"/>
              <a:t>Обикновено се използва</a:t>
            </a:r>
            <a:r>
              <a:rPr lang="en-US" dirty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ICollection&lt;T&gt;</a:t>
            </a:r>
          </a:p>
          <a:p>
            <a:r>
              <a:rPr lang="bg-BG" dirty="0"/>
              <a:t>Съдържат всиочки обекти, чиито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външни ключове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са същите като </a:t>
            </a:r>
            <a:r>
              <a:rPr lang="bg-BG" dirty="0">
                <a:solidFill>
                  <a:schemeClr val="accent1"/>
                </a:solidFill>
              </a:rPr>
              <a:t>основния ключ </a:t>
            </a:r>
            <a:r>
              <a:rPr lang="bg-BG" dirty="0"/>
              <a:t>на класа от данни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bg-BG" dirty="0"/>
              <a:t>Задава се от </a:t>
            </a:r>
            <a:r>
              <a:rPr lang="en-US" dirty="0"/>
              <a:t>ORM </a:t>
            </a:r>
            <a:r>
              <a:rPr lang="bg-BG" dirty="0"/>
              <a:t>рамката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от данни</a:t>
            </a:r>
            <a:r>
              <a:rPr lang="en-US" dirty="0"/>
              <a:t>: </a:t>
            </a:r>
            <a:r>
              <a:rPr lang="bg-BG" dirty="0"/>
              <a:t>Навигационни свойства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2224" y="4512143"/>
            <a:ext cx="10059988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Department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ICollection&lt;Employee&gt;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Employees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6621A1C-57EF-46C4-BE84-F9A272725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</a:t>
            </a:r>
            <a:r>
              <a:rPr lang="en-US"/>
              <a:t>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8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999A31A-679A-45F2-8FF9-AC8E2BF44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ORM </a:t>
            </a:r>
            <a:r>
              <a:rPr lang="bg-BG" dirty="0"/>
              <a:t>анатомия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Класове от данни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2769C66-F201-47AE-899A-9CDE958B4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5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bg-BG" dirty="0"/>
              <a:t>Да си направим </a:t>
            </a:r>
            <a:r>
              <a:rPr lang="en-US" dirty="0"/>
              <a:t>ORM </a:t>
            </a:r>
            <a:r>
              <a:rPr lang="bg-BG" dirty="0"/>
              <a:t>рамка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bg-BG" dirty="0"/>
              <a:t>Какво и как?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862" y="1676400"/>
            <a:ext cx="4309099" cy="2404795"/>
          </a:xfrm>
          <a:prstGeom prst="roundRect">
            <a:avLst>
              <a:gd name="adj" fmla="val 131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1DCDC92-8376-4716-997C-CD7FB84559F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8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Проектиран по подобие на </a:t>
            </a:r>
            <a:r>
              <a:rPr lang="en-US" dirty="0">
                <a:solidFill>
                  <a:schemeClr val="accent1"/>
                </a:solidFill>
              </a:rPr>
              <a:t>Entity Framework Core</a:t>
            </a:r>
          </a:p>
          <a:p>
            <a:pPr>
              <a:lnSpc>
                <a:spcPct val="100000"/>
              </a:lnSpc>
            </a:pPr>
            <a:r>
              <a:rPr lang="bg-BG" dirty="0"/>
              <a:t>Дава ни възможност да използваме</a:t>
            </a:r>
            <a:r>
              <a:rPr lang="en-US" dirty="0"/>
              <a:t> LINQ-</a:t>
            </a:r>
            <a:r>
              <a:rPr lang="bg-BG" dirty="0"/>
              <a:t>базирани заявки и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lnSpc>
                <a:spcPct val="100000"/>
              </a:lnSpc>
            </a:pPr>
            <a:r>
              <a:rPr lang="bg-BG" dirty="0"/>
              <a:t>Съпоставя навигационни свойства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Съпоставя колекции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1"/>
                </a:solidFill>
              </a:rPr>
              <a:t>Един-към-много</a:t>
            </a:r>
            <a:r>
              <a:rPr lang="en-US" dirty="0"/>
              <a:t>, </a:t>
            </a:r>
            <a:r>
              <a:rPr lang="bg-BG" dirty="0">
                <a:solidFill>
                  <a:schemeClr val="accent1"/>
                </a:solidFill>
              </a:rPr>
              <a:t>Много-към-един</a:t>
            </a:r>
            <a:r>
              <a:rPr lang="en-US" dirty="0"/>
              <a:t>, </a:t>
            </a:r>
            <a:r>
              <a:rPr lang="bg-BG" dirty="0"/>
              <a:t>..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MiniORM</a:t>
            </a:r>
            <a:r>
              <a:rPr lang="en-US" dirty="0"/>
              <a:t> Core: </a:t>
            </a:r>
            <a:r>
              <a:rPr lang="bg-BG" dirty="0"/>
              <a:t>Преглед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43D900-189E-4912-A72E-39F386E1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9812" y="3657600"/>
            <a:ext cx="4080499" cy="2277219"/>
          </a:xfrm>
          <a:prstGeom prst="roundRect">
            <a:avLst>
              <a:gd name="adj" fmla="val 131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3EAF4D8-FB92-47E1-8683-3A8F07CA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Дефинираме модел на информацията</a:t>
            </a:r>
            <a:r>
              <a:rPr lang="en-US" dirty="0"/>
              <a:t> (</a:t>
            </a:r>
            <a:r>
              <a:rPr lang="bg-BG" dirty="0">
                <a:solidFill>
                  <a:schemeClr val="accent1"/>
                </a:solidFill>
              </a:rPr>
              <a:t>БД с предимство; </a:t>
            </a:r>
            <a:r>
              <a:rPr lang="en-US" dirty="0">
                <a:solidFill>
                  <a:schemeClr val="accent1"/>
                </a:solidFill>
              </a:rPr>
              <a:t>database-first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Класове на данните /</a:t>
            </a:r>
            <a:r>
              <a:rPr lang="en-US" dirty="0"/>
              <a:t>Entity Classes</a:t>
            </a:r>
            <a:r>
              <a:rPr lang="bg-BG" dirty="0"/>
              <a:t>/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DbContext</a:t>
            </a:r>
            <a:r>
              <a:rPr lang="en-US" dirty="0"/>
              <a:t> (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DbSets</a:t>
            </a:r>
            <a:r>
              <a:rPr lang="en-US" dirty="0"/>
              <a:t>)</a:t>
            </a:r>
          </a:p>
          <a:p>
            <a:r>
              <a:rPr lang="bg-BG" dirty="0"/>
              <a:t>Инициализиране на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DbContext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bg-BG" dirty="0"/>
              <a:t>Използвайки низ за връзка /</a:t>
            </a:r>
            <a:r>
              <a:rPr lang="en-US" dirty="0"/>
              <a:t>connection string</a:t>
            </a:r>
            <a:r>
              <a:rPr lang="bg-BG" dirty="0"/>
              <a:t>/</a:t>
            </a:r>
            <a:endParaRPr lang="en-US" dirty="0"/>
          </a:p>
          <a:p>
            <a:r>
              <a:rPr lang="bg-BG" dirty="0"/>
              <a:t>Изпълняване на заявки върху информация, чрез контекст</a:t>
            </a:r>
            <a:endParaRPr lang="en-US" dirty="0"/>
          </a:p>
          <a:p>
            <a:r>
              <a:rPr lang="bg-BG" dirty="0"/>
              <a:t>Манипулиране на данни</a:t>
            </a:r>
            <a:r>
              <a:rPr lang="en-US" dirty="0"/>
              <a:t> (</a:t>
            </a:r>
            <a:r>
              <a:rPr lang="bg-BG" dirty="0"/>
              <a:t>добавяне/премахване/промяна на данни</a:t>
            </a:r>
            <a:r>
              <a:rPr lang="en-US" dirty="0"/>
              <a:t>)</a:t>
            </a:r>
          </a:p>
          <a:p>
            <a:r>
              <a:rPr lang="bg-BG" dirty="0"/>
              <a:t>Контекстът се запазва в базата данни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Core </a:t>
            </a:r>
            <a:r>
              <a:rPr lang="bg-BG" dirty="0"/>
              <a:t>работен поток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23F7336-77E8-45D5-A83A-39C0177B7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„База данни с предимство“ </a:t>
            </a:r>
            <a:r>
              <a:rPr lang="bg-BG" dirty="0"/>
              <a:t>моделът</a:t>
            </a:r>
            <a:r>
              <a:rPr lang="en-US" dirty="0"/>
              <a:t> </a:t>
            </a:r>
            <a:r>
              <a:rPr lang="bg-BG" dirty="0"/>
              <a:t>моделира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класовете на данните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classes/ </a:t>
            </a:r>
            <a:r>
              <a:rPr lang="bg-BG" dirty="0"/>
              <a:t>според базата данни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Модел „База данни с предимство“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232963" y="4033876"/>
            <a:ext cx="611188" cy="61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065212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30" y="3418083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FD73B0E-CB44-4A76-BF01-FE01109C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</a:t>
            </a:r>
            <a:r>
              <a:rPr lang="bg-BG" dirty="0"/>
              <a:t>компоненти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bg-BG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класът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Отговаря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връзката с БД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Sets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Предоставя ни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базиран</a:t>
            </a:r>
            <a:r>
              <a:rPr lang="en-US" dirty="0"/>
              <a:t> </a:t>
            </a:r>
            <a:r>
              <a:rPr lang="bg-BG" dirty="0"/>
              <a:t>достъп до данните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Предоставя ни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tracking</a:t>
            </a:r>
            <a:r>
              <a:rPr lang="en-US" dirty="0"/>
              <a:t>,</a:t>
            </a:r>
            <a:r>
              <a:rPr lang="bg-BG" dirty="0"/>
              <a:t> и</a:t>
            </a:r>
            <a:r>
              <a:rPr lang="en-US" dirty="0"/>
              <a:t> API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Sets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/entities/ </a:t>
            </a:r>
            <a:r>
              <a:rPr lang="en-US" dirty="0"/>
              <a:t>(</a:t>
            </a:r>
            <a:r>
              <a:rPr lang="bg-BG" dirty="0"/>
              <a:t>обекти с техните атрибути и връзки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Всяка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/>
              <a:t> </a:t>
            </a:r>
            <a:r>
              <a:rPr lang="bg-BG" dirty="0"/>
              <a:t>в БД обикновено съответства на единствен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BDCAA3D-43F7-404A-9683-10E58DD38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 dirty="0"/>
              <a:t> </a:t>
            </a:r>
            <a:r>
              <a:rPr lang="bg-BG" dirty="0"/>
              <a:t>компоненти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Асоциации </a:t>
            </a:r>
            <a:r>
              <a:rPr lang="en-US" dirty="0"/>
              <a:t>(</a:t>
            </a:r>
            <a:r>
              <a:rPr lang="bg-BG" dirty="0"/>
              <a:t>съотвествия на връзките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Асоциацията е връзка базирана на първичен или външен ключ</a:t>
            </a:r>
            <a:r>
              <a:rPr lang="en-US" dirty="0"/>
              <a:t> </a:t>
            </a:r>
            <a:r>
              <a:rPr lang="bg-BG" dirty="0"/>
              <a:t>между два класа на данни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Позволява навигиране от един клас данни към друг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MiniORM</a:t>
            </a:r>
            <a:r>
              <a:rPr lang="en-US" dirty="0"/>
              <a:t> </a:t>
            </a:r>
            <a:r>
              <a:rPr lang="bg-BG" dirty="0"/>
              <a:t>поддържа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един-към-един</a:t>
            </a:r>
            <a:r>
              <a:rPr lang="en-US" dirty="0"/>
              <a:t>, </a:t>
            </a:r>
            <a:r>
              <a:rPr lang="bg-BG" dirty="0">
                <a:solidFill>
                  <a:schemeClr val="accent1"/>
                </a:solidFill>
              </a:rPr>
              <a:t>един-към-много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много-към-много</a:t>
            </a:r>
            <a:r>
              <a:rPr lang="en-US" dirty="0"/>
              <a:t> </a:t>
            </a:r>
            <a:r>
              <a:rPr lang="bg-BG" dirty="0"/>
              <a:t>връзки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69007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5A1B09-F841-4F20-AC06-092D98D2A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5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от данни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(</a:t>
            </a:r>
            <a:r>
              <a:rPr lang="en-US" dirty="0"/>
              <a:t>Entity Classes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A0D9F-40F7-4481-89AE-EB556A7F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4" y="1359256"/>
            <a:ext cx="6095998" cy="2945256"/>
          </a:xfrm>
          <a:prstGeom prst="roundRect">
            <a:avLst>
              <a:gd name="adj" fmla="val 8070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36D6B2D-D2E8-45FC-B602-4EBA068AB3E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1017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7185</TotalTime>
  <Words>682</Words>
  <Application>Microsoft Office PowerPoint</Application>
  <PresentationFormat>Custom</PresentationFormat>
  <Paragraphs>108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Да си направим ORM рамка</vt:lpstr>
      <vt:lpstr>MiniORM Core: Преглед</vt:lpstr>
      <vt:lpstr>MiniORM Core работен поток</vt:lpstr>
      <vt:lpstr>Модел „База данни с предимство“</vt:lpstr>
      <vt:lpstr>MiniORM компоненти</vt:lpstr>
      <vt:lpstr>MiniORM компоненти (2)</vt:lpstr>
      <vt:lpstr>Класове от данни</vt:lpstr>
      <vt:lpstr>Класове от данни</vt:lpstr>
      <vt:lpstr>Класове от данни: Навигационни свойства</vt:lpstr>
      <vt:lpstr>Класове от данни: Навигационни свойства (2)</vt:lpstr>
      <vt:lpstr>Да напишем ORM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2019-12-17T12:31:47Z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