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51"/>
  </p:notesMasterIdLst>
  <p:handoutMasterIdLst>
    <p:handoutMasterId r:id="rId52"/>
  </p:handoutMasterIdLst>
  <p:sldIdLst>
    <p:sldId id="607" r:id="rId3"/>
    <p:sldId id="608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565" r:id="rId15"/>
    <p:sldId id="566" r:id="rId16"/>
    <p:sldId id="567" r:id="rId17"/>
    <p:sldId id="568" r:id="rId18"/>
    <p:sldId id="569" r:id="rId19"/>
    <p:sldId id="605" r:id="rId20"/>
    <p:sldId id="606" r:id="rId21"/>
    <p:sldId id="570" r:id="rId22"/>
    <p:sldId id="571" r:id="rId23"/>
    <p:sldId id="572" r:id="rId24"/>
    <p:sldId id="573" r:id="rId25"/>
    <p:sldId id="574" r:id="rId26"/>
    <p:sldId id="575" r:id="rId27"/>
    <p:sldId id="576" r:id="rId28"/>
    <p:sldId id="577" r:id="rId29"/>
    <p:sldId id="578" r:id="rId30"/>
    <p:sldId id="579" r:id="rId31"/>
    <p:sldId id="580" r:id="rId32"/>
    <p:sldId id="581" r:id="rId33"/>
    <p:sldId id="582" r:id="rId34"/>
    <p:sldId id="583" r:id="rId35"/>
    <p:sldId id="584" r:id="rId36"/>
    <p:sldId id="585" r:id="rId37"/>
    <p:sldId id="586" r:id="rId38"/>
    <p:sldId id="587" r:id="rId39"/>
    <p:sldId id="588" r:id="rId40"/>
    <p:sldId id="589" r:id="rId41"/>
    <p:sldId id="590" r:id="rId42"/>
    <p:sldId id="591" r:id="rId43"/>
    <p:sldId id="592" r:id="rId44"/>
    <p:sldId id="593" r:id="rId45"/>
    <p:sldId id="597" r:id="rId46"/>
    <p:sldId id="598" r:id="rId47"/>
    <p:sldId id="609" r:id="rId48"/>
    <p:sldId id="610" r:id="rId49"/>
    <p:sldId id="481" r:id="rId5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CD29207-0228-4395-B3DB-828A4A1C04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74480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993E868-5E1A-439F-8F00-48E2C62DD6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79833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8290711-33E4-4B32-B8E8-0DC27FBF7F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24845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E5270C5-EF5F-44AB-B5BB-C4820838BF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43825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EE9613E-0704-43DA-8FC5-5207CDAE56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6378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hyperlink" Target="http://www.dofactory.com/net/strategy-design-patt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542823"/>
            <a:ext cx="6050912" cy="2606532"/>
            <a:chOff x="745783" y="3542823"/>
            <a:chExt cx="6050912" cy="260653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48025" y="3695924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5258325" y="3542823"/>
              <a:ext cx="15383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</a:t>
              </a:r>
            </a:p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Title 4"/>
          <p:cNvSpPr>
            <a:spLocks noGrp="1"/>
          </p:cNvSpPr>
          <p:nvPr>
            <p:ph type="ctrTitle"/>
          </p:nvPr>
        </p:nvSpPr>
        <p:spPr>
          <a:xfrm>
            <a:off x="3588003" y="685800"/>
            <a:ext cx="7772400" cy="1171552"/>
          </a:xfrm>
        </p:spPr>
        <p:txBody>
          <a:bodyPr>
            <a:normAutofit/>
          </a:bodyPr>
          <a:lstStyle/>
          <a:p>
            <a:r>
              <a:rPr lang="bg-BG" sz="4800" dirty="0"/>
              <a:t>Качествени методи</a:t>
            </a:r>
            <a:endParaRPr lang="en-US" sz="4800" dirty="0"/>
          </a:p>
        </p:txBody>
      </p:sp>
      <p:sp>
        <p:nvSpPr>
          <p:cNvPr id="15" name="Subtitle 5"/>
          <p:cNvSpPr>
            <a:spLocks noGrp="1"/>
          </p:cNvSpPr>
          <p:nvPr>
            <p:ph type="subTitle" idx="1"/>
          </p:nvPr>
        </p:nvSpPr>
        <p:spPr>
          <a:xfrm>
            <a:off x="2208212" y="1703165"/>
            <a:ext cx="9334099" cy="1388808"/>
          </a:xfrm>
        </p:spPr>
        <p:txBody>
          <a:bodyPr>
            <a:noAutofit/>
          </a:bodyPr>
          <a:lstStyle/>
          <a:p>
            <a:r>
              <a:rPr lang="bg-BG" sz="3600" dirty="0"/>
              <a:t>Дизайн и реализация на качествени методи</a:t>
            </a:r>
            <a:r>
              <a:rPr lang="en-US" sz="3600" dirty="0"/>
              <a:t>. </a:t>
            </a:r>
            <a:r>
              <a:rPr lang="bg-BG" sz="3600" dirty="0"/>
              <a:t>Специализация и зависимост</a:t>
            </a:r>
            <a:endParaRPr lang="en-US" sz="3600" dirty="0"/>
          </a:p>
        </p:txBody>
      </p:sp>
      <p:pic>
        <p:nvPicPr>
          <p:cNvPr id="16" name="Picture 2" descr="http://www.ci.wellington.fl.us/html/Departments/Engineering/images/engineering_abstract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85033" y="4055135"/>
            <a:ext cx="3881278" cy="2009011"/>
          </a:xfrm>
          <a:prstGeom prst="roundRect">
            <a:avLst>
              <a:gd name="adj" fmla="val 760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16336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Метод, правещ нещо различно от това, което твърди името му, е грешен поради поне една от тези три причини: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2800" dirty="0">
                <a:sym typeface="Wingdings" pitchFamily="2" charset="2"/>
              </a:rPr>
              <a:t>Методът понякога връща некоректен резултат</a:t>
            </a:r>
            <a:r>
              <a:rPr lang="en-US" sz="2800" dirty="0">
                <a:sym typeface="Wingdings" pitchFamily="2" charset="2"/>
              </a:rPr>
              <a:t> 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грешка</a:t>
            </a:r>
            <a:endParaRPr lang="en-US" sz="2800" dirty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bg-BG" sz="2800" dirty="0">
                <a:sym typeface="Wingdings" pitchFamily="2" charset="2"/>
              </a:rPr>
              <a:t>Методът връща неверен резултат при некоректен вход</a:t>
            </a:r>
            <a:r>
              <a:rPr lang="en-US" sz="2800" dirty="0">
                <a:sym typeface="Wingdings" pitchFamily="2" charset="2"/>
              </a:rPr>
              <a:t> 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некачествен</a:t>
            </a:r>
            <a:endParaRPr lang="en-US" sz="2800" dirty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lvl="2">
              <a:lnSpc>
                <a:spcPct val="100000"/>
              </a:lnSpc>
            </a:pPr>
            <a:r>
              <a:rPr lang="bg-BG" sz="2600" dirty="0">
                <a:sym typeface="Wingdings" pitchFamily="2" charset="2"/>
              </a:rPr>
              <a:t>Може да е донякъде приемливо само за </a:t>
            </a:r>
            <a:r>
              <a:rPr lang="en-US" sz="2600" dirty="0">
                <a:sym typeface="Wingdings" pitchFamily="2" charset="2"/>
              </a:rPr>
              <a:t>private </a:t>
            </a:r>
            <a:r>
              <a:rPr lang="bg-BG" sz="2600" dirty="0">
                <a:sym typeface="Wingdings" pitchFamily="2" charset="2"/>
              </a:rPr>
              <a:t>методи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Методът прави твърде много неща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лоша специализация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800" dirty="0"/>
              <a:t>Методът има странични ефекти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спагети код</a:t>
            </a:r>
            <a:endParaRPr lang="en-US" sz="2800" dirty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bg-BG" sz="2800" dirty="0">
                <a:sym typeface="Wingdings" pitchFamily="2" charset="2"/>
              </a:rPr>
              <a:t>Методът връща странна стойност при грешка</a:t>
            </a:r>
            <a:r>
              <a:rPr lang="en-US" sz="2800" dirty="0">
                <a:sym typeface="Wingdings" pitchFamily="2" charset="2"/>
              </a:rPr>
              <a:t> 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може да е индикация за грешки в кода</a:t>
            </a:r>
            <a:endParaRPr lang="en-US" sz="2800" dirty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Симптоми на сгрешени методи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6299607-F739-4C6A-90AE-1CD3B5824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20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Сгрешени методи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8695" y="1066800"/>
            <a:ext cx="11098317" cy="2676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Sum(int[] elements)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sum = 0;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elements.Length; i++)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 = sum + elements[i];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elements[i] = 0; // Hidden side effect</a:t>
            </a:r>
          </a:p>
          <a:p>
            <a:pPr>
              <a:lnSpc>
                <a:spcPct val="70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>
              <a:lnSpc>
                <a:spcPct val="70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8695" y="3859976"/>
            <a:ext cx="11098317" cy="2676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 &lt;= 0 || b &lt;= 0 || c &lt;= 0)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0; // Incorrect result</a:t>
            </a:r>
          </a:p>
          <a:p>
            <a:pPr>
              <a:lnSpc>
                <a:spcPct val="70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s = (a + b + c) / 2;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area = Math.Sqrt(s * (s - a) * (s - b) * (s - c));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area;</a:t>
            </a:r>
          </a:p>
          <a:p>
            <a:pPr>
              <a:lnSpc>
                <a:spcPct val="70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0212" y="1295400"/>
            <a:ext cx="914400" cy="914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0212" y="4038600"/>
            <a:ext cx="914400" cy="914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7613038-8295-46CC-9710-70CA4EAAE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44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Методите трябва да 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силна специализация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Да вършат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една работа </a:t>
            </a:r>
            <a:r>
              <a:rPr lang="bg-BG" dirty="0"/>
              <a:t>и да я вършат добре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Трябва да 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ясно намерение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Методите, които се опитват да правят едновременно няколко неща е трудно да бъдат наименувани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Силната специализация се използва в инженерството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В </a:t>
            </a:r>
            <a:r>
              <a:rPr lang="en-US" dirty="0"/>
              <a:t>PC </a:t>
            </a:r>
            <a:r>
              <a:rPr lang="bg-BG" dirty="0"/>
              <a:t>хардуера всеки компонент решава една задача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Например</a:t>
            </a:r>
            <a:r>
              <a:rPr lang="en-US" dirty="0"/>
              <a:t> </a:t>
            </a:r>
            <a:r>
              <a:rPr lang="bg-BG" dirty="0"/>
              <a:t>харддискът извършва едно нещо</a:t>
            </a:r>
            <a:r>
              <a:rPr lang="en-US" dirty="0"/>
              <a:t> – </a:t>
            </a:r>
            <a:r>
              <a:rPr lang="bg-BG" dirty="0"/>
              <a:t>съхранение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020397" cy="1110780"/>
          </a:xfrm>
        </p:spPr>
        <p:txBody>
          <a:bodyPr>
            <a:normAutofit/>
          </a:bodyPr>
          <a:lstStyle/>
          <a:p>
            <a:r>
              <a:rPr lang="bg-BG" dirty="0"/>
              <a:t>Силна специализация (</a:t>
            </a:r>
            <a:r>
              <a:rPr lang="en-US" dirty="0"/>
              <a:t>Strong Cohesion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B55AB46-1C9D-406A-9815-99D5B2156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0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Функционална специализация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независима функция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Методът извършва някакво добре дефинирано изчисление и връща един резултат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Целият вход се подава чрез параметри и целият изход се връща като резултат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Няма външни зависимости или странични ефекти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Приемливи типове специализация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0456" y="4793031"/>
            <a:ext cx="954791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Math.Sqrt(value)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square root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20456" y="6046113"/>
            <a:ext cx="954791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string.Substring(str, startIndex, length)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20456" y="5436513"/>
            <a:ext cx="954791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char.IsLetterOrDigit(ch)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06369" y="4655914"/>
            <a:ext cx="762000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06369" y="5284110"/>
            <a:ext cx="762000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06369" y="5867400"/>
            <a:ext cx="762000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55881959-606C-4019-81A4-462F44115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87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Последователна специализация </a:t>
            </a:r>
            <a:r>
              <a:rPr lang="en-US" dirty="0"/>
              <a:t>(</a:t>
            </a:r>
            <a:r>
              <a:rPr lang="bg-BG" dirty="0"/>
              <a:t>алгоритъм</a:t>
            </a:r>
            <a:r>
              <a:rPr lang="en-US" dirty="0"/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800" dirty="0"/>
              <a:t>Методът изпълнява точно определена поредица от операции, за да извърши една задача и да получи определен резултат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bg-BG" sz="2600" dirty="0"/>
              <a:t>Капсулира алгоритъм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Пример</a:t>
            </a:r>
            <a:r>
              <a:rPr lang="en-US" sz="2800" dirty="0"/>
              <a:t>:</a:t>
            </a:r>
          </a:p>
          <a:p>
            <a:pPr lvl="2">
              <a:lnSpc>
                <a:spcPct val="100000"/>
              </a:lnSpc>
            </a:pPr>
            <a:endParaRPr lang="en-US" sz="2600" dirty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/>
              <a:t>Свързване със сървъра на пощата</a:t>
            </a:r>
            <a:endParaRPr lang="en-US" sz="2600" dirty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/>
              <a:t>Изпращане на </a:t>
            </a:r>
            <a:r>
              <a:rPr lang="bg-BG" sz="2600" dirty="0" err="1"/>
              <a:t>хедъра</a:t>
            </a:r>
            <a:r>
              <a:rPr lang="bg-BG" sz="2600" dirty="0"/>
              <a:t> на съобщението</a:t>
            </a:r>
            <a:endParaRPr lang="en-US" sz="2600" dirty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/>
              <a:t>Изпращане на тялото на съобщението</a:t>
            </a:r>
            <a:endParaRPr lang="en-US" sz="2600" dirty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/>
              <a:t>Прекъсване на връзката със сървъра на пощата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Приемливи типове специализация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3975736"/>
            <a:ext cx="98031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SendEmail(recipient, subject, body)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56812" y="3810000"/>
            <a:ext cx="762000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2D7791C-38E5-4D63-B050-92CA8DA15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38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Комуникационна специализация </a:t>
            </a:r>
            <a:r>
              <a:rPr lang="en-US" dirty="0"/>
              <a:t>(</a:t>
            </a:r>
            <a:r>
              <a:rPr lang="bg-BG" dirty="0"/>
              <a:t>общи данни</a:t>
            </a:r>
            <a:r>
              <a:rPr lang="en-US" dirty="0"/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800" dirty="0"/>
              <a:t>Набор от операции, използвани за преработката на определени данни и произвеждане на някакъв резултат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Пример</a:t>
            </a:r>
            <a:r>
              <a:rPr lang="en-US" sz="2800" dirty="0"/>
              <a:t>:</a:t>
            </a:r>
          </a:p>
          <a:p>
            <a:pPr lvl="2">
              <a:lnSpc>
                <a:spcPct val="100000"/>
              </a:lnSpc>
            </a:pPr>
            <a:endParaRPr lang="en-US" sz="2600" dirty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/>
              <a:t>Извличане на входни данни от базата данни</a:t>
            </a:r>
            <a:endParaRPr lang="en-US" sz="2600" dirty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/>
              <a:t>Извършване на вътрешни пресмятания с извлечените данни</a:t>
            </a:r>
            <a:endParaRPr lang="en-US" sz="2600" dirty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/>
              <a:t>Изграждане на доклад</a:t>
            </a:r>
            <a:endParaRPr lang="en-US" sz="2600" dirty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/>
              <a:t>Форматиране на доклада като работен лист в </a:t>
            </a:r>
            <a:r>
              <a:rPr lang="en-US" sz="2600" dirty="0"/>
              <a:t>Excel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/>
              <a:t>Показване на работния лист на екрана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Приемливи типове специализация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1245" y="3406556"/>
            <a:ext cx="98031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DisplayAnnualExpensesReport(int employeeId)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56812" y="3225611"/>
            <a:ext cx="762000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32B6EC9-D283-4966-8F07-15E0125EB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09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Времева специализация </a:t>
            </a:r>
            <a:r>
              <a:rPr lang="en-US" dirty="0"/>
              <a:t>(</a:t>
            </a:r>
            <a:r>
              <a:rPr lang="bg-BG" dirty="0"/>
              <a:t>действия, свързани във времето</a:t>
            </a:r>
            <a:r>
              <a:rPr lang="en-US" dirty="0"/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800" dirty="0"/>
              <a:t>Операции, които не са свързани, но трябва да се случат в някакъв определен момент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Примери</a:t>
            </a:r>
            <a:r>
              <a:rPr lang="en-US" sz="2800" dirty="0"/>
              <a:t>: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/>
              <a:t>Зареждане на потребителските настройки</a:t>
            </a:r>
            <a:endParaRPr lang="en-US" sz="2600" dirty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/>
              <a:t>Проверка за подобрения</a:t>
            </a:r>
            <a:endParaRPr lang="en-US" sz="2600" dirty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/>
              <a:t>Зареждане на всички фактури от базата данни</a:t>
            </a:r>
            <a:endParaRPr lang="en-US" sz="2600" dirty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endParaRPr lang="en-US" sz="2600" dirty="0"/>
          </a:p>
          <a:p>
            <a:pPr marL="1076325" lvl="2" indent="-427038">
              <a:lnSpc>
                <a:spcPct val="100000"/>
              </a:lnSpc>
            </a:pPr>
            <a:r>
              <a:rPr lang="bg-BG" sz="2600" dirty="0"/>
              <a:t>Поредица от действия, изпълняващи се в дадения случай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Приемливи типове специализация </a:t>
            </a:r>
            <a:r>
              <a:rPr lang="en-US" sz="3800" dirty="0"/>
              <a:t>(4)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3458384"/>
            <a:ext cx="98031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InitializeApplication()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2" y="5685997"/>
            <a:ext cx="98031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ButtonConfirmClick()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56812" y="3254830"/>
            <a:ext cx="762000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56812" y="5505052"/>
            <a:ext cx="762000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522B06A9-EBC4-40B6-BE12-5D5E73D46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896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bg-BG" sz="4400" dirty="0">
                <a:solidFill>
                  <a:srgbClr val="FB816D"/>
                </a:solidFill>
              </a:rPr>
              <a:t>Логическа специализация</a:t>
            </a:r>
            <a:endParaRPr lang="en-US" sz="4400" dirty="0">
              <a:solidFill>
                <a:srgbClr val="FB816D"/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sz="3900" dirty="0"/>
              <a:t>Извършва различни операции в зависимост от входния параметър</a:t>
            </a:r>
            <a:endParaRPr lang="en-US" sz="3900" dirty="0"/>
          </a:p>
          <a:p>
            <a:pPr lvl="1">
              <a:lnSpc>
                <a:spcPct val="120000"/>
              </a:lnSpc>
            </a:pPr>
            <a:r>
              <a:rPr lang="bg-BG" sz="3900" dirty="0"/>
              <a:t>Лош пример</a:t>
            </a:r>
            <a:r>
              <a:rPr lang="en-US" sz="3900" dirty="0"/>
              <a:t>:</a:t>
            </a:r>
          </a:p>
          <a:p>
            <a:pPr lvl="1">
              <a:lnSpc>
                <a:spcPct val="120000"/>
              </a:lnSpc>
            </a:pPr>
            <a:endParaRPr lang="en-US" sz="3800" dirty="0"/>
          </a:p>
          <a:p>
            <a:pPr lvl="1">
              <a:lnSpc>
                <a:spcPct val="120000"/>
              </a:lnSpc>
            </a:pPr>
            <a:endParaRPr lang="en-US" sz="3800" dirty="0"/>
          </a:p>
          <a:p>
            <a:pPr lvl="1">
              <a:lnSpc>
                <a:spcPct val="120000"/>
              </a:lnSpc>
            </a:pPr>
            <a:endParaRPr lang="en-US" sz="3800" dirty="0"/>
          </a:p>
          <a:p>
            <a:pPr lvl="1">
              <a:lnSpc>
                <a:spcPct val="120000"/>
              </a:lnSpc>
            </a:pPr>
            <a:endParaRPr lang="en-US" sz="3800" dirty="0"/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bg-BG" sz="3900" dirty="0"/>
              <a:t>Допустима при манипулатори на събития</a:t>
            </a:r>
            <a:endParaRPr lang="en-US" sz="3900" dirty="0"/>
          </a:p>
          <a:p>
            <a:pPr lvl="2">
              <a:lnSpc>
                <a:spcPct val="120000"/>
              </a:lnSpc>
            </a:pPr>
            <a:r>
              <a:rPr lang="bg-BG" sz="3600" dirty="0"/>
              <a:t>Напр. събитието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KeyDown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в </a:t>
            </a:r>
            <a:r>
              <a:rPr lang="en-US" sz="3600" dirty="0"/>
              <a:t>Windows 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Неприемлива специализация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3048000"/>
            <a:ext cx="9879357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ReadAll(int operationCode)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(operationCode == 1) … // Read person name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(operationCode == 2) … // Read address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(operationCode == 3) … // Read date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0612" y="3222168"/>
            <a:ext cx="705369" cy="70536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5235CB7-0BD2-4F81-8F33-4AEB86121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0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61707"/>
            <a:ext cx="11804822" cy="5239093"/>
          </a:xfrm>
        </p:spPr>
        <p:txBody>
          <a:bodyPr>
            <a:normAutofit/>
          </a:bodyPr>
          <a:lstStyle/>
          <a:p>
            <a:r>
              <a:rPr lang="bg-BG" sz="3200" dirty="0"/>
              <a:t>Капсулира алгоритъм в някакъв клас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dirty="0"/>
              <a:t>Така всеки алгоритъм е заменим от други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bg-BG" sz="2800" dirty="0"/>
              <a:t>Всички алгоритми могат да работят прозрачно с еднакви данни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bg-BG" sz="2800" dirty="0"/>
              <a:t>Клиентът може да работи прозрачно с всеки алгоритъм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pPr lvl="2">
              <a:lnSpc>
                <a:spcPct val="100000"/>
              </a:lnSpc>
            </a:pPr>
            <a:endParaRPr lang="en-US" sz="2800" dirty="0"/>
          </a:p>
          <a:p>
            <a:pPr lvl="2"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200" dirty="0">
                <a:hlinkClick r:id="rId2"/>
              </a:rPr>
              <a:t>http://www.dofactory.com/net/strategy-design-pattern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 </a:t>
            </a:r>
            <a:r>
              <a:rPr lang="en-US" dirty="0"/>
              <a:t>Strategy</a:t>
            </a:r>
          </a:p>
        </p:txBody>
      </p:sp>
      <p:pic>
        <p:nvPicPr>
          <p:cNvPr id="7170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3886200"/>
            <a:ext cx="4597650" cy="16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12" y="3824816"/>
            <a:ext cx="5844095" cy="1647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63A5EC9-4B15-4395-8D57-2452C7F76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83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ffectLst>
                  <a:reflection blurRad="12700" stA="20000" endPos="50000" dist="12700" dir="5400000" sy="-100000" algn="bl" rotWithShape="0"/>
                </a:effectLst>
              </a:rPr>
              <a:t>Шаблон </a:t>
            </a:r>
            <a:r>
              <a:rPr lang="en-US" dirty="0">
                <a:effectLst>
                  <a:reflection blurRad="12700" stA="20000" endPos="50000" dist="12700" dir="5400000" sy="-100000" algn="bl" rotWithShape="0"/>
                </a:effectLst>
              </a:rPr>
              <a:t>Strategy</a:t>
            </a:r>
            <a:r>
              <a:rPr lang="bg-BG" dirty="0">
                <a:effectLst>
                  <a:reflection blurRad="12700" stA="20000" endPos="50000" dist="12700" dir="5400000" sy="-100000" algn="bl" rotWithShape="0"/>
                </a:effectLst>
              </a:rPr>
              <a:t> </a:t>
            </a:r>
            <a:r>
              <a:rPr lang="en-US" dirty="0">
                <a:effectLst>
                  <a:reflection blurRad="12700" stA="20000" endPos="50000" dist="12700" dir="5400000" sy="-100000" algn="bl" rotWithShape="0"/>
                </a:effectLst>
              </a:rPr>
              <a:t>– </a:t>
            </a:r>
            <a:r>
              <a:rPr lang="bg-BG" dirty="0">
                <a:effectLst>
                  <a:reflection blurRad="12700" stA="20000" endPos="50000" dist="12700" dir="5400000" sy="-100000" algn="bl" rotWithShape="0"/>
                </a:effectLst>
              </a:rPr>
              <a:t>пример</a:t>
            </a:r>
            <a:endParaRPr lang="bg-BG" dirty="0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507868" y="2286000"/>
            <a:ext cx="1118155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QuickSort :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override void Sort(IList&lt;object&gt; list) { ...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507868" y="4511040"/>
            <a:ext cx="1118155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SortedList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private IList&lt;object&gt; list = new List&lt;object&gt;();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void Sort(SortStrategy strategy)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// sortStrategy can be passed in constructor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sortStrategy.Sort(list);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>
          <a:xfrm>
            <a:off x="507868" y="3398520"/>
            <a:ext cx="1118155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MergeSort :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override void Sort(IList&lt;object&gt; list) { ...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0"/>
          <p:cNvSpPr>
            <a:spLocks noGrp="1" noChangeArrowheads="1"/>
          </p:cNvSpPr>
          <p:nvPr>
            <p:ph idx="1"/>
          </p:nvPr>
        </p:nvSpPr>
        <p:spPr>
          <a:xfrm>
            <a:off x="507868" y="1143000"/>
            <a:ext cx="11181554" cy="101566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abstract class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abstract void Sort(IList&lt;object&gt; list);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3A11830C-8B56-4D38-860D-00A558FD8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88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80753" y="3002700"/>
            <a:ext cx="2576259" cy="3321900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Защо въобще се нуждаем от методи</a:t>
            </a:r>
            <a:r>
              <a:rPr lang="en-US" dirty="0"/>
              <a:t>?</a:t>
            </a:r>
          </a:p>
          <a:p>
            <a:pPr>
              <a:lnSpc>
                <a:spcPct val="110000"/>
              </a:lnSpc>
            </a:pPr>
            <a:r>
              <a:rPr lang="bg-BG" dirty="0"/>
              <a:t>Специализация и зависимост на ниво метод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Силна специализация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Слаба зависимост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Параметри на метода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 err="1"/>
              <a:t>Псевдокод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A948FAB-A1BA-494A-9723-004283A7B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28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rgbClr val="FB816D"/>
                </a:solidFill>
              </a:rPr>
              <a:t>Случайна специализация </a:t>
            </a:r>
            <a:r>
              <a:rPr lang="en-US" dirty="0"/>
              <a:t>(spaghetti)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800" dirty="0"/>
              <a:t>Несвързани </a:t>
            </a:r>
            <a:r>
              <a:rPr lang="en-US" sz="2800" dirty="0"/>
              <a:t>(</a:t>
            </a:r>
            <a:r>
              <a:rPr lang="bg-BG" sz="2800" dirty="0"/>
              <a:t>случайни</a:t>
            </a:r>
            <a:r>
              <a:rPr lang="en-US" sz="2800" dirty="0"/>
              <a:t>) </a:t>
            </a:r>
            <a:r>
              <a:rPr lang="bg-BG" sz="2800" dirty="0"/>
              <a:t>операции, групирани в метод по неясна причина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Лош пример</a:t>
            </a:r>
            <a:r>
              <a:rPr lang="en-US" sz="2800" dirty="0"/>
              <a:t>:</a:t>
            </a:r>
          </a:p>
          <a:p>
            <a:pPr lvl="2">
              <a:lnSpc>
                <a:spcPct val="100000"/>
              </a:lnSpc>
            </a:pPr>
            <a:endParaRPr lang="en-US" sz="2600" dirty="0"/>
          </a:p>
          <a:p>
            <a:pPr marL="1076325" lvl="2" indent="-427038">
              <a:lnSpc>
                <a:spcPct val="100000"/>
              </a:lnSpc>
              <a:spcBef>
                <a:spcPts val="3000"/>
              </a:spcBef>
              <a:buFont typeface="+mj-lt"/>
              <a:buAutoNum type="arabicPeriod"/>
            </a:pPr>
            <a:r>
              <a:rPr lang="bg-BG" sz="2600" dirty="0"/>
              <a:t>Подготвяне на доклад за годишните приходи на даден купувач</a:t>
            </a:r>
            <a:endParaRPr lang="en-US" sz="2600" dirty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/>
              <a:t>Подреждане на масив цели числа във възходящ ред</a:t>
            </a:r>
            <a:endParaRPr lang="en-US" sz="2600" dirty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/>
              <a:t>Пресмятане на квадратния корен на дадено число</a:t>
            </a:r>
            <a:endParaRPr lang="en-US" sz="2600" dirty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/>
              <a:t>Конвертиране на даден </a:t>
            </a:r>
            <a:r>
              <a:rPr lang="en-US" sz="2600" dirty="0"/>
              <a:t>MP3 </a:t>
            </a:r>
            <a:r>
              <a:rPr lang="bg-BG" sz="2600" dirty="0"/>
              <a:t>файл в </a:t>
            </a:r>
            <a:r>
              <a:rPr lang="en-US" sz="2600" dirty="0"/>
              <a:t>WMA </a:t>
            </a:r>
            <a:r>
              <a:rPr lang="bg-BG" sz="2600" dirty="0"/>
              <a:t>формат</a:t>
            </a:r>
            <a:endParaRPr lang="en-US" sz="2600" dirty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/>
              <a:t>Изпращане на имейл на даден купувач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Неприемлива специализация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1" y="3181148"/>
            <a:ext cx="1059629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HandleStuff(customerId, int[], ref sqrtValue, mp3FileName, emailAddress)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2671" y="2997462"/>
            <a:ext cx="767481" cy="76748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38132BD-970C-465C-A97D-296975EB4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101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Какво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слаба зависимост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Минимална зависимост </a:t>
            </a:r>
            <a:r>
              <a:rPr lang="bg-BG" dirty="0"/>
              <a:t>на метода от други части на програмния код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Минимална зависимост на членовете на класа или на външни класове и техните членове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Без странични ефекти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Ако зависимостта е слаба, можем лесно да използваме метод или група от методи отново за нов проект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Силна зависимост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спагети код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Слаба зависимост (</a:t>
            </a:r>
            <a:r>
              <a:rPr lang="en-US" dirty="0"/>
              <a:t>Loose Coupling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AA52245-8232-4243-A1CE-D7809658A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26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Слаба зависимост </a:t>
            </a:r>
            <a:r>
              <a:rPr lang="en-US" dirty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Идеалната зависимост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Методът зависи само от параметрите си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Няма друг вход или изход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Пример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Math.Sqrt()</a:t>
            </a:r>
          </a:p>
          <a:p>
            <a:pPr>
              <a:lnSpc>
                <a:spcPct val="100000"/>
              </a:lnSpc>
            </a:pPr>
            <a:r>
              <a:rPr lang="bg-BG" dirty="0"/>
              <a:t>В реалния свят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Сложният софтуер не може да избегне зависимостта, но може да я направи възможно най-слаба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Пример</a:t>
            </a:r>
            <a:r>
              <a:rPr lang="en-US" dirty="0"/>
              <a:t>: </a:t>
            </a:r>
            <a:r>
              <a:rPr lang="bg-BG" dirty="0"/>
              <a:t>сложен криптиращ алгоритъм, извършващ инициализация, криптиране, финализиране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CCBC3D4-8D92-40FD-A928-77287D6A3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931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Нарочно увеличена зависимост за по-голяма гъвкавост</a:t>
            </a:r>
            <a:br>
              <a:rPr lang="en-US" sz="3000" dirty="0"/>
            </a:br>
            <a:r>
              <a:rPr lang="en-US" sz="3000" dirty="0"/>
              <a:t>(.NET cryptography API):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Зависимост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2304395"/>
            <a:ext cx="1056364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byte[] EncryptAES(byte[] inputData, byte[] secretKey)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Rijndael cryptoAlg = new RijndaelManaged();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cryptoAlg.Key = secretKey;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cryptoAlg.GenerateIV();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MemoryStream destStream = new MemoryStream();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CryptoStream csEncryptor = new CryptoStream(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destStream, cryptoAlg.CreateEncryptor(),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CryptoStreamMode.Write);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csEncryptor.Write(inputData, 0, inputData.Length);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csEncryptor.FlushFinalBlock();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byte[] encryptedData = destStream.ToArray();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encryptedData;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2" y="2438399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1AC8886-A2FC-4FFA-8B77-07B3E9ECC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827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За да намалим зависимостта може да правим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помощни класове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Скрийте сложната логика и представете прост, прям интерфейс </a:t>
            </a:r>
            <a:r>
              <a:rPr lang="en-US" dirty="0"/>
              <a:t>(</a:t>
            </a:r>
            <a:r>
              <a:rPr lang="bg-BG" dirty="0" err="1"/>
              <a:t>т.е</a:t>
            </a:r>
            <a:r>
              <a:rPr lang="en-US" dirty="0"/>
              <a:t>.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фасада</a:t>
            </a:r>
            <a:r>
              <a:rPr lang="en-US" dirty="0"/>
              <a:t>):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Слаба зависимост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6801" y="3048000"/>
            <a:ext cx="10355223" cy="3275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byte[] EncryptAES(byte[] inputData, byte[] secretKey)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MemoryStream inputStream = new MemoryStream(inputData);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MemoryStream outputStream = new MemoryStream();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EncryptionUtils.EncryptAES(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inputStream, outputStream, secretKey);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byte[] encryptedData = outputStream.ToArray();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encryptedData;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34713" y="3225901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7F40B19-DBD7-4483-9B81-E964B6F12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777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bg-BG" dirty="0"/>
              <a:t>Предаване на параметри през полета на класове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/>
              <a:t>Типичен пример за силна зависимост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/>
              <a:t>Не правете това без добра причина</a:t>
            </a:r>
            <a:r>
              <a:rPr lang="en-US" dirty="0"/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Силна зависимост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3039931"/>
            <a:ext cx="10563648" cy="3513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Sumator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a, b;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Sum()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a + b;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Sumator sumator = new Sumator() { a = 3, b = 5 };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Console.WriteLine(sumator.Sum());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09212" y="3167742"/>
            <a:ext cx="990600" cy="9906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EAE81CA-9EE7-4310-A0D0-5AF5C4E2B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080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Да кажем, че имаме голяма част софтуер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Трябва да обновим подсистемите, а те не са точно независими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err="1"/>
              <a:t>Т.е</a:t>
            </a:r>
            <a:r>
              <a:rPr lang="en-US" dirty="0"/>
              <a:t>. </a:t>
            </a:r>
            <a:r>
              <a:rPr lang="bg-BG" dirty="0"/>
              <a:t>промяна във филтрирането ще засегне сортирането и т.н.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Силна зависимост</a:t>
            </a:r>
            <a:r>
              <a:rPr lang="en-US" dirty="0"/>
              <a:t> </a:t>
            </a:r>
            <a:r>
              <a:rPr lang="bg-BG" dirty="0"/>
              <a:t>в реално ползван 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3429000"/>
            <a:ext cx="10360501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GlobalManager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UpdateSorting() {…}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UpdateFiltering() {…}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UpdateData() {…}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UpdateAll () {…}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78634" y="3611721"/>
            <a:ext cx="990600" cy="9906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BA85D78-472E-4D67-B96C-8257A0A70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7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Нека имаме приложение, състоящо се от два слоя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bg-BG" dirty="0"/>
              <a:t>Не обновявайте отгоре-надолу и отдолу-нагоре от един метод</a:t>
            </a:r>
            <a:r>
              <a:rPr lang="en-US" dirty="0"/>
              <a:t>!</a:t>
            </a:r>
          </a:p>
          <a:p>
            <a:pPr lvl="1">
              <a:lnSpc>
                <a:spcPct val="100000"/>
              </a:lnSpc>
            </a:pPr>
            <a:r>
              <a:rPr lang="bg-BG" dirty="0" err="1"/>
              <a:t>Напр</a:t>
            </a:r>
            <a:r>
              <a:rPr lang="en-US" dirty="0"/>
              <a:t>.</a:t>
            </a:r>
            <a:r>
              <a:rPr lang="bg-BG" dirty="0"/>
              <a:t> методът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RemoveCustomer()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dirty="0"/>
              <a:t>в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DataLayer</a:t>
            </a:r>
            <a:r>
              <a:rPr lang="en-US" dirty="0"/>
              <a:t> </a:t>
            </a:r>
            <a:r>
              <a:rPr lang="bg-BG" dirty="0"/>
              <a:t>ще промени и слоя за представянето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По-добре използвайте известие </a:t>
            </a:r>
            <a:r>
              <a:rPr lang="en-US" dirty="0"/>
              <a:t>(</a:t>
            </a:r>
            <a:r>
              <a:rPr lang="bg-BG" dirty="0"/>
              <a:t>шаблон </a:t>
            </a:r>
            <a:r>
              <a:rPr lang="en-US" dirty="0"/>
              <a:t>observer / </a:t>
            </a:r>
            <a:r>
              <a:rPr lang="bg-BG" dirty="0"/>
              <a:t>събитие</a:t>
            </a:r>
            <a:r>
              <a:rPr lang="en-US" dirty="0"/>
              <a:t>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8585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Проблеми със зависимостта в реално ползван код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06363" y="3332203"/>
            <a:ext cx="4469236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Слой за данните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06363" y="1828801"/>
            <a:ext cx="4469236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Слой за представянето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Up-Down Arrow 8"/>
          <p:cNvSpPr/>
          <p:nvPr/>
        </p:nvSpPr>
        <p:spPr>
          <a:xfrm>
            <a:off x="5636260" y="2514601"/>
            <a:ext cx="507868" cy="685800"/>
          </a:xfrm>
          <a:prstGeom prst="up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Down Arrow 9"/>
          <p:cNvSpPr/>
          <p:nvPr/>
        </p:nvSpPr>
        <p:spPr>
          <a:xfrm rot="16200000">
            <a:off x="1687340" y="2121073"/>
            <a:ext cx="1905000" cy="1320456"/>
          </a:xfrm>
          <a:prstGeom prst="curved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5400000">
            <a:off x="8251521" y="2235373"/>
            <a:ext cx="1981200" cy="1320456"/>
          </a:xfrm>
          <a:prstGeom prst="curved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35F75578-9A47-47A6-BB32-22ADE736A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45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Намаляване на зависимостта с </a:t>
            </a:r>
            <a:r>
              <a:rPr lang="en-US" dirty="0"/>
              <a:t>OOP </a:t>
            </a:r>
            <a:r>
              <a:rPr lang="bg-BG" dirty="0"/>
              <a:t>техники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Абстракция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/>
              <a:t>Дефинирайте </a:t>
            </a:r>
            <a:r>
              <a:rPr lang="en-US" dirty="0"/>
              <a:t>public</a:t>
            </a:r>
            <a:r>
              <a:rPr lang="bg-BG" dirty="0"/>
              <a:t> интерфейс и скрийте детайлите по реализацията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Капсулиране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/>
              <a:t>Направете методите и полетата </a:t>
            </a:r>
            <a:r>
              <a:rPr lang="en-US" dirty="0"/>
              <a:t>private </a:t>
            </a:r>
            <a:r>
              <a:rPr lang="bg-BG" dirty="0">
                <a:sym typeface="Wingdings" pitchFamily="2" charset="2"/>
              </a:rPr>
              <a:t>освен ако със сигурност не е необходимо да са други</a:t>
            </a:r>
            <a:endParaRPr lang="en-US" dirty="0">
              <a:sym typeface="Wingdings" pitchFamily="2" charset="2"/>
            </a:endParaRPr>
          </a:p>
          <a:p>
            <a:pPr lvl="2">
              <a:lnSpc>
                <a:spcPct val="100000"/>
              </a:lnSpc>
            </a:pPr>
            <a:r>
              <a:rPr lang="bg-BG" dirty="0">
                <a:sym typeface="Wingdings" pitchFamily="2" charset="2"/>
              </a:rPr>
              <a:t>Дефинирайте нови членове като </a:t>
            </a:r>
            <a:r>
              <a:rPr lang="en-US" dirty="0"/>
              <a:t>private </a:t>
            </a:r>
            <a:endParaRPr lang="en-US" dirty="0">
              <a:sym typeface="Wingdings" pitchFamily="2" charset="2"/>
            </a:endParaRPr>
          </a:p>
          <a:p>
            <a:pPr lvl="2">
              <a:lnSpc>
                <a:spcPct val="100000"/>
              </a:lnSpc>
            </a:pPr>
            <a:r>
              <a:rPr lang="bg-BG" dirty="0">
                <a:sym typeface="Wingdings" pitchFamily="2" charset="2"/>
              </a:rPr>
              <a:t>Увеличете видимостта им веднага щом ви потрябват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Слаба зависимост и </a:t>
            </a:r>
            <a:r>
              <a:rPr lang="en-US" dirty="0"/>
              <a:t>OOP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2C87F2B-5A6C-41A5-BA49-2CF2F86E9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869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Метод, зависим 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параметрите си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sz="2800" dirty="0"/>
              <a:t>Това е най-добрия тип зависимост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000" dirty="0"/>
              <a:t>Метод в клас, свързан с няколко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полета на класа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sz="2800" dirty="0"/>
              <a:t>Тази зависимост е обичайна, не се тревожете много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bg-BG" sz="3000" dirty="0"/>
              <a:t>Метод в клас, зависим от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static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методи</a:t>
            </a:r>
            <a:r>
              <a:rPr lang="en-US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свойства </a:t>
            </a:r>
            <a:r>
              <a:rPr lang="bg-BG" sz="3000" dirty="0"/>
              <a:t>или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константи</a:t>
            </a:r>
            <a:br>
              <a:rPr lang="en-US" sz="3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000" dirty="0"/>
              <a:t>във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външен клас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Допустима зависимост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6801" y="2251219"/>
            <a:ext cx="10355223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int Sum(int[] elements) { …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3884369"/>
            <a:ext cx="10355223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int CalcArea()</a:t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return this.Width * this.Height;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440" y="5738336"/>
            <a:ext cx="10355223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double CalcCircleArea(double radius)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return Math.PI * radius * radius; }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7812" y="1981201"/>
            <a:ext cx="762000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7812" y="3766815"/>
            <a:ext cx="762000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7812" y="5552429"/>
            <a:ext cx="762000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B90DA91-8EF9-4B2D-B679-8F0912E70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70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Методите </a:t>
            </a:r>
            <a:r>
              <a:rPr lang="en-US" dirty="0"/>
              <a:t>(</a:t>
            </a:r>
            <a:r>
              <a:rPr lang="bg-BG" dirty="0"/>
              <a:t>функции, процедури</a:t>
            </a:r>
            <a:r>
              <a:rPr lang="en-US" dirty="0"/>
              <a:t>) </a:t>
            </a:r>
            <a:r>
              <a:rPr lang="bg-BG" dirty="0"/>
              <a:t>са важна част от разработката на софтуер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Намаляване на сложността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/>
              <a:t>„Разделяй и владей“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bg-BG" dirty="0"/>
              <a:t>Сложните задачи се разделят на сбор от по-прости задачи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Подобряване на четливостта на кода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/>
              <a:t>Малки методи с подходящи имена правят кода </a:t>
            </a:r>
            <a:r>
              <a:rPr lang="bg-BG" dirty="0" err="1"/>
              <a:t>самоописателен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Избягване на повторенията в кода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/>
              <a:t>Програмен код с повторение е труден за поддръжка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се нуждаем от методи</a:t>
            </a:r>
            <a:r>
              <a:rPr lang="en-US" dirty="0"/>
              <a:t>?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915E8BF-9FC0-4D93-AB5B-1E15789BA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433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sz="3100" dirty="0"/>
              <a:t>Метод в клас, зависим от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1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полета </a:t>
            </a:r>
            <a:r>
              <a:rPr lang="bg-BG" sz="3100" dirty="0"/>
              <a:t>във външен клас</a:t>
            </a:r>
            <a:endParaRPr lang="en-US" sz="3100" dirty="0"/>
          </a:p>
          <a:p>
            <a:pPr lvl="1">
              <a:lnSpc>
                <a:spcPct val="110000"/>
              </a:lnSpc>
            </a:pPr>
            <a:r>
              <a:rPr lang="bg-BG" sz="2900" dirty="0"/>
              <a:t>Ползвайте </a:t>
            </a:r>
            <a:r>
              <a:rPr lang="en-US" sz="2900" dirty="0"/>
              <a:t>private </a:t>
            </a:r>
            <a:r>
              <a:rPr lang="bg-BG" sz="2900" dirty="0"/>
              <a:t>полета и </a:t>
            </a:r>
            <a:r>
              <a:rPr lang="en-US" sz="2900" dirty="0"/>
              <a:t>public </a:t>
            </a:r>
            <a:r>
              <a:rPr lang="bg-BG" sz="2900" dirty="0"/>
              <a:t>свойства</a:t>
            </a:r>
            <a:endParaRPr lang="en-US" sz="2700" dirty="0"/>
          </a:p>
          <a:p>
            <a:pPr>
              <a:lnSpc>
                <a:spcPct val="110000"/>
              </a:lnSpc>
            </a:pPr>
            <a:r>
              <a:rPr lang="bg-BG" sz="3100" dirty="0"/>
              <a:t>Методи, взимащи като входни данни някакви полета, които биха могли да се подадат като параметри</a:t>
            </a:r>
            <a:endParaRPr lang="en-US" sz="3100" dirty="0"/>
          </a:p>
          <a:p>
            <a:pPr lvl="1">
              <a:lnSpc>
                <a:spcPct val="110000"/>
              </a:lnSpc>
            </a:pPr>
            <a:r>
              <a:rPr lang="bg-BG" sz="2900" dirty="0"/>
              <a:t>Проверете целта на метода</a:t>
            </a:r>
            <a:endParaRPr lang="en-US" sz="2900" dirty="0"/>
          </a:p>
          <a:p>
            <a:pPr lvl="1">
              <a:lnSpc>
                <a:spcPct val="110000"/>
              </a:lnSpc>
            </a:pPr>
            <a:r>
              <a:rPr lang="bg-BG" sz="2900" dirty="0"/>
              <a:t>Той ли е направен да преработва данни от вътрешен клас или помощният метод</a:t>
            </a:r>
            <a:r>
              <a:rPr lang="en-US" sz="2900" dirty="0"/>
              <a:t>?</a:t>
            </a:r>
          </a:p>
          <a:p>
            <a:pPr>
              <a:lnSpc>
                <a:spcPct val="110000"/>
              </a:lnSpc>
            </a:pPr>
            <a:r>
              <a:rPr lang="bg-BG" sz="3100" dirty="0"/>
              <a:t>Метод, дефиниран като </a:t>
            </a:r>
            <a:r>
              <a:rPr lang="en-US" sz="3100" dirty="0"/>
              <a:t>public </a:t>
            </a:r>
            <a:r>
              <a:rPr lang="bg-BG" sz="3100" dirty="0"/>
              <a:t>без да е част от интерфейса на </a:t>
            </a:r>
            <a:r>
              <a:rPr lang="en-US" sz="3100" dirty="0"/>
              <a:t>public</a:t>
            </a:r>
            <a:r>
              <a:rPr lang="bg-BG" sz="3100" dirty="0"/>
              <a:t> класа </a:t>
            </a:r>
            <a:r>
              <a:rPr lang="en-US" sz="3100" dirty="0">
                <a:sym typeface="Wingdings" pitchFamily="2" charset="2"/>
              </a:rPr>
              <a:t> </a:t>
            </a:r>
            <a:r>
              <a:rPr lang="bg-BG" sz="3100" dirty="0">
                <a:sym typeface="Wingdings" pitchFamily="2" charset="2"/>
              </a:rPr>
              <a:t>възможна зависимост</a:t>
            </a:r>
            <a:endParaRPr lang="en-US" sz="3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Недопустима зависимост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0920FA3-D0C9-4328-BBD5-B90843354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54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200" dirty="0"/>
              <a:t>Слагайте по-важните параметри по-напред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sz="3000" dirty="0"/>
              <a:t>Сложете основните входни параметри първи</a:t>
            </a:r>
            <a:endParaRPr lang="en-US" sz="3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sz="3000" dirty="0"/>
              <a:t>Сложете неважните евентуални параметри последни</a:t>
            </a:r>
            <a:endParaRPr lang="en-US" sz="3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sz="3000" dirty="0"/>
              <a:t>Пример</a:t>
            </a:r>
            <a:r>
              <a:rPr lang="en-US" sz="3000" dirty="0"/>
              <a:t>: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bg-BG" sz="3000" dirty="0"/>
              <a:t>Лош пример</a:t>
            </a:r>
            <a:r>
              <a:rPr lang="en-US" sz="3000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Параметри на методи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3458646"/>
            <a:ext cx="1056364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RegisterUser(string username, string password,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Date accountExpirationDate, Role[] roles)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4854714"/>
            <a:ext cx="1056364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RegisterUser(Role[] roles, string password, string username,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Date accountExpirationDate)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9" y="5779998"/>
            <a:ext cx="1056364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RegisterUser(string password, Date accountExpirationDate,</a:t>
            </a:r>
            <a:b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Role[] roles, string username)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4012" y="3451693"/>
            <a:ext cx="739307" cy="739307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33808" y="4811486"/>
            <a:ext cx="823800" cy="823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28412" y="5729398"/>
            <a:ext cx="823800" cy="823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4D665BF-68A6-4735-A565-2B2D7FB22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925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8486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Не променяйте входните параметри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dirty="0"/>
              <a:t>Вместо това използвайте нови променливи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dirty="0"/>
              <a:t>Лош пример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77887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bg-BG" dirty="0"/>
              <a:t>Добър пример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Параметри на методи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6813" y="2850763"/>
            <a:ext cx="10493972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CheckLogin(string username, string password)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username = username.ToLower();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Check the username / password here …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46813" y="5009044"/>
            <a:ext cx="10493972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CheckLogin(string username, string password)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usernameLowercase = username.ToLower();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Check the username / password here …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62766" y="2915767"/>
            <a:ext cx="787321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62766" y="5009044"/>
            <a:ext cx="726605" cy="73142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4E14D83C-6C6E-481D-88B0-8104D2982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97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Бъдете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 </a:t>
            </a:r>
            <a:r>
              <a:rPr lang="bg-BG" dirty="0"/>
              <a:t>в употребата на параметри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dirty="0"/>
              <a:t>Ползвайте същите имена и ред във всички методи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Лош пример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Изходните параметри слагайте последни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Параметри на методи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0964" y="3420070"/>
            <a:ext cx="10563648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EncryptFile(Stream input, Stream output, string key);</a:t>
            </a:r>
          </a:p>
          <a:p>
            <a:pPr>
              <a:spcBef>
                <a:spcPts val="1200"/>
              </a:spcBef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DecryptFile(string key, Stream output, Stream input);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32575" y="5402759"/>
            <a:ext cx="1056364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FindCustomersAndIncomes(Region region,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  out Customer[] customers, out decimal[] incomes)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549" y="5431622"/>
            <a:ext cx="650159" cy="65015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1904" y="3533937"/>
            <a:ext cx="634039" cy="63403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30C5FDC1-CEA2-400E-9CB8-EF2B018D3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11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Кога трябва да подадем като параметър обект, съдържащ няколко стойности, и кога стойностите поотделно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Понякога подаваме обект и използваме само едно негово поле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Това добра практика ли е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Вижте нивото на абстракция на метода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bg-BG" dirty="0"/>
              <a:t>Със служители ли е направен да оперира или с проценти и месеци</a:t>
            </a:r>
            <a:r>
              <a:rPr lang="en-US" dirty="0"/>
              <a:t>?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първото е грешно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Подаване на цял обект като параметър или само на полетата му</a:t>
            </a:r>
            <a:r>
              <a:rPr lang="en-US" dirty="0"/>
              <a:t>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7309" y="3900149"/>
            <a:ext cx="985263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CalculateSalary(Employee employee, int months);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7309" y="4419600"/>
            <a:ext cx="985263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CalculateSalary(double rate, int months);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CE99052-960E-4040-BDDE-908A0A10B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15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Ограничете броя параметри до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 (+/-2)</a:t>
            </a:r>
          </a:p>
          <a:p>
            <a:pPr lvl="1"/>
            <a:r>
              <a:rPr lang="en-US" dirty="0"/>
              <a:t>7 </a:t>
            </a:r>
            <a:r>
              <a:rPr lang="bg-BG" dirty="0"/>
              <a:t>е </a:t>
            </a:r>
            <a:r>
              <a:rPr lang="en-US" dirty="0"/>
              <a:t>„</a:t>
            </a:r>
            <a:r>
              <a:rPr lang="bg-BG" dirty="0"/>
              <a:t>магическо</a:t>
            </a:r>
            <a:r>
              <a:rPr lang="en-US" dirty="0"/>
              <a:t>" </a:t>
            </a:r>
            <a:r>
              <a:rPr lang="bg-BG" dirty="0"/>
              <a:t>число в психологията</a:t>
            </a:r>
            <a:endParaRPr lang="en-US" dirty="0"/>
          </a:p>
          <a:p>
            <a:pPr lvl="1"/>
            <a:r>
              <a:rPr lang="bg-BG" dirty="0"/>
              <a:t>Човешкият мозък не може да обработи повече от </a:t>
            </a:r>
            <a:r>
              <a:rPr lang="en-US" dirty="0"/>
              <a:t>7 (+/-2) </a:t>
            </a:r>
            <a:r>
              <a:rPr lang="bg-BG" dirty="0"/>
              <a:t>неща едновременно</a:t>
            </a:r>
            <a:endParaRPr lang="en-US" dirty="0"/>
          </a:p>
          <a:p>
            <a:r>
              <a:rPr lang="bg-BG" dirty="0"/>
              <a:t>Ако параметрите трябва да са твърде много, преосмислете целта на метода</a:t>
            </a:r>
            <a:endParaRPr lang="en-US" dirty="0"/>
          </a:p>
          <a:p>
            <a:pPr lvl="1"/>
            <a:r>
              <a:rPr lang="bg-BG" dirty="0"/>
              <a:t>Тя ясна ли е</a:t>
            </a:r>
            <a:r>
              <a:rPr lang="en-US" dirty="0">
                <a:sym typeface="Wingdings" pitchFamily="2" charset="2"/>
              </a:rPr>
              <a:t>?</a:t>
            </a:r>
            <a:endParaRPr lang="en-US" dirty="0"/>
          </a:p>
          <a:p>
            <a:pPr lvl="1"/>
            <a:r>
              <a:rPr lang="bg-BG" dirty="0"/>
              <a:t>Обмислете извличането на няколко параметъра в нов клас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867997" cy="1110780"/>
          </a:xfrm>
        </p:spPr>
        <p:txBody>
          <a:bodyPr>
            <a:normAutofit/>
          </a:bodyPr>
          <a:lstStyle/>
          <a:p>
            <a:r>
              <a:rPr lang="bg-BG" sz="3700" dirty="0"/>
              <a:t>Колко параметъра трябва да има един метод</a:t>
            </a:r>
            <a:r>
              <a:rPr lang="en-US" sz="3700" dirty="0"/>
              <a:t>?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FE5185A-753B-4B11-91DC-96716689A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304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Колко дълъг трябва да е един метод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Няма конкретно ограничение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Избягвайте методи, по-дълги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екран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30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реда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Дългите методи невинаги са лоши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bg-BG" dirty="0"/>
              <a:t>Уверете се че имате добра причина за дължината им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Специализацията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зависимостта </a:t>
            </a:r>
            <a:r>
              <a:rPr lang="bg-BG" dirty="0"/>
              <a:t>са по-важни от дължината на метода</a:t>
            </a:r>
            <a:r>
              <a:rPr lang="en-US" dirty="0"/>
              <a:t>!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Дългите методи често съдържат части, които могат да се извлекат като отделни методи с добри имена и ясна цел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Дължина на метода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3601BAD-9814-46F3-996E-D27059033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572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 err="1">
                <a:solidFill>
                  <a:schemeClr val="tx2">
                    <a:lumMod val="75000"/>
                  </a:schemeClr>
                </a:solidFill>
              </a:rPr>
              <a:t>Псевдокодът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може да помогне при</a:t>
            </a:r>
            <a:r>
              <a:rPr lang="en-US" sz="3600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Проектиране на подпрограми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Писане на подпрограми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Проверка на кода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Почистване на недостижими </a:t>
            </a:r>
            <a:br>
              <a:rPr lang="bg-BG" dirty="0"/>
            </a:br>
            <a:r>
              <a:rPr lang="bg-BG" dirty="0"/>
              <a:t>клонове от подпрограмата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dirty="0" err="1"/>
              <a:t>Псевдокод</a:t>
            </a:r>
            <a:endParaRPr lang="en-US" sz="4400" dirty="0"/>
          </a:p>
        </p:txBody>
      </p:sp>
      <p:pic>
        <p:nvPicPr>
          <p:cNvPr id="11266" name="Picture 2" descr="http://farm1.static.flickr.com/142/317952268_14e96a11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9812" y="1828800"/>
            <a:ext cx="3792316" cy="3649785"/>
          </a:xfrm>
          <a:prstGeom prst="roundRect">
            <a:avLst>
              <a:gd name="adj" fmla="val 5686"/>
            </a:avLst>
          </a:prstGeom>
          <a:noFill/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3C331F6-92E8-46D0-B655-645F83186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37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Каква ще е абстракцията в подпрограмата, </a:t>
            </a:r>
            <a:br>
              <a:rPr lang="bg-BG" dirty="0"/>
            </a:br>
            <a:r>
              <a:rPr lang="bg-BG" dirty="0"/>
              <a:t>т</a:t>
            </a:r>
            <a:r>
              <a:rPr lang="en-US" dirty="0"/>
              <a:t>.</a:t>
            </a:r>
            <a:r>
              <a:rPr lang="bg-BG" dirty="0"/>
              <a:t>е</a:t>
            </a:r>
            <a:r>
              <a:rPr lang="en-US" dirty="0"/>
              <a:t>. </a:t>
            </a:r>
            <a:r>
              <a:rPr lang="bg-BG" dirty="0"/>
              <a:t>каква информация ще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скрие</a:t>
            </a:r>
            <a:r>
              <a:rPr lang="en-US" dirty="0"/>
              <a:t>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bg-BG" dirty="0"/>
              <a:t>Входни параметри на подпрограмата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Изход на подпрограмата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Предусловия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Условия, които трябва да са верни преди </a:t>
            </a:r>
            <a:br>
              <a:rPr lang="bg-BG" dirty="0"/>
            </a:br>
            <a:r>
              <a:rPr lang="bg-BG" dirty="0"/>
              <a:t>подпрограмата да се извика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 err="1"/>
              <a:t>Постусловия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Условия, които трябва да са верни след </a:t>
            </a:r>
            <a:br>
              <a:rPr lang="bg-BG" dirty="0"/>
            </a:br>
            <a:r>
              <a:rPr lang="bg-BG" dirty="0"/>
              <a:t>изпълнение на подпрограмата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dirty="0"/>
              <a:t>Дизайн чрез </a:t>
            </a:r>
            <a:r>
              <a:rPr lang="bg-BG" sz="4400" dirty="0" err="1"/>
              <a:t>псевдокод</a:t>
            </a:r>
            <a:endParaRPr lang="en-US" sz="4400" noProof="1"/>
          </a:p>
        </p:txBody>
      </p:sp>
      <p:pic>
        <p:nvPicPr>
          <p:cNvPr id="1026" name="Picture 2" descr="http://www.csgcse.co.uk/wp-content/uploads/2013/08/payboth.fw_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194" y="2819400"/>
            <a:ext cx="3591818" cy="3496219"/>
          </a:xfrm>
          <a:prstGeom prst="roundRect">
            <a:avLst>
              <a:gd name="adj" fmla="val 135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A94AC9A-06B7-4D6A-939D-7F2DEFB25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844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Защо е по-добре да отделите време на дизайна преди да започнете да пишете кода?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Функционалността може вече да е достъпна в библиотека</a:t>
            </a:r>
            <a:br>
              <a:rPr lang="en-US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 изобщо да няма нужда да пишете код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!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Помислете за най-добрия начин да реализирате задачата с оглед на изискванията на проекта си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Ако не успеете да напишете кода вярно от първия път,</a:t>
            </a:r>
            <a:r>
              <a:rPr lang="en-US" dirty="0"/>
              <a:t> </a:t>
            </a:r>
            <a:r>
              <a:rPr lang="bg-BG" dirty="0"/>
              <a:t>знайте, че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програмистите стават емоционални към кода си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dirty="0"/>
              <a:t>Дизайн преди писане на кода</a:t>
            </a:r>
            <a:endParaRPr lang="en-US" sz="44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A308CB2-6B1F-4945-A497-F5AB5620A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16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Методите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улесняват</a:t>
            </a:r>
            <a:r>
              <a:rPr lang="en-US" dirty="0"/>
              <a:t> </a:t>
            </a:r>
            <a:r>
              <a:rPr lang="bg-BG" dirty="0"/>
              <a:t>разработката на софтуера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Скриване на детайлите по реализацията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/>
              <a:t>Сложната логика е капсулирана и скрита зад прост интерфейс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bg-BG" dirty="0"/>
              <a:t>Алгоритми и структури от данни са скрити и може после лесно да бъдат сменени с други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Увеличава се нивото на абстракция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/>
              <a:t>Методите адресират конкретния бизнес проблем, а не техническата реализация</a:t>
            </a:r>
            <a:r>
              <a:rPr lang="en-US" dirty="0"/>
              <a:t>: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се нуждаем от методи</a:t>
            </a:r>
            <a:r>
              <a:rPr lang="en-US" dirty="0"/>
              <a:t>?(2)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0012" y="5943600"/>
            <a:ext cx="98297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Bank.Accounts[customer].Deposit(500);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78475" y="5740501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00217BF-70D5-4109-B06E-5B3C8A177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35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Псевдокод – пример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774332" y="1371600"/>
            <a:ext cx="10665222" cy="4478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>
                <a:solidFill>
                  <a:schemeClr val="tx2"/>
                </a:solidFill>
              </a:rPr>
              <a:t>Routine that evaluates an aggregate expression for a database column (e.g. Sum, Avg, Min)</a:t>
            </a:r>
          </a:p>
          <a:p>
            <a:pPr>
              <a:spcBef>
                <a:spcPts val="1800"/>
              </a:spcBef>
            </a:pPr>
            <a:r>
              <a:rPr lang="en-US" sz="2400" noProof="1">
                <a:solidFill>
                  <a:schemeClr val="tx2"/>
                </a:solidFill>
              </a:rPr>
              <a:t>Parameters: Column Name, Expression</a:t>
            </a:r>
          </a:p>
          <a:p>
            <a:pPr>
              <a:spcBef>
                <a:spcPts val="1800"/>
              </a:spcBef>
            </a:pPr>
            <a:r>
              <a:rPr lang="en-US" sz="2400" noProof="1">
                <a:solidFill>
                  <a:schemeClr val="tx2"/>
                </a:solidFill>
              </a:rPr>
              <a:t>Preconditions:</a:t>
            </a:r>
          </a:p>
          <a:p>
            <a:pPr marL="514350" indent="-514350">
              <a:buAutoNum type="arabicParenBoth"/>
            </a:pPr>
            <a:r>
              <a:rPr lang="en-US" sz="2400" noProof="1">
                <a:solidFill>
                  <a:schemeClr val="tx2"/>
                </a:solidFill>
              </a:rPr>
              <a:t>Check whether the column exists and throw an argument exception if not </a:t>
            </a:r>
          </a:p>
          <a:p>
            <a:pPr marL="514350" indent="-514350">
              <a:buAutoNum type="arabicParenBoth"/>
            </a:pPr>
            <a:r>
              <a:rPr lang="en-US" sz="2400" noProof="1">
                <a:solidFill>
                  <a:schemeClr val="tx2"/>
                </a:solidFill>
              </a:rPr>
              <a:t>If the expression parser cannot parse the expression throw an ExpressionParsingException</a:t>
            </a:r>
          </a:p>
          <a:p>
            <a:pPr marL="514350" indent="-514350">
              <a:spcBef>
                <a:spcPts val="1800"/>
              </a:spcBef>
            </a:pPr>
            <a:r>
              <a:rPr lang="en-US" sz="2400" noProof="1">
                <a:solidFill>
                  <a:schemeClr val="tx2"/>
                </a:solidFill>
              </a:rPr>
              <a:t>Routine code: Call the evaluate method on the DataView class and return the resulting value as string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E0E0F88-79E3-4B29-8B61-AFE296861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544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Public </a:t>
            </a:r>
            <a:r>
              <a:rPr lang="bg-BG" dirty="0"/>
              <a:t>подпрограмите в библиотеките и в системния софтуер</a:t>
            </a:r>
            <a:br>
              <a:rPr lang="en-US" dirty="0"/>
            </a:br>
            <a:r>
              <a:rPr lang="bg-BG" dirty="0"/>
              <a:t>са трудни за промяна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Защото купувачите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 искат блокиращи промени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Две причини да трябва да промените </a:t>
            </a:r>
            <a:r>
              <a:rPr lang="en-US" dirty="0"/>
              <a:t>public </a:t>
            </a:r>
            <a:r>
              <a:rPr lang="bg-BG" dirty="0"/>
              <a:t>подпрограма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Трябва да се добави нова функционалност, противоречаща на старите характеристики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Името е объркващо и прави използването на библиотеките неинтуитивно или неудобно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Предварително проектирайте по-добре или променяйте внимателно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</a:t>
            </a:r>
            <a:r>
              <a:rPr lang="bg-BG" dirty="0"/>
              <a:t> подпрограми в библиотеки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F12FF11-0348-4770-8543-89B853E75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185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Неизползваем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deprecated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метод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Ще е премахнат в бъдещи версии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Когато отбелязвате стар метод като неизползваем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Включете това в документацията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Посочете новия метод, който ще се използва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Ползвайте атрибута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[Obsolete]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.NET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Неизползваеми методи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768801" y="5232737"/>
            <a:ext cx="1056364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[Obsolete("CreateXml() method is deprecated.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 CreateXmlReader instead.")]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CreateXml (…) { … } 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2971BA2-0E0E-49F0-94C0-1645FAB94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478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Вградени </a:t>
            </a:r>
            <a:r>
              <a:rPr lang="bg-BG" dirty="0"/>
              <a:t>подпрограми </a:t>
            </a:r>
            <a:r>
              <a:rPr lang="en-US" dirty="0"/>
              <a:t>(</a:t>
            </a:r>
            <a:r>
              <a:rPr lang="bg-BG" dirty="0"/>
              <a:t>в</a:t>
            </a:r>
            <a:r>
              <a:rPr lang="en-US" dirty="0"/>
              <a:t> C / C++) </a:t>
            </a:r>
            <a:r>
              <a:rPr lang="bg-BG" dirty="0"/>
              <a:t>дават два плюса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Подобрява изпълнението, защото не се създава нова подпрограма в стека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Абстракция </a:t>
            </a:r>
            <a:r>
              <a:rPr lang="en-US" dirty="0"/>
              <a:t>– </a:t>
            </a:r>
            <a:r>
              <a:rPr lang="bg-BG" dirty="0"/>
              <a:t>използва добре именувана подпрограма вместо вграден код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Някои приложения </a:t>
            </a:r>
            <a:r>
              <a:rPr lang="en-US" dirty="0"/>
              <a:t>(</a:t>
            </a:r>
            <a:r>
              <a:rPr lang="bg-BG" dirty="0" err="1"/>
              <a:t>напр</a:t>
            </a:r>
            <a:r>
              <a:rPr lang="en-US" dirty="0"/>
              <a:t>.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игри</a:t>
            </a:r>
            <a:r>
              <a:rPr lang="en-US" dirty="0"/>
              <a:t>) </a:t>
            </a:r>
            <a:r>
              <a:rPr lang="bg-BG" dirty="0"/>
              <a:t>се нуждаят от такава оптимизация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Ползва се за най-често използваните подпрограми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Пример</a:t>
            </a:r>
            <a:r>
              <a:rPr lang="en-US" dirty="0"/>
              <a:t>: </a:t>
            </a:r>
            <a:r>
              <a:rPr lang="bg-BG" dirty="0"/>
              <a:t>кратка подпрограма, извикана </a:t>
            </a:r>
            <a:r>
              <a:rPr lang="en-US" dirty="0"/>
              <a:t>100,000 </a:t>
            </a:r>
            <a:r>
              <a:rPr lang="bg-BG" dirty="0"/>
              <a:t>пъти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Не всички езици поддържат вградени подпрограми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Когато е нужно,  </a:t>
            </a:r>
            <a:r>
              <a:rPr lang="en-US" dirty="0"/>
              <a:t>C# </a:t>
            </a:r>
            <a:r>
              <a:rPr lang="bg-BG" dirty="0"/>
              <a:t>компилаторът вгражда подпрограми по време на компилирането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Вградени подпрограми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96C0F1C-D72B-41A7-984F-714B5D7F5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1075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Полезна е, когато искате да обходите</a:t>
            </a:r>
            <a:r>
              <a:rPr lang="en-US" dirty="0"/>
              <a:t> </a:t>
            </a:r>
            <a:r>
              <a:rPr lang="bg-BG" dirty="0"/>
              <a:t>дървовидни или </a:t>
            </a:r>
            <a:r>
              <a:rPr lang="bg-BG" dirty="0" err="1"/>
              <a:t>графовидни</a:t>
            </a:r>
            <a:r>
              <a:rPr lang="bg-BG" dirty="0"/>
              <a:t> структури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Внимавайте с безкрайната и индиректната рекурсия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Пример за рекурсия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Рекурсия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2364" y="3770055"/>
            <a:ext cx="10563648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PrintWindowsRecursive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(Window w)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w.Print()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foreach(childWindow in w.ChildWindows)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PrintWindowsRecursive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(childWindow);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13787" y="3861032"/>
            <a:ext cx="729674" cy="72967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48ACC42-8410-4AD0-9EAC-0FD94596A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9287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Уверете се, че рекурсията има край </a:t>
            </a:r>
            <a:r>
              <a:rPr lang="en-US" dirty="0"/>
              <a:t>(</a:t>
            </a:r>
            <a:r>
              <a:rPr lang="bg-BG" dirty="0"/>
              <a:t>дъно</a:t>
            </a:r>
            <a:r>
              <a:rPr lang="en-US" dirty="0"/>
              <a:t>)</a:t>
            </a:r>
          </a:p>
          <a:p>
            <a:r>
              <a:rPr lang="bg-BG" dirty="0"/>
              <a:t>Потвърдете, че рекурсията не е много „скъпа“</a:t>
            </a:r>
            <a:endParaRPr lang="en-US" dirty="0"/>
          </a:p>
          <a:p>
            <a:pPr lvl="1"/>
            <a:r>
              <a:rPr lang="bg-BG" dirty="0"/>
              <a:t>Проверете заетите системни ресурси</a:t>
            </a:r>
            <a:endParaRPr lang="en-US" dirty="0"/>
          </a:p>
          <a:p>
            <a:pPr lvl="1"/>
            <a:r>
              <a:rPr lang="bg-BG" dirty="0"/>
              <a:t>Винаги може да използвате стекове и итерации</a:t>
            </a:r>
            <a:endParaRPr lang="en-US" dirty="0"/>
          </a:p>
          <a:p>
            <a:r>
              <a:rPr lang="bg-BG" dirty="0"/>
              <a:t>Не ползвайте рекурсия, когато има по-добро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линейно </a:t>
            </a:r>
            <a:r>
              <a:rPr lang="en-US" dirty="0"/>
              <a:t>(</a:t>
            </a:r>
            <a:r>
              <a:rPr lang="bg-BG" dirty="0"/>
              <a:t>базирано на итерации</a:t>
            </a:r>
            <a:r>
              <a:rPr lang="en-US" dirty="0"/>
              <a:t>) </a:t>
            </a:r>
            <a:r>
              <a:rPr lang="bg-BG" dirty="0"/>
              <a:t>решение</a:t>
            </a:r>
            <a:r>
              <a:rPr lang="en-US" dirty="0"/>
              <a:t>, </a:t>
            </a:r>
            <a:r>
              <a:rPr lang="bg-BG" dirty="0" err="1"/>
              <a:t>напр</a:t>
            </a:r>
            <a:r>
              <a:rPr lang="en-US" dirty="0"/>
              <a:t>.</a:t>
            </a:r>
          </a:p>
          <a:p>
            <a:pPr lvl="1"/>
            <a:r>
              <a:rPr lang="bg-BG" dirty="0"/>
              <a:t>Фактори</a:t>
            </a:r>
            <a:r>
              <a:rPr lang="en-US" dirty="0"/>
              <a:t>e</a:t>
            </a:r>
            <a:r>
              <a:rPr lang="bg-BG" dirty="0"/>
              <a:t>ли</a:t>
            </a:r>
            <a:endParaRPr lang="en-US" dirty="0"/>
          </a:p>
          <a:p>
            <a:pPr lvl="1"/>
            <a:r>
              <a:rPr lang="bg-BG" dirty="0"/>
              <a:t>Числа на </a:t>
            </a:r>
            <a:r>
              <a:rPr lang="bg-BG" dirty="0" err="1"/>
              <a:t>Фибоначи</a:t>
            </a:r>
            <a:endParaRPr lang="en-US" dirty="0"/>
          </a:p>
          <a:p>
            <a:r>
              <a:rPr lang="bg-BG" dirty="0"/>
              <a:t>Някои програмни езици оптимизират извикването на рекурсии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Съвети за рекурсията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251A48E-1103-48B1-9C0B-103C985FC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831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Дизайн на методи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/>
              <a:t>Няма едно-единствено решение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/>
              <a:t>Има много компромиси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Избиране на най-добрия подход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/>
              <a:t>Преценете изискванията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/>
              <a:t>Изберете най-подходящото решение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/>
              <a:t>Опитайте да сте гъвкави ако изискванията се променят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61946" lvl="1" indent="-457200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Подсигурете силна специализация и слаба зависимост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1295400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E25EC9F-7DEC-430E-A119-2DA0607D3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27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10401397" cy="1110780"/>
          </a:xfrm>
        </p:spPr>
        <p:txBody>
          <a:bodyPr>
            <a:normAutofit/>
          </a:bodyPr>
          <a:lstStyle/>
          <a:p>
            <a:r>
              <a:rPr lang="bg-BG" dirty="0"/>
              <a:t>Качествени методи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658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EE7B401-4D9D-4496-A4A6-8BECFA144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29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dirty="0"/>
              <a:t>Основният принцип за коректно използване на методи 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Методът трябва да върши точно онова,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което казва името му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dirty="0"/>
              <a:t>Нищо по-малко </a:t>
            </a:r>
            <a:r>
              <a:rPr lang="en-US" dirty="0"/>
              <a:t>(</a:t>
            </a:r>
            <a:r>
              <a:rPr lang="bg-BG" dirty="0"/>
              <a:t>т.е. да работи коректно при всички случаи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Нищо повече</a:t>
            </a:r>
            <a:r>
              <a:rPr lang="en-US" dirty="0"/>
              <a:t> (</a:t>
            </a:r>
            <a:r>
              <a:rPr lang="bg-BG" dirty="0"/>
              <a:t>т.е. без странични ефекти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bg-BG" dirty="0"/>
              <a:t>В случай на некоректен вход или некоректни предпоставки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Трябва да върне грешка</a:t>
            </a:r>
            <a:r>
              <a:rPr lang="en-US" dirty="0"/>
              <a:t> (</a:t>
            </a:r>
            <a:r>
              <a:rPr lang="bg-BG" dirty="0"/>
              <a:t>например като хвърли изключение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172797" cy="1110780"/>
          </a:xfrm>
        </p:spPr>
        <p:txBody>
          <a:bodyPr>
            <a:normAutofit/>
          </a:bodyPr>
          <a:lstStyle/>
          <a:p>
            <a:r>
              <a:rPr lang="bg-BG" dirty="0"/>
              <a:t>Ползване на методи</a:t>
            </a:r>
            <a:r>
              <a:rPr lang="en-US" dirty="0"/>
              <a:t>: </a:t>
            </a:r>
            <a:r>
              <a:rPr lang="bg-BG" dirty="0"/>
              <a:t>Основни положения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8824" y="1752600"/>
            <a:ext cx="10974387" cy="15667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Методът трябва да върши онова, което твърди името му или да сигнализира, че има грешка (като хвърли изключение).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Всяко друго поведение е некоректно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! 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6B60945-1585-43CD-AB35-6CB67D60D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77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Лоши методи – примери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407856"/>
            <a:ext cx="10943998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Sum(int[] elements)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sum = 0;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element in elements)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 = sum + element;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414" y="4433815"/>
            <a:ext cx="109439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s = (a + b + c) / 2;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area = Math.Sqrt(s * (s - a) * (s - b) * (s - c));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area;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6412" y="15240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6412" y="4535273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821115" y="1026856"/>
            <a:ext cx="4367662" cy="953453"/>
          </a:xfrm>
          <a:prstGeom prst="wedgeRoundRectCallout">
            <a:avLst>
              <a:gd name="adj1" fmla="val -73784"/>
              <a:gd name="adj2" fmla="val 5602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Какво ще стане, ако съберем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2,000,000,000 +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2,000,000,000?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180012" y="3802520"/>
            <a:ext cx="5282935" cy="527804"/>
          </a:xfrm>
          <a:prstGeom prst="wedgeRoundRectCallout">
            <a:avLst>
              <a:gd name="adj1" fmla="val -57841"/>
              <a:gd name="adj2" fmla="val 5211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Какво ще стане, ако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204465" y="2473237"/>
            <a:ext cx="3968625" cy="527804"/>
          </a:xfrm>
          <a:prstGeom prst="wedgeRoundRectCallout">
            <a:avLst>
              <a:gd name="adj1" fmla="val -40951"/>
              <a:gd name="adj2" fmla="val -11412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Резултат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: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-294967296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3942899" y="5690298"/>
            <a:ext cx="5823513" cy="953453"/>
          </a:xfrm>
          <a:prstGeom prst="wedgeRoundRectCallout">
            <a:avLst>
              <a:gd name="adj1" fmla="val -57715"/>
              <a:gd name="adj2" fmla="val -5107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Същото, както ако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 </a:t>
            </a:r>
            <a:r>
              <a:rPr lang="bg-BG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и двата триъгълника ще са с еднакво лице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.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75C260F7-8077-41D4-9EF7-D989BFFEB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92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Добри методи – примери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3" y="1066800"/>
            <a:ext cx="1094400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Sum(int[] elements)</a:t>
            </a: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sum = 0;</a:t>
            </a: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element in elements)</a:t>
            </a: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5000"/>
              </a:lnSpc>
            </a:pP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= sum + element;</a:t>
            </a:r>
          </a:p>
          <a:p>
            <a:pPr>
              <a:lnSpc>
                <a:spcPct val="75000"/>
              </a:lnSpc>
            </a:pP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>
              <a:lnSpc>
                <a:spcPct val="75000"/>
              </a:lnSpc>
            </a:pP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413" y="3733800"/>
            <a:ext cx="10944000" cy="27930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 &lt;= 0 || b &lt;= 0 || c &lt;= 0)</a:t>
            </a: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5000"/>
              </a:lnSpc>
            </a:pP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throw new ArgumentException("Sides should be positive.");</a:t>
            </a:r>
          </a:p>
          <a:p>
            <a:pPr>
              <a:lnSpc>
                <a:spcPct val="75000"/>
              </a:lnSpc>
            </a:pP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s = (a + b + c) / 2;</a:t>
            </a: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area = Math.Sqrt(s * (s - a) * (s - b) * (s - c));</a:t>
            </a: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area;</a:t>
            </a:r>
          </a:p>
          <a:p>
            <a:pPr>
              <a:lnSpc>
                <a:spcPct val="75000"/>
              </a:lnSpc>
            </a:pP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0212" y="3911701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20462" y="12192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16B7540-5AAF-45BE-B58A-1DA17DFC1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99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Някои методи не дават коректна индикация за грешки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bg-BG" dirty="0"/>
              <a:t>Ако името на свойството не съществува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bg-BG" dirty="0"/>
              <a:t>Ще бъде хвърлено </a:t>
            </a:r>
            <a:r>
              <a:rPr lang="en-US" dirty="0"/>
              <a:t>null reference </a:t>
            </a:r>
            <a:r>
              <a:rPr lang="bg-BG" dirty="0"/>
              <a:t>изключение</a:t>
            </a:r>
            <a:r>
              <a:rPr lang="en-US" dirty="0"/>
              <a:t> (</a:t>
            </a:r>
            <a:r>
              <a:rPr lang="bg-BG" dirty="0"/>
              <a:t>индиректно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bg-BG" dirty="0">
                <a:sym typeface="Wingdings" panose="05000000000000000000" pitchFamily="2" charset="2"/>
              </a:rPr>
              <a:t>не е много говорящо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Съобщаване за грешки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1015" y="1987040"/>
            <a:ext cx="10665222" cy="22313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 object GetValue(string propertyName)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PropertyDescriptor descriptor =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this.propertyDescriptors[propertyName];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descriptor.GetDataBoundValue();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7812" y="2113349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7D9A0B2D-64B6-43F2-960A-1D4F02387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35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bg-BG" dirty="0"/>
              <a:t>По-добре е коректно да се обработят изключенията</a:t>
            </a:r>
            <a:r>
              <a:rPr lang="en-US" dirty="0"/>
              <a:t>: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Съобщаване за грешки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2023258"/>
            <a:ext cx="1056364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 object GetValue(string propertyName)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PropertyDescriptor descriptor =   		  	  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this.propertyDescriptors[propertyName];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(descriptor == null)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throw new ArgumentException("Property name: "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+ propertyName + " does not exists!"); 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	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descriptor.GetDataBoundValue();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2" y="2208087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563A3CF-AFA4-4051-B38F-CB3F56469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8500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7171</TotalTime>
  <Words>3507</Words>
  <Application>Microsoft Office PowerPoint</Application>
  <PresentationFormat>Custom</PresentationFormat>
  <Paragraphs>565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 16x9</vt:lpstr>
      <vt:lpstr>Качествени методи</vt:lpstr>
      <vt:lpstr>Съдържание</vt:lpstr>
      <vt:lpstr>Защо се нуждаем от методи?</vt:lpstr>
      <vt:lpstr>Защо се нуждаем от методи?(2)</vt:lpstr>
      <vt:lpstr>Ползване на методи: Основни положения</vt:lpstr>
      <vt:lpstr>Лоши методи – примери</vt:lpstr>
      <vt:lpstr>Добри методи – примери</vt:lpstr>
      <vt:lpstr>Съобщаване за грешки</vt:lpstr>
      <vt:lpstr>Съобщаване за грешки (2)</vt:lpstr>
      <vt:lpstr>Симптоми на сгрешени методи</vt:lpstr>
      <vt:lpstr>Сгрешени методи – пример</vt:lpstr>
      <vt:lpstr>Силна специализация (Strong Cohesion)</vt:lpstr>
      <vt:lpstr>Приемливи типове специализация</vt:lpstr>
      <vt:lpstr>Приемливи типове специализация (2)</vt:lpstr>
      <vt:lpstr>Приемливи типове специализация (3)</vt:lpstr>
      <vt:lpstr>Приемливи типове специализация (4)</vt:lpstr>
      <vt:lpstr>Неприемлива специализация</vt:lpstr>
      <vt:lpstr>Шаблон Strategy</vt:lpstr>
      <vt:lpstr>Шаблон Strategy – пример</vt:lpstr>
      <vt:lpstr>Неприемлива специализация</vt:lpstr>
      <vt:lpstr>Слаба зависимост (Loose Coupling)</vt:lpstr>
      <vt:lpstr>Слаба зависимост (2)</vt:lpstr>
      <vt:lpstr>Зависимост – пример</vt:lpstr>
      <vt:lpstr>Слаба зависимост – пример</vt:lpstr>
      <vt:lpstr>Силна зависимост – пример</vt:lpstr>
      <vt:lpstr>Силна зависимост в реално ползван код</vt:lpstr>
      <vt:lpstr>Проблеми със зависимостта в реално ползван код</vt:lpstr>
      <vt:lpstr>Слаба зависимост и OOP</vt:lpstr>
      <vt:lpstr>Допустима зависимост</vt:lpstr>
      <vt:lpstr>Недопустима зависимост</vt:lpstr>
      <vt:lpstr>Параметри на методи</vt:lpstr>
      <vt:lpstr>Параметри на методи (2)</vt:lpstr>
      <vt:lpstr>Параметри на методи (3)</vt:lpstr>
      <vt:lpstr>Подаване на цял обект като параметър или само на полетата му?</vt:lpstr>
      <vt:lpstr>Колко параметъра трябва да има един метод?</vt:lpstr>
      <vt:lpstr>Дължина на метода</vt:lpstr>
      <vt:lpstr>Псевдокод</vt:lpstr>
      <vt:lpstr>Дизайн чрез псевдокод</vt:lpstr>
      <vt:lpstr>Дизайн преди писане на кода</vt:lpstr>
      <vt:lpstr>Псевдокод – пример</vt:lpstr>
      <vt:lpstr>Public подпрограми в библиотеки</vt:lpstr>
      <vt:lpstr>Неизползваеми методи</vt:lpstr>
      <vt:lpstr>Вградени подпрограми</vt:lpstr>
      <vt:lpstr>Рекурсия</vt:lpstr>
      <vt:lpstr>Съвети за рекурсията</vt:lpstr>
      <vt:lpstr>Обобщение</vt:lpstr>
      <vt:lpstr>Качествени методи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Methods; Cohesion; Coupling</dc:title>
  <dc:subject>C# Basics Course</dc:subject>
  <dc:creator>Software University Foundation</dc:creator>
  <cp:keywords>quality code; programming; course; SoftUni; Software University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2019-12-17T12:17:56Z</dcterms:modified>
  <cp:category>programming; quality code;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