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2"/>
  </p:notesMasterIdLst>
  <p:handoutMasterIdLst>
    <p:handoutMasterId r:id="rId53"/>
  </p:handoutMasterIdLst>
  <p:sldIdLst>
    <p:sldId id="563" r:id="rId3"/>
    <p:sldId id="564" r:id="rId4"/>
    <p:sldId id="508" r:id="rId5"/>
    <p:sldId id="510" r:id="rId6"/>
    <p:sldId id="511" r:id="rId7"/>
    <p:sldId id="513" r:id="rId8"/>
    <p:sldId id="514" r:id="rId9"/>
    <p:sldId id="515" r:id="rId10"/>
    <p:sldId id="517" r:id="rId11"/>
    <p:sldId id="518" r:id="rId12"/>
    <p:sldId id="519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62" r:id="rId29"/>
    <p:sldId id="536" r:id="rId30"/>
    <p:sldId id="537" r:id="rId31"/>
    <p:sldId id="538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54" r:id="rId47"/>
    <p:sldId id="555" r:id="rId48"/>
    <p:sldId id="565" r:id="rId49"/>
    <p:sldId id="566" r:id="rId50"/>
    <p:sldId id="481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59E14F6-EBA6-4A1E-8FDE-BA8B0DB66CEB}">
          <p14:sldIdLst>
            <p14:sldId id="563"/>
            <p14:sldId id="564"/>
            <p14:sldId id="508"/>
            <p14:sldId id="510"/>
            <p14:sldId id="511"/>
            <p14:sldId id="513"/>
            <p14:sldId id="514"/>
            <p14:sldId id="515"/>
            <p14:sldId id="517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62"/>
            <p14:sldId id="536"/>
            <p14:sldId id="537"/>
            <p14:sldId id="538"/>
          </p14:sldIdLst>
        </p14:section>
        <p14:section name="Типични грешки" id="{EE1F86F3-DEDD-4DAA-8671-C464483CCE73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65"/>
            <p14:sldId id="56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8FAC6F9-EBDC-4106-B6B2-415BC7A549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91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9F0A642-45A6-477C-A450-323B0EA057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981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C81AED1-66BB-4989-8F83-4C9BD6276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492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4241D0-6F92-4462-9F3C-9627260C4F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235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ofactory.com/net/singleton-design-patter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002730" cy="2613492"/>
            <a:chOff x="745783" y="3535863"/>
            <a:chExt cx="6002730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535863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808412" y="533400"/>
            <a:ext cx="7772400" cy="1654780"/>
          </a:xfrm>
        </p:spPr>
        <p:txBody>
          <a:bodyPr>
            <a:normAutofit/>
          </a:bodyPr>
          <a:lstStyle/>
          <a:p>
            <a:r>
              <a:rPr lang="bg-BG" sz="4800" dirty="0"/>
              <a:t>Качествени класове и йерархии от класове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455613" y="2286000"/>
            <a:ext cx="11201400" cy="685800"/>
          </a:xfrm>
        </p:spPr>
        <p:txBody>
          <a:bodyPr>
            <a:noAutofit/>
          </a:bodyPr>
          <a:lstStyle/>
          <a:p>
            <a:r>
              <a:rPr lang="bg-BG" sz="3400" dirty="0"/>
              <a:t>Утвърдени практики за обектно-ориентиран дизайн</a:t>
            </a:r>
            <a:endParaRPr lang="en-US" sz="3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87562" y="4076772"/>
            <a:ext cx="4193250" cy="2022437"/>
            <a:chOff x="6838884" y="3810000"/>
            <a:chExt cx="4741928" cy="2289209"/>
          </a:xfrm>
        </p:grpSpPr>
        <p:pic>
          <p:nvPicPr>
            <p:cNvPr id="17" name="Picture 2" descr="http://www.highrely.com/assets/Software_Test_Web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8884" y="3810000"/>
              <a:ext cx="4741928" cy="2289209"/>
            </a:xfrm>
            <a:prstGeom prst="roundRect">
              <a:avLst>
                <a:gd name="adj" fmla="val 1480"/>
              </a:avLst>
            </a:prstGeom>
            <a:solidFill>
              <a:srgbClr val="FFFFFF">
                <a:shade val="85000"/>
              </a:srgbClr>
            </a:solidFill>
            <a:ln w="3175">
              <a:solidFill>
                <a:schemeClr val="accent5">
                  <a:lumMod val="20000"/>
                  <a:lumOff val="80000"/>
                  <a:alpha val="25000"/>
                </a:schemeClr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7008812" y="3886200"/>
              <a:ext cx="41910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Student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private string name;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private int age;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…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3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полиморфизмът се реализира чрез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Виртуални </a:t>
            </a:r>
            <a:r>
              <a:rPr lang="bg-BG" dirty="0"/>
              <a:t>методи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Абстрактни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Интерфейси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презаписва виртуален метод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279C3FF-2B2E-4DFB-96F2-A45C92BC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7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Полиморфизъм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5736" y="1079034"/>
            <a:ext cx="10157354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Console.Write("I am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"I am a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2700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E3B586-85C3-4A75-9FBB-AD7F074A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Present a consistent level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dirty="0"/>
              <a:t>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it represent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thing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 name well describe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 hide all its implementation details?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/>
          <a:lstStyle/>
          <a:p>
            <a:r>
              <a:rPr lang="bg-BG" sz="3700"/>
              <a:t>Висококачествени класове: Абстракция (</a:t>
            </a:r>
            <a:r>
              <a:rPr lang="en-US" sz="3700"/>
              <a:t>Abstraction)</a:t>
            </a:r>
            <a:endParaRPr lang="en-US" sz="37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205FD9F-5AA2-4F16-AB4E-E2472AC0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Добра абстракция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66800"/>
            <a:ext cx="10563648" cy="5408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float SizeInPoints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FontStyle Style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Font(string name, float sizeInPoints, FontStyle style)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this.SizeInPoints = sizeInPoints;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this.Style = style;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DrawString(DrawingSurface surface, 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str, int x, int y) {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Size MeasureString(string str) {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A8D7CDB-1F19-45B2-879D-BCC6A2F44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6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Лоша абстракция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248812"/>
            <a:ext cx="10969943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7612" y="1474304"/>
            <a:ext cx="5002999" cy="953453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клас наистина ли представя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„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програма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"?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име добро ли е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953000"/>
            <a:ext cx="3453580" cy="953453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клас дали има една-едничка цел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39070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B9D448-C7B8-4A66-84A8-086FC31C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if you need to 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by given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Create </a:t>
            </a:r>
            <a:r>
              <a:rPr lang="bg-BG" dirty="0"/>
              <a:t>а </a:t>
            </a:r>
            <a:r>
              <a:rPr lang="en-US" dirty="0"/>
              <a:t>static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dirty="0"/>
              <a:t> in a separate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Group related methods into a single class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Does the class name correspond to the class content?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Постигане на добра абстракция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859E519-AE24-41B3-AE0D-8A47FCD8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5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in class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at some time we add method for accessing the DB with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Постигане на добра абстракция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23144"/>
            <a:ext cx="105636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LastName; { get; set; }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SqlCommand FindByPrimaryKeySqlCommand(int id);</a:t>
            </a:r>
          </a:p>
          <a:p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7024" y="3875544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BD8902F-F3FA-4AA7-BD3E-C40CD306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Minimize visibility</a:t>
            </a:r>
            <a:r>
              <a:rPr lang="en-US" sz="3000" dirty="0"/>
              <a:t>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 C# start from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/>
              <a:t> and move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Classes should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sz="3000" dirty="0"/>
              <a:t> their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details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principle called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in OOP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Anything which is not part of the class interface should be declared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Classes should keep their state clean </a:t>
            </a:r>
            <a:r>
              <a:rPr lang="en-US" sz="3000" dirty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Капсулиране (</a:t>
            </a:r>
            <a:r>
              <a:rPr lang="en-US" sz="3800"/>
              <a:t>Encapsulation)</a:t>
            </a:r>
            <a:endParaRPr lang="en-US" sz="3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BEB6B3E-68E9-4E05-8166-6DFB50152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7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properties 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Don't make assumptions about how the class will be used or will not be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Капсулиране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E657349-6903-4F02-8842-D7E65AFB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1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Skip calling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dirty="0"/>
              <a:t>because you just called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dirty="0"/>
              <a:t>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/>
              <a:t> instead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/>
            </a:br>
            <a:r>
              <a:rPr lang="en-US" dirty="0"/>
              <a:t>because you know both values are the same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Капсулиране</a:t>
            </a:r>
            <a:r>
              <a:rPr lang="en-US" dirty="0"/>
              <a:t> (3)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1" y="321475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0" y="480060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1C5FCE-3C38-42ED-8DE4-424F2022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5938" y="2305101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bg-BG" dirty="0"/>
              <a:t>Основни принципи</a:t>
            </a:r>
            <a:endParaRPr lang="en-US" dirty="0"/>
          </a:p>
          <a:p>
            <a:pPr marL="804863" lvl="1" indent="-457200"/>
            <a:r>
              <a:rPr lang="bg-BG" dirty="0"/>
              <a:t>Специализация, зависимост</a:t>
            </a:r>
            <a:endParaRPr lang="en-US" dirty="0"/>
          </a:p>
          <a:p>
            <a:pPr marL="804863" lvl="1" indent="-457200"/>
            <a:r>
              <a:rPr lang="bg-BG" dirty="0"/>
              <a:t>Абстракция</a:t>
            </a:r>
            <a:r>
              <a:rPr lang="en-US" dirty="0"/>
              <a:t>, </a:t>
            </a:r>
            <a:r>
              <a:rPr lang="bg-BG" dirty="0"/>
              <a:t>капсулиране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наследяване</a:t>
            </a:r>
            <a:r>
              <a:rPr lang="en-US" dirty="0"/>
              <a:t>, </a:t>
            </a:r>
            <a:r>
              <a:rPr lang="bg-BG" dirty="0"/>
              <a:t>полиморфизъм</a:t>
            </a:r>
            <a:endParaRPr lang="en-US" dirty="0"/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bg-BG" dirty="0"/>
              <a:t>Висококачествени класове</a:t>
            </a:r>
            <a:endParaRPr lang="en-US" dirty="0"/>
          </a:p>
          <a:p>
            <a:pPr marL="804863" lvl="1" indent="-457200"/>
            <a:r>
              <a:rPr lang="bg-BG" dirty="0"/>
              <a:t>Коректна употреба на ООП</a:t>
            </a:r>
            <a:endParaRPr lang="en-US" dirty="0"/>
          </a:p>
          <a:p>
            <a:pPr marL="804863" lvl="1" indent="-457200"/>
            <a:r>
              <a:rPr lang="bg-BG" dirty="0"/>
              <a:t>Клас методи</a:t>
            </a:r>
            <a:r>
              <a:rPr lang="en-US" dirty="0"/>
              <a:t>, </a:t>
            </a:r>
            <a:r>
              <a:rPr lang="bg-BG" dirty="0"/>
              <a:t>конструктори</a:t>
            </a:r>
            <a:r>
              <a:rPr lang="en-US" dirty="0"/>
              <a:t>, </a:t>
            </a:r>
            <a:r>
              <a:rPr lang="bg-BG" dirty="0"/>
              <a:t>данни</a:t>
            </a:r>
            <a:endParaRPr lang="en-US" dirty="0"/>
          </a:p>
          <a:p>
            <a:pPr marL="804863" lvl="1" indent="-457200"/>
            <a:r>
              <a:rPr lang="bg-BG" dirty="0"/>
              <a:t>Добра причина за създаването на класа</a:t>
            </a:r>
            <a:endParaRPr lang="en-US" dirty="0"/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bg-BG" dirty="0"/>
              <a:t>Типични грешки, които да избягвате в ООП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EA84EC-66B4-471B-A7CF-2B2298792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Включването е</a:t>
            </a:r>
            <a:r>
              <a:rPr lang="en-US" dirty="0"/>
              <a:t> </a:t>
            </a:r>
            <a:r>
              <a:rPr lang="bg-BG" dirty="0"/>
              <a:t>връзка тип </a:t>
            </a:r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той има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Клавиатура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има множество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Клавиши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Наследяването е връзка тип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той е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Проектиран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наследяване</a:t>
            </a:r>
            <a:r>
              <a:rPr lang="en-US" dirty="0"/>
              <a:t>: </a:t>
            </a:r>
            <a:r>
              <a:rPr lang="bg-BG" dirty="0"/>
              <a:t>направете класа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Забрана за наследяване</a:t>
            </a:r>
            <a:r>
              <a:rPr lang="en-US" dirty="0"/>
              <a:t>: </a:t>
            </a:r>
            <a:r>
              <a:rPr lang="bg-BG" dirty="0"/>
              <a:t>направете го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sealed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Подкласовете трябва да са </a:t>
            </a:r>
            <a:r>
              <a:rPr lang="bg-BG" dirty="0" err="1"/>
              <a:t>ползваеми</a:t>
            </a:r>
            <a:r>
              <a:rPr lang="bg-BG" dirty="0"/>
              <a:t> и през базовия клас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Без да се налага на потребителя да научава какви са разликите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Декларирайте инструменталните класове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bg-BG"/>
              <a:t>Наследяване или включване (</a:t>
            </a:r>
            <a:r>
              <a:rPr lang="en-US"/>
              <a:t>Containment)?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E9C3742-1A46-4814-8E07-57909581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6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скривайте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методи в подклас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ако класа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en-US" dirty="0"/>
              <a:t>public </a:t>
            </a:r>
            <a:r>
              <a:rPr lang="bg-BG" dirty="0"/>
              <a:t>метод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/>
              <a:t>, </a:t>
            </a:r>
            <a:r>
              <a:rPr lang="bg-BG" dirty="0"/>
              <a:t>не дефинирайте </a:t>
            </a:r>
            <a:r>
              <a:rPr lang="en-US" dirty="0"/>
              <a:t>private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bg-BG" noProof="1"/>
              <a:t>Преместете общите интерфейси, данни и поведение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толкова нагоре, колкото е възможно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в дървото на наследяването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bg-BG" noProof="1"/>
              <a:t>Това максимизира многократното използване на кода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bg-BG" noProof="1"/>
              <a:t>Бъдете скептични към базови класове, които имат само един клас-наследник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bg-BG" noProof="1"/>
              <a:t>Наистина ли е нужнмо още едно ниво на наследяване</a:t>
            </a:r>
            <a:r>
              <a:rPr lang="en-US" noProof="1"/>
              <a:t>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472A6A-4A9A-4D17-99B1-7BD5F500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2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Бъдете подозрителни към класове, които презаписват процедура и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не правят нищо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600" dirty="0"/>
              <a:t>в нея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Дали коректно е ползвана тази процедура</a:t>
            </a:r>
            <a:r>
              <a:rPr lang="en-US" sz="3600" dirty="0"/>
              <a:t>?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Избягвайте прекалено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многократното наследяване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Не създавайте повече от</a:t>
            </a:r>
            <a:r>
              <a:rPr lang="en-US" sz="3600" dirty="0"/>
              <a:t> 6 </a:t>
            </a:r>
            <a:r>
              <a:rPr lang="bg-BG" sz="3600" dirty="0"/>
              <a:t>нива на наследяване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Избягвайте ползването на </a:t>
            </a:r>
            <a:r>
              <a:rPr lang="en-US" sz="3600" dirty="0"/>
              <a:t>protected </a:t>
            </a:r>
            <a:r>
              <a:rPr lang="bg-BG" sz="3600" dirty="0"/>
              <a:t>полетата за данни в наследения клас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По-добре добавете наследен </a:t>
            </a:r>
            <a:r>
              <a:rPr lang="en-US" sz="3600" dirty="0"/>
              <a:t>protected </a:t>
            </a:r>
            <a:r>
              <a:rPr lang="bg-BG" sz="3600" dirty="0"/>
              <a:t>метод / свойства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4DE764A-1D78-48AE-B287-64925FEE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Предпочитайте пред многократна проверка на типа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dirty="0"/>
              <a:t>Помислете за наследяване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/>
              <a:t> </a:t>
            </a:r>
            <a:r>
              <a:rPr lang="bg-BG" dirty="0"/>
              <a:t>и презаписване на метода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1933813"/>
            <a:ext cx="1025892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Shape.Circle: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((Circle) shape).DrawCircle();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Shape.Square: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((Square) shape).DrawSquare();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1135" y="21030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89DCFA5-3014-49FC-9B16-DB0949661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Дръжте броят на методите в клас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възможно най-малък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ym typeface="Wingdings" pitchFamily="2" charset="2"/>
              </a:rPr>
              <a:t>намалява се сложността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Намалете директното извикване на методи на други класове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Намалете индиректното извикване на методи на други класове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По-малко викания на външни методи</a:t>
            </a:r>
            <a:r>
              <a:rPr lang="en-US" dirty="0"/>
              <a:t> 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по-малка зависимост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Известно също като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fan-out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</a:pPr>
            <a:r>
              <a:rPr lang="bg-BG" dirty="0"/>
              <a:t>Минимизирайте степента на взаимодействие на класа с </a:t>
            </a:r>
            <a:br>
              <a:rPr lang="bg-BG" dirty="0"/>
            </a:br>
            <a:r>
              <a:rPr lang="bg-BG" dirty="0"/>
              <a:t>други</a:t>
            </a:r>
            <a:r>
              <a:rPr lang="en-US" dirty="0"/>
              <a:t> </a:t>
            </a:r>
            <a:r>
              <a:rPr lang="bg-BG" dirty="0"/>
              <a:t>класове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ym typeface="Wingdings" pitchFamily="2" charset="2"/>
              </a:rPr>
              <a:t>Намалява се зависимостта между класовете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Клас-методи и данни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E618EA0-2B4F-4104-87E4-D980D6E23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Инициализирайте всички членове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данни във всички конструктори, ако е възможно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err="1"/>
              <a:t>Неинициализираните</a:t>
            </a:r>
            <a:r>
              <a:rPr lang="bg-BG" dirty="0"/>
              <a:t> данни са предпоставка за грешки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Частично инициализираните са дори още по-лоши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Некоректен пример</a:t>
            </a:r>
            <a:r>
              <a:rPr lang="en-US" dirty="0"/>
              <a:t>: </a:t>
            </a:r>
            <a:r>
              <a:rPr lang="bg-BG" dirty="0"/>
              <a:t>присвоява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/>
              <a:t> </a:t>
            </a:r>
            <a:r>
              <a:rPr lang="bg-BG" dirty="0"/>
              <a:t>в класа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но оставя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/>
              <a:t> </a:t>
            </a:r>
            <a:r>
              <a:rPr lang="bg-BG" dirty="0"/>
              <a:t>празно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Инициализирайте всички членове-данни в същия ред, в който са декларирани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Предпочитайте </a:t>
            </a:r>
            <a:r>
              <a:rPr lang="en-US" dirty="0"/>
              <a:t>deep copies </a:t>
            </a:r>
            <a:r>
              <a:rPr lang="bg-BG" dirty="0"/>
              <a:t>пред </a:t>
            </a:r>
            <a:r>
              <a:rPr lang="en-US" dirty="0"/>
              <a:t>shallow copies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ще направи</a:t>
            </a:r>
            <a:r>
              <a:rPr lang="en-US" dirty="0"/>
              <a:t> deep copy)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на класа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BF9D51D-1764-4AA4-905F-C51D340C9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1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Използвайте </a:t>
            </a:r>
            <a:r>
              <a:rPr lang="en-US" dirty="0"/>
              <a:t>private </a:t>
            </a:r>
            <a:r>
              <a:rPr lang="bg-BG" dirty="0"/>
              <a:t>конструктори, за да забраните директното създаване на инстанции на класа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шаблони в дизайна за класическите случаи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при създаването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</a:t>
            </a:r>
            <a:r>
              <a:rPr lang="en-US" dirty="0"/>
              <a:t>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структурата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</a:t>
            </a:r>
            <a:r>
              <a:rPr lang="en-US" dirty="0"/>
              <a:t>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поведението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</a:t>
            </a:r>
            <a:r>
              <a:rPr lang="en-US" dirty="0"/>
              <a:t> Command, Iterator, Observer, Strategy, Template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Използвайте шаблони в дизайна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07D316C-8CF2-4004-A29E-C598E2B2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4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клас е такъв клас, който трябва да има само един-единствен екземпляр</a:t>
            </a:r>
            <a:endParaRPr lang="bg-BG" dirty="0"/>
          </a:p>
          <a:p>
            <a:r>
              <a:rPr lang="bg-BG" dirty="0"/>
              <a:t>Понякога</a:t>
            </a:r>
            <a:r>
              <a:rPr lang="en-US" dirty="0"/>
              <a:t> Singleton </a:t>
            </a:r>
            <a:r>
              <a:rPr lang="bg-BG" dirty="0"/>
              <a:t>погрешно е смятан за глобална променлива</a:t>
            </a:r>
            <a:r>
              <a:rPr lang="en-US" dirty="0"/>
              <a:t> – </a:t>
            </a:r>
            <a:r>
              <a:rPr lang="bg-BG" dirty="0"/>
              <a:t>не е</a:t>
            </a:r>
            <a:r>
              <a:rPr lang="en-US" dirty="0"/>
              <a:t>!</a:t>
            </a:r>
          </a:p>
          <a:p>
            <a:r>
              <a:rPr lang="bg-BG" dirty="0"/>
              <a:t>Възможни употреби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Късно зареждане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Thread-safe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http://www.dofactory.com/net/singleton-design-pattern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r>
              <a:rPr lang="bg-BG" dirty="0"/>
              <a:t> шаблон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2383" y="3657600"/>
            <a:ext cx="6972227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07F431-62A5-4188-BE93-A9BD98EB2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8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Моделиране на обекти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реалния свят</a:t>
            </a:r>
            <a:r>
              <a:rPr lang="en-US" dirty="0"/>
              <a:t> </a:t>
            </a:r>
            <a:r>
              <a:rPr lang="bg-BG" dirty="0"/>
              <a:t>чрез ООП класове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Моделиране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абстрактни</a:t>
            </a:r>
            <a:r>
              <a:rPr lang="en-US" dirty="0"/>
              <a:t> </a:t>
            </a:r>
            <a:r>
              <a:rPr lang="bg-BG" dirty="0"/>
              <a:t>обекти, процеси 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Намаляване на сложността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Работа на по-високо ниво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Изолиране на сложността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Скрива я в клас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Скрива детайлите по реализацията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капсулиране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Намалява ефекта на промените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Промените засягат само съответния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причини да създадете клас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F25E55B-E92F-4C5C-86FA-9CEE585C1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22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Скрива </a:t>
            </a:r>
            <a:r>
              <a:rPr lang="bg-BG" dirty="0"/>
              <a:t>глобалните 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Работи чрез методи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Групира </a:t>
            </a:r>
            <a:r>
              <a:rPr lang="bg-BG" dirty="0"/>
              <a:t>променливи, които се ползват заедно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 централизирани точки за контрол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Една задача трябва да се изпълнява от едно място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Избягване на дублирането на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Улеснява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многократната употреба 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 ползването на йерархии от класове и виртуални методи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Пакетира свързаните операции на едно място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причини да създадете клас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2556A0F-BF5E-460C-91A0-71D914D4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Специализация (</a:t>
            </a:r>
            <a:r>
              <a:rPr lang="en-US"/>
              <a:t>Cohesion)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Специализацията </a:t>
            </a:r>
            <a:r>
              <a:rPr lang="bg-BG" dirty="0"/>
              <a:t>показва доколко близки са всички процедури в клас или модул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Специализацията трябва да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Класовете трябва да съдържат силно взаимосвързана функционалност и да се стремят да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една-едничка цел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Силната специализация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полезен инструмент за справяне със сложността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Добре дефинираните абстракции водят до силна специализация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Лошите абстракции са с малка специализация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BC4E05F-5B13-41C9-AFBD-C65D2E2E8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8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Групирайте свързаните класове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пространства от имена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Следвайте една и съща конвенция в именуването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Пространства от имена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73203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MathUtils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StringUtils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GenericDAO&lt;Key, Entity&gt;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EmployeeDAO&lt;int, Employee&gt;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 AddressDAO&lt;int, Address&gt;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64940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C25ED7A-A04D-45ED-9DF1-7A01734DF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7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Никога не ползвайте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множествено число в името на класа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Освен ако не са някакъв вид колекция</a:t>
            </a:r>
            <a:r>
              <a:rPr lang="en-US" sz="2800" dirty="0"/>
              <a:t>!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Лош пример</a:t>
            </a:r>
            <a:r>
              <a:rPr lang="en-US" sz="3000" dirty="0"/>
              <a:t>: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Добър пример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Множествено число в името на класа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652" y="2677886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ITeacher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List&lt;ICourse&gt; Courses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652" y="4856670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GameFieldConstants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int MinX = 100;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int MaxX = 700;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268" y="5211783"/>
            <a:ext cx="1044755" cy="101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4590" y="2971800"/>
            <a:ext cx="1052671" cy="102253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8689" y="2209800"/>
            <a:ext cx="3903522" cy="953453"/>
          </a:xfrm>
          <a:prstGeom prst="wedgeRoundRectCallout">
            <a:avLst>
              <a:gd name="adj1" fmla="val -64003"/>
              <a:gd name="adj2" fmla="val 1963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Единствено число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един учител, не няколко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  <a:endParaRPr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B5CC795-26AC-4425-A043-595F01B3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Не хвърляйте изключения без параметри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Хвърляне на изключения без параметри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1336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(name == null)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ArgumentNullException();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(town == null)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ArgumentNullException();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Course(name, town);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3456259"/>
            <a:ext cx="2667000" cy="953453"/>
          </a:xfrm>
          <a:prstGeom prst="wedgeRoundRectCallout">
            <a:avLst>
              <a:gd name="adj1" fmla="val -75580"/>
              <a:gd name="adj2" fmla="val 6227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Кой параметър е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тук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2017" y="2312091"/>
            <a:ext cx="1040709" cy="1040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7A7B1D4-09F9-4AB3-9D9A-A33DC1A30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Проверка за невалидни данни да е 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dirty="0"/>
              <a:t>-и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Не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Параметри, проверявани в </a:t>
            </a:r>
            <a:r>
              <a:rPr lang="en-US"/>
              <a:t>Getter-</a:t>
            </a:r>
            <a:r>
              <a:rPr lang="bg-BG"/>
              <a:t>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3835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get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(string.IsNullOrWhiteSpace(this.town))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throw new ArgumentNullException();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this.town;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set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this.town =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978277"/>
            <a:ext cx="4586400" cy="527804"/>
          </a:xfrm>
          <a:prstGeom prst="wedgeRoundRectCallout">
            <a:avLst>
              <a:gd name="adj1" fmla="val -59367"/>
              <a:gd name="adj2" fmla="val 556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Преместете проверката в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setter!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2463" y="2514600"/>
            <a:ext cx="1021149" cy="10211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24BC2D-F291-42E4-AC04-C4236F0E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Винаги ползвайте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/>
              <a:t> </a:t>
            </a:r>
            <a:r>
              <a:rPr lang="bg-BG" dirty="0"/>
              <a:t>вместо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достъп до членовете на клас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StyleCop</a:t>
            </a:r>
            <a:r>
              <a:rPr lang="en-US" dirty="0"/>
              <a:t> </a:t>
            </a:r>
            <a:r>
              <a:rPr lang="bg-BG" dirty="0"/>
              <a:t>проверява за</a:t>
            </a:r>
            <a:r>
              <a:rPr lang="en-US" dirty="0"/>
              <a:t> this </a:t>
            </a:r>
            <a:r>
              <a:rPr lang="bg-BG" dirty="0"/>
              <a:t>и извежда предупреждение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Липсващ This за локалните членове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71678"/>
            <a:ext cx="104620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Course(string name)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name;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0833" y="4763462"/>
            <a:ext cx="3221991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Ползвайте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62162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A00E6D2-AD69-4FE7-9C11-CE9C592AF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когато липсва стойност</a:t>
            </a:r>
            <a:r>
              <a:rPr lang="en-US" dirty="0"/>
              <a:t>, </a:t>
            </a:r>
            <a:r>
              <a:rPr lang="bg-BG" dirty="0"/>
              <a:t>не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Направете поле</a:t>
            </a:r>
            <a:r>
              <a:rPr lang="en-US" dirty="0"/>
              <a:t> / </a:t>
            </a:r>
            <a:r>
              <a:rPr lang="bg-BG" dirty="0"/>
              <a:t>свойство </a:t>
            </a:r>
            <a:r>
              <a:rPr lang="en-US" noProof="1"/>
              <a:t>nullable</a:t>
            </a:r>
            <a:r>
              <a:rPr lang="bg-BG" noProof="1"/>
              <a:t>,</a:t>
            </a:r>
            <a:r>
              <a:rPr lang="en-US" dirty="0"/>
              <a:t> </a:t>
            </a:r>
            <a:r>
              <a:rPr lang="bg-BG" dirty="0"/>
              <a:t>за да можете да ползвате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/>
              <a:t>стойности или забранете липсата на стойности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Коректни алтернативи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Празен низ за липсваща стойност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3732084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8" y="5027966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5643443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907" y="553748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907" y="3663844"/>
            <a:ext cx="583188" cy="5831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5286" y="491856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8757" y="2992315"/>
            <a:ext cx="6212066" cy="527804"/>
          </a:xfrm>
          <a:prstGeom prst="wedgeRoundRectCallout">
            <a:avLst>
              <a:gd name="adj1" fmla="val -48293"/>
              <a:gd name="adj2" fmla="val 12155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Празното име е лоша идея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Ползвайте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D007F61-A3EE-48CC-AA48-CB95D0B63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Не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мистериозни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 </a:t>
            </a:r>
            <a:r>
              <a:rPr lang="bg-BG" dirty="0"/>
              <a:t>числа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Особено ако класът има членове, свързани с тези числа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Мистериозни числа в класовете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651879"/>
            <a:ext cx="1046207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TryEatAnimal(Animal animal)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(animal.Size &lt;= 4) 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true;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8103" y="4267018"/>
            <a:ext cx="5408309" cy="1702594"/>
          </a:xfrm>
          <a:prstGeom prst="wedgeRoundRectCallout">
            <a:avLst>
              <a:gd name="adj1" fmla="val -60884"/>
              <a:gd name="adj2" fmla="val -307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if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условие е грешно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размера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който има свойство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наследено от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Защо не ползваме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вместо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79261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28722B1-8B89-47C0-86B9-62179786B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Извикайте базовия конструктор</a:t>
            </a:r>
            <a:r>
              <a:rPr lang="en-US" sz="3200" dirty="0"/>
              <a:t> </a:t>
            </a:r>
            <a:r>
              <a:rPr lang="bg-BG" sz="3200" dirty="0"/>
              <a:t>за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се възползвате </a:t>
            </a:r>
            <a:r>
              <a:rPr lang="bg-BG" sz="3200" dirty="0"/>
              <a:t>от инициализацията на състоянието на обекта</a:t>
            </a:r>
            <a:r>
              <a:rPr lang="en-US" sz="32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 се вика базовия конструктор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467" y="2155168"/>
            <a:ext cx="1046207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Course(string name)</a:t>
            </a:r>
            <a:r>
              <a:rPr lang="bg-BG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this.Name = name;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Lab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Course(string name, string lab)</a:t>
            </a:r>
            <a:r>
              <a:rPr lang="bg-BG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= lab;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76164" y="4203652"/>
            <a:ext cx="3047206" cy="501627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5347837"/>
            <a:ext cx="3631399" cy="953453"/>
          </a:xfrm>
          <a:prstGeom prst="wedgeRoundRectCallout">
            <a:avLst>
              <a:gd name="adj1" fmla="val -63920"/>
              <a:gd name="adj2" fmla="val -5674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Извикайте вместо това базовия конструктор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5980" y="2498332"/>
            <a:ext cx="929675" cy="9296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2B0E6FE-19F5-47E0-968F-3DC5F2C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Никога не копирайте</a:t>
            </a:r>
            <a:r>
              <a:rPr lang="en-US" dirty="0"/>
              <a:t> </a:t>
            </a:r>
            <a:r>
              <a:rPr lang="bg-BG" dirty="0"/>
              <a:t>код от базовия в наследения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bg-BG" dirty="0"/>
              <a:t>Повтаряне на код в базовия и дъщерните класове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247" y="2057400"/>
            <a:ext cx="10462075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Lab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70431"/>
            <a:ext cx="4546547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Защо тези полета са дублирани, вместо да са наследени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0384" y="2205204"/>
            <a:ext cx="1043228" cy="10432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BC0DE29F-6275-4F64-BFCB-7AF7DF25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Погрижете се полетата да са добре капсулирани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/>
          </a:bodyPr>
          <a:lstStyle/>
          <a:p>
            <a:r>
              <a:rPr lang="bg-BG" sz="3600" dirty="0"/>
              <a:t>Лошо капсулиране чрез конструктор без параметри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986566"/>
            <a:ext cx="10868369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private set; }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Course(string name, ITeacher teacher)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(name == null)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ArgumentNullException("name");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(teacher == null)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ArgumentNullException("teacher");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this.Teacher = teacher;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Course() { }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2451" y="5181600"/>
            <a:ext cx="4367662" cy="953453"/>
          </a:xfrm>
          <a:prstGeom prst="wedgeRoundRectCallout">
            <a:avLst>
              <a:gd name="adj1" fmla="val -90800"/>
              <a:gd name="adj2" fmla="val 500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Нарушава капсулирането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&amp;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ще са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2626" y="5386658"/>
            <a:ext cx="1052671" cy="99455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31299" y="3056279"/>
            <a:ext cx="3467662" cy="527804"/>
          </a:xfrm>
          <a:prstGeom prst="wedgeRoundRectCallout">
            <a:avLst>
              <a:gd name="adj1" fmla="val -62008"/>
              <a:gd name="adj2" fmla="val 9742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Валидация в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setter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-а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BBD4C6BB-0548-4ADC-AEE5-F36109CB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Пример за силна специализация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Класът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Силна специализация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1711" y="4461808"/>
            <a:ext cx="103605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Math.Pow(sideA, 2) + Math.Pow(sideB, 2) -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Math.Sqrt(sideA) +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2961" y="462367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2083F6E-562B-41EE-9F30-2C886DCF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12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Базовият клас не трябва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никога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знае за наследниците си</a:t>
            </a:r>
            <a:r>
              <a:rPr lang="en-US" sz="3200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bg-BG" dirty="0"/>
              <a:t>Зависимост на базовия клас от наследниците му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7" y="2008464"/>
            <a:ext cx="10462075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result = new StringBuilder();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 is ILocalCourse)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result.Append("Lab = " + ((ILocalCourse)this).Lab);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 is IOffsiteCourse)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result.Append("Town = " + ((IOffsiteCourse)this).Town);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result.ToString();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761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0F28356-291E-435E-B736-CA802F069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6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334000"/>
          </a:xfrm>
        </p:spPr>
        <p:txBody>
          <a:bodyPr/>
          <a:lstStyle/>
          <a:p>
            <a:r>
              <a:rPr lang="bg-BG" sz="3000" dirty="0"/>
              <a:t>Не дефинирайте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sz="3000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</a:t>
            </a:r>
            <a:r>
              <a:rPr lang="bg-BG" sz="3000" dirty="0"/>
              <a:t>полета, които после ще ползвате като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/>
              <a:t> (</a:t>
            </a:r>
            <a:r>
              <a:rPr lang="bg-BG" sz="3000" dirty="0"/>
              <a:t>нарушена абстракция</a:t>
            </a:r>
            <a:r>
              <a:rPr lang="en-US" sz="30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255059"/>
          </a:xfrm>
        </p:spPr>
        <p:txBody>
          <a:bodyPr>
            <a:normAutofit/>
          </a:bodyPr>
          <a:lstStyle/>
          <a:p>
            <a:r>
              <a:rPr lang="bg-BG" dirty="0"/>
              <a:t>Скрито третиране на базов клас като наследник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38400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IEnumerable&lt;T&gt; Items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Container()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 = new List&lt;T&gt;();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AddItem (T item)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(this.Items as List&lt;T&gt;).Add(item);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28508" y="4342965"/>
            <a:ext cx="3402714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Лоша практика: скрит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3" y="2554474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CC962E3-6E91-4E78-A9D3-FF8DF90D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276441"/>
          </a:xfrm>
        </p:spPr>
        <p:txBody>
          <a:bodyPr/>
          <a:lstStyle/>
          <a:p>
            <a:r>
              <a:rPr lang="bg-BG" sz="3000" dirty="0"/>
              <a:t>Използвайте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/>
              <a:t> </a:t>
            </a:r>
            <a:r>
              <a:rPr lang="bg-BG" sz="3000" dirty="0"/>
              <a:t>за полето и върнете него там, където се изисква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255059"/>
          </a:xfrm>
        </p:spPr>
        <p:txBody>
          <a:bodyPr>
            <a:normAutofit/>
          </a:bodyPr>
          <a:lstStyle/>
          <a:p>
            <a:r>
              <a:rPr lang="bg-BG" sz="3600" dirty="0"/>
              <a:t>Скрито третиране на базов клас като наследник </a:t>
            </a:r>
            <a:r>
              <a:rPr lang="en-US" sz="3800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76162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List&lt;T&gt; items = new List&lt;T&gt;();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IEnumerable&lt;T&gt; Items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this.items;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AddItem (T item)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this.items.Add(item);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9705" y="4141566"/>
            <a:ext cx="4134839" cy="2043113"/>
          </a:xfrm>
          <a:prstGeom prst="wedgeRoundRectCallout">
            <a:avLst>
              <a:gd name="adj1" fmla="val -72410"/>
              <a:gd name="adj2" fmla="val -4197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частично нарушава капсулацията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Помислете за 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клониране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 да избегнете опасност от промяна на елементите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20446C4-5064-48F7-87C7-642D43C7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300639"/>
          </a:xfrm>
        </p:spPr>
        <p:txBody>
          <a:bodyPr>
            <a:normAutofit/>
          </a:bodyPr>
          <a:lstStyle/>
          <a:p>
            <a:r>
              <a:rPr lang="bg-BG" sz="3600" dirty="0"/>
              <a:t>Повтарящ се код не е преместен нагоре в йерархията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376398"/>
            <a:ext cx="10766795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sb = new StringBuilder();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sb.Append(this.GetType().Name);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sb.AppendFormat("(Name={0}", this.Name);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(!(this.Teacher == null))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sb.AppendFormat("; Teacher={0}", this.Teacher.Name);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sb.AppendFormat("; Lab={0})", this.Lab);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7490" y="6148450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/>
              <a:t>// </a:t>
            </a:r>
            <a:r>
              <a:rPr lang="bg-BG" sz="1800" i="1" dirty="0"/>
              <a:t>Продължава на другия слайд</a:t>
            </a:r>
            <a:endParaRPr lang="en-US" sz="18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2099" y="4419600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7457" y="3371756"/>
            <a:ext cx="2844059" cy="503330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Повтаряне на код</a:t>
            </a:r>
            <a:endParaRPr lang="en-US" sz="2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3260" y="1524000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E603ED-1A62-4E59-BD8F-EC292962A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248243"/>
          </a:xfrm>
        </p:spPr>
        <p:txBody>
          <a:bodyPr/>
          <a:lstStyle/>
          <a:p>
            <a:r>
              <a:rPr lang="bg-BG" sz="2800" dirty="0"/>
              <a:t>При презаписване (</a:t>
            </a:r>
            <a:r>
              <a:rPr lang="en-US" sz="2800" dirty="0"/>
              <a:t>overriding</a:t>
            </a:r>
            <a:r>
              <a:rPr lang="bg-BG" sz="2800" dirty="0"/>
              <a:t>) на методи, извикайте базовия метод ако ви трябва функционалността му, не я копирайте</a:t>
            </a:r>
            <a:r>
              <a:rPr lang="en-US" sz="2800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06419" cy="1255059"/>
          </a:xfrm>
        </p:spPr>
        <p:txBody>
          <a:bodyPr>
            <a:normAutofit/>
          </a:bodyPr>
          <a:lstStyle/>
          <a:p>
            <a:r>
              <a:rPr lang="bg-BG" sz="3600" dirty="0"/>
              <a:t>Повтарящ се код не е преместен нагоре в йерархията</a:t>
            </a:r>
            <a:r>
              <a:rPr lang="en-US" sz="3600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362200"/>
            <a:ext cx="10868369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sb = new StringBuilder();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sb.Append(this.GetType().Name);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sb.AppendFormat("(Name={0}", this.Name);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(!(this.Teacher == null))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sb.AppendFormat("; Teacher={0}", this.Teacher.Name);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sb.AppendFormat("; Town={0})", this.Town);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sb.ToString();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5389" y="3929162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44741" y="4008310"/>
            <a:ext cx="2844059" cy="503330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Повтаряне на код</a:t>
            </a:r>
            <a:endParaRPr lang="en-US" sz="2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96" y="2524006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1F522A-F8B2-44BA-85D4-A19C0A9F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8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11290296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Преместване на повтарящ се код нагоре в йерархията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615620"/>
            <a:ext cx="110715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ITeacher Teacher { get; set;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sb = new StringBuilder();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sb.Append(this.GetType().Name);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sb.AppendFormat("(Name={0}", this.Name);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(!(this.Teacher == null))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sb.AppendFormat("; Teacher={0}", this.Teacher.Name);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sb.ToString();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5281" y="5954486"/>
            <a:ext cx="30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800" i="1" dirty="0"/>
              <a:t>Продължава на другия слайд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676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9FB5-130E-466A-A51D-17E658DD9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16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Преместване на повтарящ се код нагоре в йерархията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461730"/>
            <a:ext cx="11071516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3793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E968A41-FAA7-4A29-B72D-4FB3B379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Проектиране на класове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Използвайте коректно принципите на ООП</a:t>
            </a:r>
            <a:endParaRPr lang="en-US" sz="30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Абстракция</a:t>
            </a:r>
            <a:r>
              <a:rPr lang="en-US" sz="2800" dirty="0"/>
              <a:t> – </a:t>
            </a:r>
            <a:r>
              <a:rPr lang="bg-BG" sz="2800" dirty="0"/>
              <a:t>използвайте сходно ниво на</a:t>
            </a:r>
            <a:br>
              <a:rPr lang="bg-BG" sz="2800" dirty="0"/>
            </a:br>
            <a:r>
              <a:rPr lang="bg-BG" sz="2800" dirty="0"/>
              <a:t>абстракция в целия проект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Наследяване</a:t>
            </a:r>
            <a:r>
              <a:rPr lang="en-US" sz="2800" dirty="0"/>
              <a:t> – </a:t>
            </a:r>
            <a:r>
              <a:rPr lang="bg-BG" sz="2800" dirty="0"/>
              <a:t>не повтаряйте код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Капсулиране </a:t>
            </a:r>
            <a:r>
              <a:rPr lang="en-US" sz="2800" dirty="0"/>
              <a:t>– </a:t>
            </a:r>
            <a:r>
              <a:rPr lang="bg-BG" sz="2800" dirty="0"/>
              <a:t>подсигурете винаги валидно състояние на обектите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Полиморфизъм </a:t>
            </a:r>
            <a:r>
              <a:rPr lang="en-US" sz="2800" dirty="0"/>
              <a:t>– </a:t>
            </a:r>
            <a:r>
              <a:rPr lang="bg-BG" sz="2800" dirty="0"/>
              <a:t>показвайте ясно логическата структура на кода</a:t>
            </a:r>
            <a:endParaRPr lang="en-US" sz="2800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Осигурете силна специализация и слаба зависимост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Използвайте шаблони в дизайна ако е нужно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750" y="1380287"/>
            <a:ext cx="2941988" cy="2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BAEAADE-314D-45E0-A1F4-F9A68659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64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Качествени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7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49B721F-D715-4B09-A345-7F32364D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Зависимостта </a:t>
            </a:r>
            <a:r>
              <a:rPr lang="bg-BG" dirty="0"/>
              <a:t>описва доколко здраво клас или процедура е свързана с други класове или процедури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Зависимостта трябва да бъде държана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Модулите би трябвало да зависят малко един от друг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класове и процедури трябва да имат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Малки, преки, явни и гъвкави връзки с други класове / процедури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Един модул трябва лесно да може да бъде ползван в други модули, без сложни зависимости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Зависимост (</a:t>
            </a:r>
            <a:r>
              <a:rPr lang="en-US" dirty="0"/>
              <a:t>Coupling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E8A8515-CD9B-431A-92A2-ED06F29E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зависимост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42511"/>
            <a:ext cx="10563648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11871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666EE02-64EE-42B5-89C3-584F95AE1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Силна зависимост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74777"/>
            <a:ext cx="10563648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= 64;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MathUtil.Sqrt();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20969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71966CC-EFEA-4E6F-BFF5-7EFE6975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4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Наследяването </a:t>
            </a:r>
            <a:r>
              <a:rPr lang="bg-BG" dirty="0"/>
              <a:t>е способност на класа неявно да получи всички членове на друг-клас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Наследяването е основна концепция в ООП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Класът, чийто методи се наследяват, 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базов </a:t>
            </a:r>
            <a:r>
              <a:rPr lang="en-US" dirty="0"/>
              <a:t>(</a:t>
            </a:r>
            <a:r>
              <a:rPr lang="bg-BG" dirty="0"/>
              <a:t>родителски</a:t>
            </a:r>
            <a:r>
              <a:rPr lang="en-US" dirty="0"/>
              <a:t>) </a:t>
            </a:r>
            <a:r>
              <a:rPr lang="bg-BG" dirty="0"/>
              <a:t>клас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Класът, който получава нова функционалност, 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производен </a:t>
            </a:r>
            <a:r>
              <a:rPr lang="en-US" dirty="0"/>
              <a:t>(</a:t>
            </a:r>
            <a:r>
              <a:rPr lang="bg-BG" dirty="0"/>
              <a:t>дъщерен</a:t>
            </a:r>
            <a:r>
              <a:rPr lang="en-US" dirty="0"/>
              <a:t>) </a:t>
            </a:r>
            <a:r>
              <a:rPr lang="bg-BG" dirty="0"/>
              <a:t>клас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наследяването за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Многократна употреба на повтарящ се код</a:t>
            </a:r>
            <a:r>
              <a:rPr lang="en-US" dirty="0"/>
              <a:t>: </a:t>
            </a:r>
            <a:r>
              <a:rPr lang="bg-BG" dirty="0"/>
              <a:t>данни и логика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Опростяване поддръжката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Наследяване (</a:t>
            </a:r>
            <a:r>
              <a:rPr lang="en-US"/>
              <a:t>Inheritance)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A98F4E1-4142-495B-A422-D31BE886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4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Полиморфизмът </a:t>
            </a:r>
            <a:r>
              <a:rPr lang="bg-BG" dirty="0"/>
              <a:t>е основна концепция в ООП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Способността да работим с обекти от даден клас както с екземпляри от неговия базов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 извикване на функционалност, скрита зад абстракция</a:t>
            </a:r>
          </a:p>
          <a:p>
            <a:pPr>
              <a:lnSpc>
                <a:spcPct val="100000"/>
              </a:lnSpc>
            </a:pPr>
            <a:r>
              <a:rPr lang="bg-BG" dirty="0"/>
              <a:t>Полиморфизмът позволява да създадем йерархии с по-стойностна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логическа структура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Полиморфизмът е подход, позволяващ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многократната употреба на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Общата логика се изнася в базовия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Специфичната логика се реализира в производния клас в презаписан метод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Полиморфизъм (</a:t>
            </a:r>
            <a:r>
              <a:rPr lang="en-US"/>
              <a:t>Polymorphism)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77212CA-D7EB-40C3-8175-20878284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3778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3853</Words>
  <Application>Microsoft Office PowerPoint</Application>
  <PresentationFormat>Custom</PresentationFormat>
  <Paragraphs>654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Качествени класове и йерархии от класове</vt:lpstr>
      <vt:lpstr>Съдържание</vt:lpstr>
      <vt:lpstr>Специализация (Cohesion)</vt:lpstr>
      <vt:lpstr>Силна специализация</vt:lpstr>
      <vt:lpstr>Зависимост (Coupling)</vt:lpstr>
      <vt:lpstr>Слаба зависимост – пример</vt:lpstr>
      <vt:lpstr>Силна зависимост – пример</vt:lpstr>
      <vt:lpstr>Наследяване (Inheritance)</vt:lpstr>
      <vt:lpstr>Полиморфизъм (Polymorphism)</vt:lpstr>
      <vt:lpstr>Полиморфизъм</vt:lpstr>
      <vt:lpstr>Полиморфизъм – пример</vt:lpstr>
      <vt:lpstr>Висококачествени класове: Абстракция (Abstraction)</vt:lpstr>
      <vt:lpstr>Добра абстракция – пример</vt:lpstr>
      <vt:lpstr>Лоша абстракция – пример</vt:lpstr>
      <vt:lpstr>Постигане на добра абстракция</vt:lpstr>
      <vt:lpstr>Постигане на добра абстракция (2)</vt:lpstr>
      <vt:lpstr>Капсулиране (Encapsulation)</vt:lpstr>
      <vt:lpstr>Капсулиране (2)</vt:lpstr>
      <vt:lpstr>Капсулиране (3)</vt:lpstr>
      <vt:lpstr>Наследяване или включване (Containment)?</vt:lpstr>
      <vt:lpstr>Наследяване</vt:lpstr>
      <vt:lpstr>Наследяване (2)</vt:lpstr>
      <vt:lpstr>Наследяване (3)</vt:lpstr>
      <vt:lpstr>Клас-методи и данни</vt:lpstr>
      <vt:lpstr>Конструктори на класа</vt:lpstr>
      <vt:lpstr>Използвайте шаблони в дизайна</vt:lpstr>
      <vt:lpstr>Singleton шаблон</vt:lpstr>
      <vt:lpstr>Основни причини да създадете клас</vt:lpstr>
      <vt:lpstr>Основни причини да създадете клас (2)</vt:lpstr>
      <vt:lpstr>Пространства от имена</vt:lpstr>
      <vt:lpstr>Множествено число в името на класа</vt:lpstr>
      <vt:lpstr>Хвърляне на изключения без параметри</vt:lpstr>
      <vt:lpstr>Параметри, проверявани в Getter-а</vt:lpstr>
      <vt:lpstr>Липсващ This за локалните членове</vt:lpstr>
      <vt:lpstr>Празен низ за липсваща стойност</vt:lpstr>
      <vt:lpstr>Мистериозни числа в класовете</vt:lpstr>
      <vt:lpstr>Не се вика базовия конструктор</vt:lpstr>
      <vt:lpstr>Повтаряне на код в базовия и дъщерните класове</vt:lpstr>
      <vt:lpstr>Лошо капсулиране чрез конструктор без параметри</vt:lpstr>
      <vt:lpstr>Зависимост на базовия клас от наследниците му</vt:lpstr>
      <vt:lpstr>Скрито третиране на базов клас като наследник</vt:lpstr>
      <vt:lpstr>Скрито третиране на базов клас като наследник (2)</vt:lpstr>
      <vt:lpstr>Повтарящ се код не е преместен нагоре в йерархията</vt:lpstr>
      <vt:lpstr>Повтарящ се код не е преместен нагоре в йерархията(2)</vt:lpstr>
      <vt:lpstr>Преместване на повтарящ се код нагоре в йерархията</vt:lpstr>
      <vt:lpstr>Преместване на повтарящ се код нагоре в йерархията (2)</vt:lpstr>
      <vt:lpstr>Обобщение</vt:lpstr>
      <vt:lpstr>Качествени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Classes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2019-12-17T12:19:29Z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