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585" r:id="rId3"/>
    <p:sldId id="506" r:id="rId4"/>
    <p:sldId id="540" r:id="rId5"/>
    <p:sldId id="541" r:id="rId6"/>
    <p:sldId id="542" r:id="rId7"/>
    <p:sldId id="543" r:id="rId8"/>
    <p:sldId id="544" r:id="rId9"/>
    <p:sldId id="590" r:id="rId10"/>
    <p:sldId id="588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79A3950-9546-432F-88EA-A11E07FAA8B4}">
          <p14:sldIdLst>
            <p14:sldId id="585"/>
            <p14:sldId id="506"/>
          </p14:sldIdLst>
        </p14:section>
        <p14:section name="Дебъгване" id="{E565B9B0-19B9-4F1C-9CD8-A73E8C3AB29F}">
          <p14:sldIdLst>
            <p14:sldId id="540"/>
            <p14:sldId id="541"/>
            <p14:sldId id="542"/>
            <p14:sldId id="543"/>
            <p14:sldId id="544"/>
          </p14:sldIdLst>
        </p14:section>
        <p14:section name="Заключение" id="{B30B0B0E-F190-4ADF-A918-77DF1F0BE9EE}">
          <p14:sldIdLst>
            <p14:sldId id="590"/>
            <p14:sldId id="58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BC763ED-B643-4386-B31F-5123B5C715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0157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3674313A-2879-46B8-8C47-E49869B0A5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71757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4837B42-52DA-4828-AF23-5D67AFC36A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3089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8AAF5BF-9CCB-4A07-9722-1041BEE88F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30831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ACB5F19-929A-437C-9B5C-706E2230ED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0428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it-kariera.mon.bg/e-learning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/>
          <p:nvPr/>
        </p:nvSpPr>
        <p:spPr>
          <a:xfrm>
            <a:off x="745784" y="200048"/>
            <a:ext cx="10820528" cy="17811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/>
              <a:t>Увод в концепцията за дебъгване</a:t>
            </a:r>
            <a:r>
              <a:rPr lang="en-US" sz="4800" dirty="0"/>
              <a:t>:</a:t>
            </a:r>
            <a:r>
              <a:rPr lang="ru-RU" sz="4800" dirty="0"/>
              <a:t> откриване и отстраняване на проблеми</a:t>
            </a:r>
            <a:r>
              <a:rPr lang="bg-BG" sz="4800" dirty="0"/>
              <a:t> </a:t>
            </a:r>
            <a:endParaRPr lang="en-US" sz="4800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2081606"/>
            <a:ext cx="8062699" cy="10030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Въведение в </a:t>
            </a:r>
            <a:r>
              <a:rPr lang="bg-BG" dirty="0" err="1"/>
              <a:t>дебъгването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04815C-6A2B-4CFF-B3D3-33108216129C}"/>
              </a:ext>
            </a:extLst>
          </p:cNvPr>
          <p:cNvGrpSpPr/>
          <p:nvPr/>
        </p:nvGrpSpPr>
        <p:grpSpPr>
          <a:xfrm>
            <a:off x="745783" y="3474212"/>
            <a:ext cx="5536256" cy="2675143"/>
            <a:chOff x="745783" y="3474212"/>
            <a:chExt cx="5536256" cy="267514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4F36E7-4D91-47E5-AEDE-15DC43234F33}"/>
                </a:ext>
              </a:extLst>
            </p:cNvPr>
            <p:cNvSpPr txBox="1"/>
            <p:nvPr/>
          </p:nvSpPr>
          <p:spPr>
            <a:xfrm rot="576164">
              <a:off x="4774510" y="3474212"/>
              <a:ext cx="1507529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47" name="Picture 4" title="CC-BY-NC-SA License">
              <a:hlinkClick r:id="rId3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22F11C6E-B5A6-41CA-9CD2-B8E558703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48" name="Text Placeholder 7">
              <a:extLst>
                <a:ext uri="{FF2B5EF4-FFF2-40B4-BE49-F238E27FC236}">
                  <a16:creationId xmlns:a16="http://schemas.microsoft.com/office/drawing/2014/main" id="{5A81FC99-4396-49A7-8279-8D0D86A7F9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49" name="Text Placeholder 10">
              <a:extLst>
                <a:ext uri="{FF2B5EF4-FFF2-40B4-BE49-F238E27FC236}">
                  <a16:creationId xmlns:a16="http://schemas.microsoft.com/office/drawing/2014/main" id="{5F659F32-4D88-4BCE-B970-65520F5717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50" name="Text Placeholder 11">
              <a:extLst>
                <a:ext uri="{FF2B5EF4-FFF2-40B4-BE49-F238E27FC236}">
                  <a16:creationId xmlns:a16="http://schemas.microsoft.com/office/drawing/2014/main" id="{8A773E71-8B8C-4A86-BE43-5970B131D4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5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64" y="3836362"/>
            <a:ext cx="1712628" cy="1854531"/>
          </a:xfrm>
          <a:prstGeom prst="rect">
            <a:avLst/>
          </a:prstGeom>
        </p:spPr>
      </p:pic>
      <p:pic>
        <p:nvPicPr>
          <p:cNvPr id="24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3250654"/>
            <a:ext cx="4276003" cy="3100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02" y="1870257"/>
            <a:ext cx="1625397" cy="1625397"/>
          </a:xfrm>
          <a:prstGeom prst="rect">
            <a:avLst/>
          </a:prstGeom>
        </p:spPr>
      </p:pic>
      <p:pic>
        <p:nvPicPr>
          <p:cNvPr id="13" name="Picture 2" descr="http://us.123rf.com/400wm/400/400/madmaxer/madmaxer0909/madmaxer090900253/5610621-3d-illustration-of-laptop-and-magnify-glass-debugging-code-concep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630" y="4087658"/>
            <a:ext cx="2890976" cy="21682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20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8933BA6-E90C-40E8-82DB-F418F047C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2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7389891" cy="55544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 представлява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дебъгването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err="1"/>
              <a:t>Дебъгване</a:t>
            </a:r>
            <a:r>
              <a:rPr lang="bg-BG" dirty="0"/>
              <a:t> и тестване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Важността на </a:t>
            </a:r>
            <a:r>
              <a:rPr lang="bg-BG" dirty="0" err="1"/>
              <a:t>Дебъгването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Философия на </a:t>
            </a:r>
            <a:r>
              <a:rPr lang="bg-BG" dirty="0" err="1"/>
              <a:t>Дебъгването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Пример за дърво на</a:t>
            </a:r>
            <a:r>
              <a:rPr lang="en-US" dirty="0"/>
              <a:t> </a:t>
            </a:r>
            <a:r>
              <a:rPr lang="bg-BG" dirty="0"/>
              <a:t>откриване и поправяне</a:t>
            </a:r>
            <a:r>
              <a:rPr lang="en-US" dirty="0"/>
              <a:t> </a:t>
            </a:r>
            <a:r>
              <a:rPr lang="bg-BG" dirty="0"/>
              <a:t>на грешки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1812" y="1828800"/>
            <a:ext cx="3429001" cy="44214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F0944C9-B301-43FA-935A-7545F8928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9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Процесът на откриване и поправяне или изолиране на грешки в компютърен програмен код</a:t>
            </a:r>
          </a:p>
          <a:p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програма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Стартирайте програмата</a:t>
            </a:r>
            <a:endParaRPr lang="en-US" dirty="0"/>
          </a:p>
          <a:p>
            <a:pPr lvl="1"/>
            <a:r>
              <a:rPr lang="bg-BG" dirty="0"/>
              <a:t>Изолирайте източника на проблема</a:t>
            </a:r>
            <a:endParaRPr lang="en-US" dirty="0"/>
          </a:p>
          <a:p>
            <a:pPr lvl="1"/>
            <a:r>
              <a:rPr lang="bg-BG" dirty="0"/>
              <a:t>Поправете го</a:t>
            </a:r>
            <a:endParaRPr lang="en-US" dirty="0"/>
          </a:p>
          <a:p>
            <a:r>
              <a:rPr lang="bg-BG" dirty="0"/>
              <a:t>Инструментите за отстраняване на грешки </a:t>
            </a:r>
            <a:r>
              <a:rPr lang="en-US" dirty="0"/>
              <a:t>(</a:t>
            </a:r>
            <a:r>
              <a:rPr lang="bg-BG" dirty="0"/>
              <a:t>наричани</a:t>
            </a:r>
            <a:r>
              <a:rPr lang="en-US" dirty="0"/>
              <a:t>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дебъгери</a:t>
            </a:r>
            <a:r>
              <a:rPr lang="en-US" dirty="0"/>
              <a:t>) </a:t>
            </a:r>
            <a:r>
              <a:rPr lang="bg-BG" dirty="0"/>
              <a:t>помагат за идентифициране на грешки в кода в различните етапи на разработка.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1704"/>
            <a:ext cx="9577597" cy="1110780"/>
          </a:xfrm>
        </p:spPr>
        <p:txBody>
          <a:bodyPr/>
          <a:lstStyle/>
          <a:p>
            <a:r>
              <a:rPr lang="bg-BG" dirty="0"/>
              <a:t>Какво представлява дебъгването</a:t>
            </a:r>
            <a:r>
              <a:rPr lang="en-US" dirty="0"/>
              <a:t>?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400E348-D0DD-4538-84EC-46EA74F5F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Тестване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Означава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първоначално откриване на грешки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Дебъгване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означава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диагностициране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коригиране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на коренните причини за грешки, които вече са били открити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Дебъгване</a:t>
            </a:r>
            <a:r>
              <a:rPr lang="bg-BG" dirty="0"/>
              <a:t> и тестване</a:t>
            </a:r>
            <a:endParaRPr lang="en-US" dirty="0"/>
          </a:p>
        </p:txBody>
      </p:sp>
      <p:pic>
        <p:nvPicPr>
          <p:cNvPr id="6146" name="Picture 2" descr="C:\PROJECTS\QA-Academy\Oleg_IMAGES\check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4066742"/>
            <a:ext cx="2959670" cy="2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84" y="4513944"/>
            <a:ext cx="1527629" cy="1787651"/>
          </a:xfrm>
          <a:prstGeom prst="roundRect">
            <a:avLst>
              <a:gd name="adj" fmla="val 769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535000"/>
            <a:ext cx="1392988" cy="1392988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5885014-FDED-4AC3-B487-9D7B3C807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7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 </a:t>
            </a:r>
            <a:r>
              <a:rPr lang="ru-RU" dirty="0"/>
              <a:t>60 милиарда щатски долара годишно възлизат икономическите загуби поради софтуерни дефекти</a:t>
            </a:r>
          </a:p>
          <a:p>
            <a:r>
              <a:rPr lang="bg-BG" dirty="0"/>
              <a:t>Например </a:t>
            </a:r>
            <a:r>
              <a:rPr lang="bg-BG" dirty="0">
                <a:hlinkClick r:id="rId2"/>
              </a:rPr>
              <a:t>Повредата на космически кораб</a:t>
            </a:r>
            <a:r>
              <a:rPr lang="en-US" dirty="0"/>
              <a:t> </a:t>
            </a:r>
            <a:r>
              <a:rPr lang="bg-BG" dirty="0"/>
              <a:t>е причинена от бъг</a:t>
            </a:r>
            <a:r>
              <a:rPr lang="en-US" dirty="0"/>
              <a:t> </a:t>
            </a:r>
          </a:p>
          <a:p>
            <a:r>
              <a:rPr lang="bg-BG" dirty="0"/>
              <a:t>Перфектният код е илюзия</a:t>
            </a:r>
            <a:endParaRPr lang="en-US" dirty="0"/>
          </a:p>
          <a:p>
            <a:pPr lvl="1"/>
            <a:r>
              <a:rPr lang="bg-BG" dirty="0"/>
              <a:t>Има фактори, които са извън нашия контрол</a:t>
            </a:r>
            <a:endParaRPr lang="en-US" dirty="0"/>
          </a:p>
          <a:p>
            <a:r>
              <a:rPr lang="bg-BG" dirty="0"/>
              <a:t>Наследен код</a:t>
            </a:r>
            <a:endParaRPr lang="en-US" dirty="0"/>
          </a:p>
          <a:p>
            <a:pPr lvl="1"/>
            <a:r>
              <a:rPr lang="ru-RU" dirty="0"/>
              <a:t>Би трябвало да можете да дебъгвате код, който е написан преди години</a:t>
            </a:r>
          </a:p>
          <a:p>
            <a:r>
              <a:rPr lang="ru-RU" dirty="0"/>
              <a:t>По-задълбочено разбиране на система като цяло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Важността на </a:t>
            </a:r>
            <a:r>
              <a:rPr lang="bg-BG" dirty="0" err="1"/>
              <a:t>Дебъгването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02E2F11-2AB0-4F24-B44C-109D31CF6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6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Отстраняване на грешки може да се разглежда като решаване на едно голямо дърво</a:t>
            </a:r>
          </a:p>
          <a:p>
            <a:pPr lvl="1"/>
            <a:r>
              <a:rPr lang="bg-BG" dirty="0"/>
              <a:t>Отделните възли представляват </a:t>
            </a:r>
            <a:r>
              <a:rPr lang="bg-BG" dirty="0" err="1"/>
              <a:t>представляват</a:t>
            </a:r>
            <a:r>
              <a:rPr lang="bg-BG" dirty="0"/>
              <a:t> теоретични възможности</a:t>
            </a:r>
            <a:endParaRPr lang="en-US" dirty="0"/>
          </a:p>
          <a:p>
            <a:pPr lvl="1"/>
            <a:r>
              <a:rPr lang="ru-RU" dirty="0"/>
              <a:t>Отделните листа представляват възможните причини</a:t>
            </a:r>
          </a:p>
          <a:p>
            <a:pPr lvl="1"/>
            <a:r>
              <a:rPr lang="ru-RU" dirty="0"/>
              <a:t>Обхождането на дървото се свежда до изследване на състоянието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bg-BG" dirty="0"/>
              <a:t>Минимизирането на времето за решение е ключово</a:t>
            </a:r>
            <a:endParaRPr lang="en-US" dirty="0"/>
          </a:p>
          <a:p>
            <a:pPr lvl="2"/>
            <a:r>
              <a:rPr lang="bg-BG" dirty="0"/>
              <a:t>Внимателно обхождане на дървото на решения</a:t>
            </a:r>
            <a:endParaRPr lang="en-US" dirty="0"/>
          </a:p>
          <a:p>
            <a:pPr lvl="2"/>
            <a:r>
              <a:rPr lang="bg-BG" dirty="0"/>
              <a:t>Разпознаване на шаблони</a:t>
            </a:r>
            <a:endParaRPr lang="en-US" dirty="0"/>
          </a:p>
          <a:p>
            <a:pPr lvl="2"/>
            <a:r>
              <a:rPr lang="ru-RU" dirty="0"/>
              <a:t>Визуализацията и лекотата на употреба спомага за намаляване времето за поправяне на грешките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Философия на дебъгването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CB5E33B-DEEF-4BAC-A3FA-B39FB2B09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дърво на Откриване-Поправяне</a:t>
            </a:r>
            <a:r>
              <a:rPr lang="en-US" dirty="0"/>
              <a:t> </a:t>
            </a:r>
            <a:r>
              <a:rPr lang="bg-BG" dirty="0"/>
              <a:t>на грешки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1213" y="1219200"/>
            <a:ext cx="4924773" cy="7712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OutOfMemoryException</a:t>
            </a:r>
          </a:p>
        </p:txBody>
      </p:sp>
      <p:sp>
        <p:nvSpPr>
          <p:cNvPr id="6" name="Oval 5"/>
          <p:cNvSpPr/>
          <p:nvPr/>
        </p:nvSpPr>
        <p:spPr>
          <a:xfrm>
            <a:off x="4707962" y="2501689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Native Heaps?</a:t>
            </a:r>
          </a:p>
        </p:txBody>
      </p:sp>
      <p:sp>
        <p:nvSpPr>
          <p:cNvPr id="7" name="Oval 6"/>
          <p:cNvSpPr/>
          <p:nvPr/>
        </p:nvSpPr>
        <p:spPr>
          <a:xfrm>
            <a:off x="7553296" y="23622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Virtual?</a:t>
            </a:r>
          </a:p>
        </p:txBody>
      </p:sp>
      <p:sp>
        <p:nvSpPr>
          <p:cNvPr id="8" name="Oval 7"/>
          <p:cNvSpPr/>
          <p:nvPr/>
        </p:nvSpPr>
        <p:spPr>
          <a:xfrm>
            <a:off x="2036530" y="2376066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.NET Heaps?</a:t>
            </a: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3141430" y="1877498"/>
            <a:ext cx="930998" cy="49856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flipH="1">
            <a:off x="5812863" y="1990445"/>
            <a:ext cx="737" cy="51124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0"/>
          </p:cNvCxnSpPr>
          <p:nvPr/>
        </p:nvCxnSpPr>
        <p:spPr>
          <a:xfrm>
            <a:off x="7554770" y="1877498"/>
            <a:ext cx="1103427" cy="48470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89412" y="38100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.NET Types?</a:t>
            </a:r>
          </a:p>
        </p:txBody>
      </p:sp>
      <p:sp>
        <p:nvSpPr>
          <p:cNvPr id="22" name="Oval 21"/>
          <p:cNvSpPr/>
          <p:nvPr/>
        </p:nvSpPr>
        <p:spPr>
          <a:xfrm>
            <a:off x="1827212" y="38100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Native?</a:t>
            </a:r>
          </a:p>
        </p:txBody>
      </p:sp>
      <p:cxnSp>
        <p:nvCxnSpPr>
          <p:cNvPr id="24" name="Straight Arrow Connector 23"/>
          <p:cNvCxnSpPr>
            <a:stCxn id="8" idx="4"/>
            <a:endCxn id="22" idx="0"/>
          </p:cNvCxnSpPr>
          <p:nvPr/>
        </p:nvCxnSpPr>
        <p:spPr>
          <a:xfrm flipH="1">
            <a:off x="2932112" y="3290466"/>
            <a:ext cx="209318" cy="5195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21" idx="0"/>
          </p:cNvCxnSpPr>
          <p:nvPr/>
        </p:nvCxnSpPr>
        <p:spPr>
          <a:xfrm>
            <a:off x="3922712" y="3156556"/>
            <a:ext cx="1371600" cy="65344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494453" y="51816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Native Heaps?</a:t>
            </a:r>
          </a:p>
        </p:txBody>
      </p:sp>
      <p:sp>
        <p:nvSpPr>
          <p:cNvPr id="32" name="Oval 31"/>
          <p:cNvSpPr/>
          <p:nvPr/>
        </p:nvSpPr>
        <p:spPr>
          <a:xfrm>
            <a:off x="2760430" y="5181600"/>
            <a:ext cx="2438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Long references? </a:t>
            </a:r>
          </a:p>
        </p:txBody>
      </p:sp>
      <p:cxnSp>
        <p:nvCxnSpPr>
          <p:cNvPr id="33" name="Straight Arrow Connector 32"/>
          <p:cNvCxnSpPr>
            <a:stCxn id="21" idx="3"/>
            <a:endCxn id="32" idx="0"/>
          </p:cNvCxnSpPr>
          <p:nvPr/>
        </p:nvCxnSpPr>
        <p:spPr>
          <a:xfrm flipH="1">
            <a:off x="3979630" y="4590490"/>
            <a:ext cx="533400" cy="59111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5"/>
            <a:endCxn id="31" idx="0"/>
          </p:cNvCxnSpPr>
          <p:nvPr/>
        </p:nvCxnSpPr>
        <p:spPr>
          <a:xfrm>
            <a:off x="6075595" y="4590490"/>
            <a:ext cx="523759" cy="59111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F46CEC08-5870-4885-B372-49567E0D4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3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Какво представлява </a:t>
            </a:r>
            <a:r>
              <a:rPr lang="bg-BG" dirty="0" err="1"/>
              <a:t>Дебъгването</a:t>
            </a:r>
            <a:r>
              <a:rPr lang="en-US" dirty="0"/>
              <a:t>?</a:t>
            </a:r>
          </a:p>
          <a:p>
            <a:r>
              <a:rPr lang="bg-BG" dirty="0"/>
              <a:t>Каква е разликата между Дебъгване</a:t>
            </a:r>
            <a:br>
              <a:rPr lang="bg-BG" dirty="0"/>
            </a:br>
            <a:r>
              <a:rPr lang="bg-BG" dirty="0"/>
              <a:t>и Тестване</a:t>
            </a:r>
          </a:p>
          <a:p>
            <a:r>
              <a:rPr lang="bg-BG" dirty="0"/>
              <a:t>Защо е Важно </a:t>
            </a:r>
            <a:r>
              <a:rPr lang="bg-BG" dirty="0" err="1"/>
              <a:t>Дебъгването</a:t>
            </a:r>
            <a:endParaRPr lang="bg-BG" dirty="0"/>
          </a:p>
          <a:p>
            <a:r>
              <a:rPr lang="bg-BG" dirty="0"/>
              <a:t>Каква е Философията на </a:t>
            </a:r>
            <a:r>
              <a:rPr lang="bg-BG" dirty="0" err="1"/>
              <a:t>Дебъгването</a:t>
            </a:r>
            <a:endParaRPr lang="bg-BG" dirty="0"/>
          </a:p>
          <a:p>
            <a:r>
              <a:rPr lang="bg-BG" dirty="0"/>
              <a:t>Дадохме Пример за дърво на Откриване - Поправяне</a:t>
            </a:r>
            <a:r>
              <a:rPr lang="en-US" dirty="0"/>
              <a:t> </a:t>
            </a:r>
            <a:r>
              <a:rPr lang="bg-BG" dirty="0"/>
              <a:t>на грешки</a:t>
            </a:r>
          </a:p>
          <a:p>
            <a:r>
              <a:rPr lang="bg-BG" dirty="0"/>
              <a:t>Видяхме как можем да откриваме и поправяме грешки</a:t>
            </a:r>
          </a:p>
          <a:p>
            <a:pPr marL="0" indent="0">
              <a:lnSpc>
                <a:spcPct val="110000"/>
              </a:lnSpc>
              <a:buNone/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182938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294812" y="1686962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CC3A821-2C0E-4329-8D39-CD7A5F32FD9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5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err="1"/>
              <a:t>дебъгер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8146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7156</TotalTime>
  <Words>587</Words>
  <Application>Microsoft Office PowerPoint</Application>
  <PresentationFormat>Custom</PresentationFormat>
  <Paragraphs>87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Какво представлява дебъгването?</vt:lpstr>
      <vt:lpstr>Дебъгване и тестване</vt:lpstr>
      <vt:lpstr>Важността на Дебъгването</vt:lpstr>
      <vt:lpstr>Философия на дебъгването</vt:lpstr>
      <vt:lpstr>Пример за дърво на Откриване-Поправяне на грешки</vt:lpstr>
      <vt:lpstr>Какво научихме в този час?</vt:lpstr>
      <vt:lpstr>Използване на дебъгер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subject>C# Basics Course</dc:subject>
  <dc:creator>Software University Foundation</dc:creator>
  <cp:keywords>debug; debugging; quality code; programming; course; SoftUni; Software University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2019-12-17T12:02:58Z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