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585" r:id="rId3"/>
    <p:sldId id="506" r:id="rId4"/>
    <p:sldId id="572" r:id="rId5"/>
    <p:sldId id="573" r:id="rId6"/>
    <p:sldId id="574" r:id="rId7"/>
    <p:sldId id="575" r:id="rId8"/>
    <p:sldId id="584" r:id="rId9"/>
    <p:sldId id="590" r:id="rId10"/>
    <p:sldId id="588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04D8733-02EE-4695-A5EA-C3BCB3906F83}">
          <p14:sldIdLst>
            <p14:sldId id="585"/>
            <p14:sldId id="506"/>
          </p14:sldIdLst>
        </p14:section>
        <p14:section name="Откриване на дефекти" id="{1C45232C-93E7-4BA0-8539-83FCE2B6789C}">
          <p14:sldIdLst>
            <p14:sldId id="572"/>
            <p14:sldId id="573"/>
            <p14:sldId id="574"/>
            <p14:sldId id="575"/>
            <p14:sldId id="584"/>
          </p14:sldIdLst>
        </p14:section>
        <p14:section name="Заключение" id="{9856DC41-5F75-4EEC-94D0-7BBEA1512C78}">
          <p14:sldIdLst>
            <p14:sldId id="590"/>
            <p14:sldId id="58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08E2B93-D977-4FA0-9CFA-B9F0C33A37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127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D81D1749-25D3-4EA2-A499-E9CDFD8EB3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960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20D75AF-7093-4608-97E3-9E5E7A8209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0023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335B175-3DC3-4974-94CD-B1A5DB2D73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9412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B1795BF-5C88-4DBA-B7E3-33BD1887DB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9789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745784" y="308155"/>
            <a:ext cx="10820528" cy="162539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Увод в концепцията за дебъгване: откриване и отстраняване на проблеми</a:t>
            </a:r>
            <a:r>
              <a:rPr lang="bg-BG" sz="4400" dirty="0"/>
              <a:t> </a:t>
            </a:r>
            <a:endParaRPr lang="en-US" sz="4400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Откриване на дефекти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04815C-6A2B-4CFF-B3D3-33108216129C}"/>
              </a:ext>
            </a:extLst>
          </p:cNvPr>
          <p:cNvGrpSpPr/>
          <p:nvPr/>
        </p:nvGrpSpPr>
        <p:grpSpPr>
          <a:xfrm>
            <a:off x="745783" y="3474212"/>
            <a:ext cx="5601731" cy="2675143"/>
            <a:chOff x="745783" y="3474212"/>
            <a:chExt cx="5601731" cy="267514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4F36E7-4D91-47E5-AEDE-15DC43234F33}"/>
                </a:ext>
              </a:extLst>
            </p:cNvPr>
            <p:cNvSpPr txBox="1"/>
            <p:nvPr/>
          </p:nvSpPr>
          <p:spPr>
            <a:xfrm rot="576164">
              <a:off x="4839985" y="3474212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3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:a16="http://schemas.microsoft.com/office/drawing/2014/main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:a16="http://schemas.microsoft.com/office/drawing/2014/main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:a16="http://schemas.microsoft.com/office/drawing/2014/main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5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64" y="3836362"/>
            <a:ext cx="1712628" cy="1854531"/>
          </a:xfrm>
          <a:prstGeom prst="rect">
            <a:avLst/>
          </a:prstGeom>
        </p:spPr>
      </p:pic>
      <p:pic>
        <p:nvPicPr>
          <p:cNvPr id="24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3250654"/>
            <a:ext cx="4276003" cy="3100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0" y="2038364"/>
            <a:ext cx="1625397" cy="1625397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324" y="3847136"/>
            <a:ext cx="2784251" cy="2088188"/>
          </a:xfrm>
          <a:prstGeom prst="roundRect">
            <a:avLst>
              <a:gd name="adj" fmla="val 16159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80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A3A2EF9-B71B-45F2-B406-FE0CF0C26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9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5544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Намиране на дефект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Съвети за намиране на дефекти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Психологически съображения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1812" y="1828800"/>
            <a:ext cx="3429001" cy="44214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222DC4F-92EC-487E-89D9-208F4C4CD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2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5720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Установяване на грешка</a:t>
            </a:r>
            <a:endParaRPr lang="en-US" dirty="0"/>
          </a:p>
          <a:p>
            <a:pPr marL="0" indent="45720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Намиране на кода, предизвикващ грешка</a:t>
            </a:r>
            <a:endParaRPr lang="en-US" dirty="0"/>
          </a:p>
          <a:p>
            <a:pPr marL="347663" lvl="1" indent="457200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bg-BG" dirty="0"/>
              <a:t>Събирането на данни</a:t>
            </a:r>
            <a:endParaRPr lang="en-US" dirty="0"/>
          </a:p>
          <a:p>
            <a:pPr marL="347663" lvl="1" indent="457200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ru-RU" dirty="0"/>
              <a:t>Анализира данните и формиране на хипотеза</a:t>
            </a:r>
          </a:p>
          <a:p>
            <a:pPr marL="347663" lvl="1" indent="457200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ru-RU" dirty="0"/>
              <a:t>Определяне как да се докаже или опровергае хипотезата</a:t>
            </a:r>
            <a:endParaRPr lang="en-US" dirty="0"/>
          </a:p>
          <a:p>
            <a:pPr marL="347663" lvl="1" indent="457200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ru-RU" dirty="0"/>
              <a:t>Доказване или опровергаване на хипотезата от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c)</a:t>
            </a:r>
          </a:p>
          <a:p>
            <a:pPr marL="0" indent="45720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Поправяне </a:t>
            </a:r>
            <a:r>
              <a:rPr lang="bg-BG" dirty="0"/>
              <a:t>на дефекта</a:t>
            </a:r>
            <a:endParaRPr lang="en-US" dirty="0"/>
          </a:p>
          <a:p>
            <a:pPr marL="0" indent="45720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Тестване</a:t>
            </a:r>
            <a:r>
              <a:rPr lang="en-US" dirty="0"/>
              <a:t> </a:t>
            </a:r>
            <a:r>
              <a:rPr lang="bg-BG" dirty="0"/>
              <a:t>на поправката</a:t>
            </a:r>
            <a:endParaRPr lang="en-US" dirty="0"/>
          </a:p>
          <a:p>
            <a:pPr marL="0" indent="45720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Търсене</a:t>
            </a:r>
            <a:r>
              <a:rPr lang="en-US" dirty="0"/>
              <a:t> </a:t>
            </a:r>
            <a:r>
              <a:rPr lang="bg-BG" dirty="0"/>
              <a:t>на подобни грешки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Намиране на дефект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838200"/>
            <a:ext cx="1600200" cy="182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2532E5D-161D-4611-B757-DDC76422D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1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Използвайте всички налични данни</a:t>
            </a:r>
          </a:p>
          <a:p>
            <a:pPr>
              <a:lnSpc>
                <a:spcPct val="100000"/>
              </a:lnSpc>
            </a:pPr>
            <a:r>
              <a:rPr lang="bg-BG" dirty="0"/>
              <a:t>Усъвършенстване на тестовите случаи</a:t>
            </a:r>
          </a:p>
          <a:p>
            <a:pPr>
              <a:lnSpc>
                <a:spcPct val="100000"/>
              </a:lnSpc>
            </a:pPr>
            <a:r>
              <a:rPr lang="bg-BG" dirty="0"/>
              <a:t>Проверете </a:t>
            </a:r>
            <a:r>
              <a:rPr lang="en-US" dirty="0"/>
              <a:t>unit</a:t>
            </a:r>
            <a:r>
              <a:rPr lang="bg-BG" dirty="0"/>
              <a:t> тестове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Използвайте наличните инструменти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Възпроизвежд</a:t>
            </a:r>
            <a:r>
              <a:rPr lang="bg-BG" dirty="0" err="1"/>
              <a:t>ане</a:t>
            </a:r>
            <a:r>
              <a:rPr lang="bg-BG" dirty="0"/>
              <a:t> на </a:t>
            </a:r>
            <a:r>
              <a:rPr lang="ru-RU" dirty="0"/>
              <a:t>грешка по няколко различни начина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Генериране на повече данни за генериране на повече хипотези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Използване на резултатите от отрицателни тестове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err="1"/>
              <a:t>Брейнсторм</a:t>
            </a:r>
            <a:r>
              <a:rPr lang="bg-BG" dirty="0"/>
              <a:t> за възможни хипотези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Съвети за намиране на дефекти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002605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8FC8274-BA82-433E-B931-9260E1408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4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Стеснете региона на подозрителния код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Бъдете подозрителни към класовете и методите, които са имали дефекти преди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Проверете кода, който сте променили наскоро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ru-RU" dirty="0"/>
              <a:t>Разгънете региона на  подозрителния кода</a:t>
            </a:r>
          </a:p>
          <a:p>
            <a:pPr>
              <a:lnSpc>
                <a:spcPct val="100000"/>
              </a:lnSpc>
            </a:pPr>
            <a:r>
              <a:rPr lang="bg-BG" dirty="0"/>
              <a:t>Интегрирайте постепенно </a:t>
            </a:r>
          </a:p>
          <a:p>
            <a:pPr>
              <a:lnSpc>
                <a:spcPct val="100000"/>
              </a:lnSpc>
            </a:pPr>
            <a:r>
              <a:rPr lang="bg-BG" dirty="0"/>
              <a:t>Проверявайте за общи дефекти</a:t>
            </a:r>
          </a:p>
          <a:p>
            <a:pPr>
              <a:lnSpc>
                <a:spcPct val="100000"/>
              </a:lnSpc>
            </a:pPr>
            <a:r>
              <a:rPr lang="bg-BG" dirty="0"/>
              <a:t>Споделете с другиго за проблема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Вземете почивка. Починете си от проблема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Съвети за намиране дефекти</a:t>
            </a:r>
            <a:r>
              <a:rPr lang="en-US" dirty="0"/>
              <a:t>(2)</a:t>
            </a:r>
            <a:endParaRPr lang="bg-B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4419819"/>
            <a:ext cx="1201058" cy="174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4CFB15-FFE2-4547-88A1-639F3AE93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7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Разберете какъв е проблема преди да го поправите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Разберете логиката на програмата, а не само проблема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Потвърдете диагнозата на дефекта</a:t>
            </a:r>
          </a:p>
          <a:p>
            <a:pPr>
              <a:lnSpc>
                <a:spcPct val="100000"/>
              </a:lnSpc>
            </a:pPr>
            <a:r>
              <a:rPr lang="bg-BG" dirty="0"/>
              <a:t>Починете се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Запазете оригиналния код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Оправете грешката, не симптома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Правете по една промяна и тествайте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Добавете </a:t>
            </a:r>
            <a:r>
              <a:rPr lang="en-US" dirty="0"/>
              <a:t>unit </a:t>
            </a:r>
            <a:r>
              <a:rPr lang="bg-BG" dirty="0"/>
              <a:t>тест, показващ дефекта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Потърсете подобни дефекти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Поправяне на Дефект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1" y="2895600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99412" y="5867400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5A0C60F-7B93-48DE-8E61-6535F493C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1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bg-BG" dirty="0"/>
              <a:t>Вашето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его</a:t>
            </a:r>
            <a:r>
              <a:rPr lang="en-US" dirty="0"/>
              <a:t> </a:t>
            </a:r>
            <a:r>
              <a:rPr lang="bg-BG" dirty="0"/>
              <a:t>ви подсказва, че вашият код е добър и няма дефекти, дори когато виждате че има такива</a:t>
            </a:r>
            <a:endParaRPr lang="en-US" dirty="0"/>
          </a:p>
          <a:p>
            <a:r>
              <a:rPr lang="en-US" dirty="0"/>
              <a:t>How "psychological set" contributes to debugging blindness</a:t>
            </a:r>
          </a:p>
          <a:p>
            <a:pPr lvl="1"/>
            <a:r>
              <a:rPr lang="ru-RU" dirty="0"/>
              <a:t>Хората очакват новото явление да прилича на подобни явления, които сте виждали преди</a:t>
            </a:r>
            <a:endParaRPr lang="bg-BG" dirty="0"/>
          </a:p>
          <a:p>
            <a:pPr lvl="1"/>
            <a:r>
              <a:rPr lang="ru-RU" dirty="0"/>
              <a:t>Не очаквайте нищо да работи</a:t>
            </a:r>
            <a:r>
              <a:rPr lang="en-US" dirty="0"/>
              <a:t> „</a:t>
            </a:r>
            <a:r>
              <a:rPr lang="bg-BG" dirty="0"/>
              <a:t>по подразбиране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Не бъдете твърде посветени на вашия код </a:t>
            </a:r>
            <a:r>
              <a:rPr lang="en-US" dirty="0"/>
              <a:t>– </a:t>
            </a:r>
            <a:br>
              <a:rPr lang="en-US" dirty="0"/>
            </a:br>
            <a:r>
              <a:rPr lang="bg-BG" dirty="0"/>
              <a:t>установете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психологическо разстояние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Психологически съображения</a:t>
            </a:r>
          </a:p>
        </p:txBody>
      </p:sp>
      <p:pic>
        <p:nvPicPr>
          <p:cNvPr id="5122" name="Picture 2" descr="http://3.bp.blogspot.com/-CwgXstJtXE8/Th1Z0pVRIxI/AAAAAAAAAOY/sdqzwfzOY8M/s1600/surrealis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953000"/>
            <a:ext cx="2231754" cy="154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948201D-11BE-415B-A680-3A037D63F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8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012" y="1150938"/>
            <a:ext cx="8215313" cy="5570537"/>
          </a:xfrm>
        </p:spPr>
        <p:txBody>
          <a:bodyPr>
            <a:normAutofit/>
          </a:bodyPr>
          <a:lstStyle/>
          <a:p>
            <a:r>
              <a:rPr lang="bg-BG" sz="3200" dirty="0"/>
              <a:t>Как да намираме дефекти</a:t>
            </a:r>
          </a:p>
          <a:p>
            <a:r>
              <a:rPr lang="bg-BG" sz="3200" dirty="0"/>
              <a:t>Съвети за намиране на дефекти</a:t>
            </a:r>
          </a:p>
          <a:p>
            <a:r>
              <a:rPr lang="bg-BG" sz="3200" dirty="0"/>
              <a:t>Какви психологически съображения съществуват</a:t>
            </a:r>
          </a:p>
          <a:p>
            <a:pPr marL="0" indent="0">
              <a:lnSpc>
                <a:spcPct val="110000"/>
              </a:lnSpc>
              <a:buNone/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27012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FEAFB3-8E36-4293-9AAF-BD3F501AD1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34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543</Words>
  <Application>Microsoft Office PowerPoint</Application>
  <PresentationFormat>Custom</PresentationFormat>
  <Paragraphs>88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Намиране на дефект</vt:lpstr>
      <vt:lpstr>Съвети за намиране на дефекти</vt:lpstr>
      <vt:lpstr>Съвети за намиране дефекти(2)</vt:lpstr>
      <vt:lpstr>Поправяне на Дефект</vt:lpstr>
      <vt:lpstr>Психологически съображения</vt:lpstr>
      <vt:lpstr>Какво научихме в този час?</vt:lpstr>
      <vt:lpstr>Използване на дебъгер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subject>C# Basics Course</dc:subject>
  <dc:creator>Software University Foundation</dc:creator>
  <cp:keywords>debug; debugging; quality code; programming; course; SoftUni; Software University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2019-12-17T12:08:03Z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