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5"/>
  </p:notesMasterIdLst>
  <p:handoutMasterIdLst>
    <p:handoutMasterId r:id="rId26"/>
  </p:handoutMasterIdLst>
  <p:sldIdLst>
    <p:sldId id="503" r:id="rId3"/>
    <p:sldId id="473" r:id="rId4"/>
    <p:sldId id="475" r:id="rId5"/>
    <p:sldId id="476" r:id="rId6"/>
    <p:sldId id="477" r:id="rId7"/>
    <p:sldId id="479" r:id="rId8"/>
    <p:sldId id="480" r:id="rId9"/>
    <p:sldId id="481" r:id="rId10"/>
    <p:sldId id="482" r:id="rId11"/>
    <p:sldId id="483" r:id="rId12"/>
    <p:sldId id="484" r:id="rId13"/>
    <p:sldId id="487" r:id="rId14"/>
    <p:sldId id="488" r:id="rId15"/>
    <p:sldId id="489" r:id="rId16"/>
    <p:sldId id="490" r:id="rId17"/>
    <p:sldId id="491" r:id="rId18"/>
    <p:sldId id="492" r:id="rId19"/>
    <p:sldId id="494" r:id="rId20"/>
    <p:sldId id="495" r:id="rId21"/>
    <p:sldId id="497" r:id="rId22"/>
    <p:sldId id="506" r:id="rId23"/>
    <p:sldId id="507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8B37CAD-0DA8-42DB-84D0-0BEEE198B1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3826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5D2421F-BEE0-4F4A-81A6-2D125196C7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930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5A888D8-1A1C-40F0-8E12-87395E96D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9465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D6EE4F9-BFD1-47FA-BEE1-CB2CE628B5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888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" TargetMode="External"/><Relationship Id="rId2" Type="http://schemas.openxmlformats.org/officeDocument/2006/relationships/hyperlink" Target="https://stylecop.codeplex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745783" y="533400"/>
            <a:ext cx="10820528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Форматиране на код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138370"/>
            <a:ext cx="5607569" cy="3010985"/>
            <a:chOff x="745783" y="3138370"/>
            <a:chExt cx="5607569" cy="3010985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80763" y="3250812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676617">
              <a:off x="4845823" y="3138370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745784" y="1767048"/>
            <a:ext cx="10820528" cy="747552"/>
          </a:xfrm>
        </p:spPr>
        <p:txBody>
          <a:bodyPr>
            <a:normAutofit/>
          </a:bodyPr>
          <a:lstStyle/>
          <a:p>
            <a:r>
              <a:rPr lang="bg-BG" dirty="0"/>
              <a:t>Да форматираме програмния код правилно?</a:t>
            </a:r>
            <a:endParaRPr lang="en-US" dirty="0"/>
          </a:p>
        </p:txBody>
      </p:sp>
      <p:pic>
        <p:nvPicPr>
          <p:cNvPr id="16" name="Picture 2" descr="format, indent, less, submenu icon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40" y="361455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9218612" y="3733800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6519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bg-BG" sz="3000" dirty="0"/>
              <a:t>Използвайте празен ред, за да отделите логически цялостни части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Празни редове в тялото на метода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752600"/>
            <a:ext cx="1117309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incomes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incomesSalesReport = PrepareIncomesSalesReport();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reports.Add(incomesSalesReport);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incomesSupportReport = PrepareIncomesSupportReport();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reports.Add(incomesSupportReport);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expenses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expensesPayrollReport = PrepareExpensesPayrollReport();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reports.Add(expensesPayrollReport);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expensesMarketingReport = PrepareExpensesMarketingReport();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reports.Add(expensesMarketingReport);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2736" y="2443996"/>
            <a:ext cx="2742486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3967996"/>
            <a:ext cx="2742486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78677" y="5872996"/>
            <a:ext cx="2742486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D978E8-91B7-44BA-9B81-DABD672C7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4999"/>
            <a:ext cx="11804822" cy="5534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Форматиране на класове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вмъкнете </a:t>
            </a:r>
            <a:r>
              <a:rPr lang="bg-BG" sz="3200" dirty="0"/>
              <a:t>тялото на класа 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</a:t>
            </a:r>
            <a:r>
              <a:rPr lang="en-US" sz="3200" dirty="0"/>
              <a:t>[Tab]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164" y="1982285"/>
            <a:ext cx="5562599" cy="45166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Static variables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Species = 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"Canis Lupus Familiaris";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Instance variables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int age)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9975" y="1952014"/>
            <a:ext cx="5486400" cy="4208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Properties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Breathe()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TODO: breathing process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Console.WriteLine("wuf-wuf");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B809994-0505-4705-917E-C7372661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0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944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Винаги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използвайте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за вложените команди, дори когато е само една команда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Винаги оставяйте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празен ред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след</a:t>
            </a:r>
            <a:r>
              <a:rPr lang="en-US" sz="3000" dirty="0"/>
              <a:t> {   } </a:t>
            </a:r>
            <a:r>
              <a:rPr lang="bg-BG" sz="3000" dirty="0"/>
              <a:t>блока</a:t>
            </a:r>
            <a:r>
              <a:rPr lang="en-US" sz="3000" dirty="0"/>
              <a:t>!</a:t>
            </a:r>
          </a:p>
          <a:p>
            <a:pPr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Вмъкнете навътре</a:t>
            </a:r>
            <a:r>
              <a:rPr lang="en-US" sz="3000" dirty="0"/>
              <a:t> </a:t>
            </a:r>
            <a:r>
              <a:rPr lang="bg-BG" sz="3000" dirty="0"/>
              <a:t>командите в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тялото на блока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000" dirty="0"/>
              <a:t>Винаги поставяйте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на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Не вмъквайте с повече от един</a:t>
            </a:r>
            <a:r>
              <a:rPr lang="en-US" sz="3000" dirty="0"/>
              <a:t> [Tab]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условни команди и цикли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0C88C8F-94B2-46C2-9D38-2135F767B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5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4800"/>
              </a:spcBef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Форматиране на условни команди и цикли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4764" y="18007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810000"/>
            <a:ext cx="10563648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781145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61337"/>
            <a:ext cx="10563648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0148" y="2338451"/>
            <a:ext cx="2742486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Липсват скобите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5100" y="3400301"/>
            <a:ext cx="3712710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Никога не слагайте много команди на един и същи ред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295" y="5562601"/>
            <a:ext cx="3859795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Тази скоба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трябва да е на следващия ред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918C851-E6F0-4F63-80F7-0DC66FD1D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4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bg-BG" sz="2800" dirty="0"/>
              <a:t>Логически разделят несвързани части от програмния код</a:t>
            </a:r>
            <a:endParaRPr lang="en-US" sz="28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  <a:spcBef>
                <a:spcPts val="3600"/>
              </a:spcBef>
            </a:pPr>
            <a:r>
              <a:rPr lang="bg-BG" sz="3000" dirty="0"/>
              <a:t>Не слагайте празни редове без нужда</a:t>
            </a:r>
            <a:r>
              <a:rPr lang="en-US" sz="3000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празни редове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764" y="1676400"/>
            <a:ext cx="1056364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3854" y="3945664"/>
            <a:ext cx="3094694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 </a:t>
            </a:r>
            <a:b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отделя </a:t>
            </a:r>
            <a:b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методите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03854" y="2169251"/>
            <a:ext cx="4570809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 след</a:t>
            </a:r>
            <a:b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блока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foreach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E56EDC3-2A27-4BE8-A26E-F7A6D209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1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Грешно поставени празни редове </a:t>
            </a:r>
            <a:r>
              <a:rPr lang="en-US" sz="3600" dirty="0"/>
              <a:t>– </a:t>
            </a:r>
            <a:r>
              <a:rPr lang="bg-BG" sz="3600" dirty="0"/>
              <a:t>Пример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152466"/>
            <a:ext cx="10969943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99133" y="3272314"/>
            <a:ext cx="4313578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За какво служат тези празни редове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D8DEE1-645E-48A3-A7D1-8FCD68FE4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2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bg-BG" sz="3000" dirty="0"/>
              <a:t>Преминете на нов ред след препинателния знак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bg-BG" sz="3000" dirty="0"/>
              <a:t>Вмъкнете навътре втория ред с един </a:t>
            </a:r>
            <a:r>
              <a:rPr lang="en-US" sz="3000" dirty="0"/>
              <a:t>[Tab]</a:t>
            </a:r>
          </a:p>
          <a:p>
            <a:pPr>
              <a:lnSpc>
                <a:spcPts val="3600"/>
              </a:lnSpc>
            </a:pPr>
            <a:r>
              <a:rPr lang="bg-BG" sz="3000" dirty="0"/>
              <a:t>Не вмъквайте следващите редове повече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bg-BG" sz="3000" dirty="0"/>
              <a:t>Примери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дълги редове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5292804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3658850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 - 1, y] == 0 ||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 + 1, y] == 0 || matrix[x, y - 1] == 0 ||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 + 1] == 0)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7DD11AB-5E37-4478-8564-51998DDE1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6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Неправилни начини да се прекъсне дълъг ред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482804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3277850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" y="5064204"/>
            <a:ext cx="1086836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53479E7-972B-4CBC-BA30-F8FEFF8F2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6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Всички видове подравняване се смятат за вредоносни</a:t>
            </a:r>
            <a:endParaRPr lang="en-US" dirty="0"/>
          </a:p>
          <a:p>
            <a:pPr lvl="1"/>
            <a:r>
              <a:rPr lang="bg-BG" dirty="0"/>
              <a:t>Подравняването е трудно за поддръжка</a:t>
            </a:r>
            <a:r>
              <a:rPr lang="en-US" dirty="0"/>
              <a:t>!</a:t>
            </a:r>
          </a:p>
          <a:p>
            <a:r>
              <a:rPr lang="bg-BG" dirty="0"/>
              <a:t>Лоши примери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Подравняване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22072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487680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99412" y="4777880"/>
            <a:ext cx="3783119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Представете си да трябва да преименувате </a:t>
            </a:r>
            <a:r>
              <a:rPr lang="en-US" sz="23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на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AB2BDAC-C1DA-4DED-AF6C-447411F0E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noProof="1"/>
              <a:t>Възползвайте се от своята </a:t>
            </a:r>
            <a:r>
              <a:rPr lang="en-US" noProof="1"/>
              <a:t>IDE </a:t>
            </a:r>
            <a:r>
              <a:rPr lang="bg-BG" noProof="1"/>
              <a:t>при форматирането на кода</a:t>
            </a:r>
            <a:endParaRPr lang="en-US" noProof="1"/>
          </a:p>
          <a:p>
            <a:pPr>
              <a:lnSpc>
                <a:spcPct val="95000"/>
              </a:lnSpc>
            </a:pPr>
            <a:r>
              <a:rPr lang="en-US" noProof="1"/>
              <a:t>[Ctrl] + K + D </a:t>
            </a:r>
            <a:r>
              <a:rPr lang="bg-BG" noProof="1"/>
              <a:t>във</a:t>
            </a:r>
            <a:r>
              <a:rPr lang="en-US" noProof="1"/>
              <a:t> Visual Studio</a:t>
            </a:r>
          </a:p>
          <a:p>
            <a:pPr lvl="1">
              <a:lnSpc>
                <a:spcPct val="95000"/>
              </a:lnSpc>
            </a:pPr>
            <a:r>
              <a:rPr lang="bg-BG" noProof="1"/>
              <a:t>Автоматично подравняване</a:t>
            </a:r>
            <a:endParaRPr lang="en-US" noProof="1"/>
          </a:p>
          <a:p>
            <a:pPr>
              <a:lnSpc>
                <a:spcPct val="95000"/>
              </a:lnSpc>
            </a:pPr>
            <a:r>
              <a:rPr lang="bg-BG" noProof="1"/>
              <a:t>Анализиране на стила на кода</a:t>
            </a:r>
            <a:endParaRPr lang="en-US" noProof="1"/>
          </a:p>
          <a:p>
            <a:pPr lvl="1">
              <a:lnSpc>
                <a:spcPct val="95000"/>
              </a:lnSpc>
            </a:pPr>
            <a:r>
              <a:rPr lang="en-US" noProof="1"/>
              <a:t>StyleCop</a:t>
            </a:r>
          </a:p>
          <a:p>
            <a:pPr lvl="2">
              <a:lnSpc>
                <a:spcPct val="95000"/>
              </a:lnSpc>
            </a:pPr>
            <a:r>
              <a:rPr lang="en-US" noProof="1">
                <a:hlinkClick r:id="rId2"/>
              </a:rPr>
              <a:t>https://stylecop.codeplex.com/</a:t>
            </a:r>
            <a:endParaRPr lang="en-US" noProof="1"/>
          </a:p>
          <a:p>
            <a:pPr lvl="1">
              <a:lnSpc>
                <a:spcPct val="95000"/>
              </a:lnSpc>
            </a:pPr>
            <a:r>
              <a:rPr lang="en-US" noProof="1"/>
              <a:t>JetBrains ReSharper</a:t>
            </a:r>
          </a:p>
          <a:p>
            <a:pPr lvl="2">
              <a:lnSpc>
                <a:spcPct val="95000"/>
              </a:lnSpc>
            </a:pPr>
            <a:r>
              <a:rPr lang="en-US" noProof="1">
                <a:hlinkClick r:id="rId3"/>
              </a:rPr>
              <a:t>https://www.jetbrains.com/resharper/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Автоматизирани инструменти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D0E39DF-0603-4154-9DC1-3E16709A5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bg-BG" dirty="0"/>
              <a:t>Защо трябва да форматираме кода</a:t>
            </a:r>
            <a:r>
              <a:rPr lang="en-US" dirty="0"/>
              <a:t>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/>
              <a:t>Форматиране на методи</a:t>
            </a:r>
            <a:endParaRPr lang="en-US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/>
              <a:t>Форматиране на типове</a:t>
            </a:r>
            <a:endParaRPr lang="en-US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/>
              <a:t>Често срещани грешки</a:t>
            </a:r>
            <a:endParaRPr lang="en-US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/>
              <a:t>Подравняване</a:t>
            </a:r>
            <a:endParaRPr lang="en-US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/>
              <a:t>Автоматизирани инструменти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F3D3111-5C44-4479-8D84-6C57BD78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9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Съвети за форматиране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Уверете се, че форматирането показва </a:t>
            </a:r>
            <a:br>
              <a:rPr lang="bg-BG" dirty="0"/>
            </a:br>
            <a:r>
              <a:rPr lang="bg-BG" dirty="0"/>
              <a:t>целта на кода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Конвенции при форматирането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Блокове, типове, параметри на методи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Логическо отделяне на свързани блокове текст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Автоматизиран анализ на кода и инструменти за преработка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5" y="1295400"/>
            <a:ext cx="2971067" cy="22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68B327C-AB3B-4223-8935-9C785C714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3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Форматиране на код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17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190F9BD-879D-4BFC-98C3-9D6BEE640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8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bg-BG" dirty="0"/>
              <a:t>Защо трябва да форматираме кода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219200"/>
            <a:ext cx="937125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  BinaryWriter     (    fs      );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29D280-0F2F-4EAD-ADA0-72F2D9110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6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</a:t>
            </a:r>
            <a:r>
              <a:rPr lang="bg-BG" dirty="0"/>
              <a:t>на доброто форматиране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Да подобри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четливостта </a:t>
            </a:r>
            <a:r>
              <a:rPr lang="bg-BG" dirty="0"/>
              <a:t>на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Да подобри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възможностите за поддръжка </a:t>
            </a:r>
            <a:r>
              <a:rPr lang="bg-BG" dirty="0"/>
              <a:t>на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Основен принцип на форматирането на кода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Всеки стил на форматиране, следващ този принцип, е добър</a:t>
            </a:r>
            <a:endParaRPr lang="en-US" dirty="0"/>
          </a:p>
          <a:p>
            <a:pPr lvl="1"/>
            <a:r>
              <a:rPr lang="bg-BG" dirty="0"/>
              <a:t>Всеки друг не 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правила за форматиране на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924112"/>
            <a:ext cx="9065101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Форматирането на програмния код трябва да показва неговата логическа структура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0867819-65AD-40E6-8FD4-4110E3EC0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Слагайте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сами</a:t>
            </a:r>
            <a:r>
              <a:rPr lang="en-US" dirty="0"/>
              <a:t> </a:t>
            </a:r>
            <a:r>
              <a:rPr lang="bg-BG" dirty="0"/>
              <a:t>на ред под съответния обграждащ блок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Вмъкнете навътре съдържанието на блока с един </a:t>
            </a:r>
            <a:r>
              <a:rPr lang="en-US" dirty="0"/>
              <a:t>[Tab]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Visual Studio </a:t>
            </a:r>
            <a:r>
              <a:rPr lang="bg-BG" dirty="0"/>
              <a:t>ще замени този </a:t>
            </a:r>
            <a:r>
              <a:rPr lang="en-US" dirty="0"/>
              <a:t>[Tab] </a:t>
            </a:r>
            <a:r>
              <a:rPr lang="bg-BG" dirty="0"/>
              <a:t>с</a:t>
            </a:r>
            <a:r>
              <a:rPr lang="en-US" dirty="0"/>
              <a:t> 4 </a:t>
            </a:r>
            <a:r>
              <a:rPr lang="bg-BG" dirty="0"/>
              <a:t>паузи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блокове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19600"/>
            <a:ext cx="10563648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VS will replace the [Tab] with 4 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70B0B15-67A0-417F-8F3F-70B4F611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2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Използвайте празен ред, за да разделите методите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Празни редове между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752601"/>
            <a:ext cx="1056364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4273" y="4330707"/>
            <a:ext cx="3733641" cy="953453"/>
          </a:xfrm>
          <a:prstGeom prst="wedgeRoundRectCallout">
            <a:avLst>
              <a:gd name="adj1" fmla="val -117627"/>
              <a:gd name="adj2" fmla="val -313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Оставете празен ред между методите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95758" y="2821864"/>
            <a:ext cx="4427854" cy="953453"/>
          </a:xfrm>
          <a:prstGeom prst="wedgeRoundRectCallout">
            <a:avLst>
              <a:gd name="adj1" fmla="val -114471"/>
              <a:gd name="adj2" fmla="val -169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Винаги използвайте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след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тук за това няма място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F012880-7612-4F9F-911C-B810BB27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методи навътре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Методите трябва да са вмъкнати с един </a:t>
            </a:r>
            <a:r>
              <a:rPr lang="en-US" dirty="0"/>
              <a:t>[Tab] </a:t>
            </a:r>
            <a:r>
              <a:rPr lang="bg-BG" dirty="0"/>
              <a:t>навътре от тялото на класа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Тялото на метода също да е вмъкнато навътре с един </a:t>
            </a:r>
            <a:r>
              <a:rPr lang="en-US" dirty="0"/>
              <a:t>[Tab]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505200"/>
            <a:ext cx="10563648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4093328"/>
            <a:ext cx="3605861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9692" y="3962401"/>
            <a:ext cx="5281824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Целият метод е вмъкнат навътре с един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4812" y="4664310"/>
            <a:ext cx="2666146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45633" y="5837546"/>
            <a:ext cx="5688118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Тялото на метода също е вмъкнато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97A70D-30C0-47B0-8E52-FB3D5425C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Скоби в декларирането на методи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Скобите  в декларирането на методи трябва да са форматирани така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Не поставяйте паузи между скобите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Същото се отнася за условия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bg-BG" dirty="0"/>
              <a:t> и цикли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51462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3793941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588" y="4373062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2588" y="5750560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8101" y="2202720"/>
            <a:ext cx="8596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4325" y="3847358"/>
            <a:ext cx="8596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637212" y="5578586"/>
            <a:ext cx="5688118" cy="527804"/>
          </a:xfrm>
          <a:prstGeom prst="wedgeRoundRectCallout">
            <a:avLst>
              <a:gd name="adj1" fmla="val -75888"/>
              <a:gd name="adj2" fmla="val 4241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Скобите трябва да са на отделен ред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8053E647-2054-48A1-8AA5-FF5E4A103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0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Отделяйте параметрите на метод със запетая и после пауза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Не слагайте паузата преди запетаята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Отделяне на параметри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058160"/>
            <a:ext cx="97670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724400"/>
            <a:ext cx="9753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5295900"/>
            <a:ext cx="9753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9012" y="5867400"/>
            <a:ext cx="9753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3606800"/>
            <a:ext cx="97670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  <p:pic>
        <p:nvPicPr>
          <p:cNvPr id="12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76459" y="5132489"/>
            <a:ext cx="8596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3766" y="3141805"/>
            <a:ext cx="894423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0F71651A-986F-4523-9231-0CB8D4A4F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7673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1877</Words>
  <Application>Microsoft Office PowerPoint</Application>
  <PresentationFormat>Custom</PresentationFormat>
  <Paragraphs>313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Защо трябва да форматираме кода?</vt:lpstr>
      <vt:lpstr>Основни правила за форматиране на кода</vt:lpstr>
      <vt:lpstr>Форматиране на блокове</vt:lpstr>
      <vt:lpstr>Празни редове между методите</vt:lpstr>
      <vt:lpstr>Вмъкване на методи навътре</vt:lpstr>
      <vt:lpstr>Скоби в декларирането на методи</vt:lpstr>
      <vt:lpstr>Отделяне на параметри</vt:lpstr>
      <vt:lpstr>Празни редове в тялото на метода</vt:lpstr>
      <vt:lpstr>Форматиране на типове</vt:lpstr>
      <vt:lpstr>Форматиране на условни команди и цикли</vt:lpstr>
      <vt:lpstr>Форматиране на условни команди и цикли</vt:lpstr>
      <vt:lpstr>Използване на празни редове</vt:lpstr>
      <vt:lpstr>Грешно поставени празни редове – Пример</vt:lpstr>
      <vt:lpstr>Прекъсване на дълги редове</vt:lpstr>
      <vt:lpstr>Неправилни начини да се прекъсне дълъг ред</vt:lpstr>
      <vt:lpstr>Подравняване</vt:lpstr>
      <vt:lpstr>Автоматизирани инструменти</vt:lpstr>
      <vt:lpstr>Обобщение</vt:lpstr>
      <vt:lpstr>Форматиране на код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2019-12-17T12:10:59Z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