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4"/>
  </p:notesMasterIdLst>
  <p:handoutMasterIdLst>
    <p:handoutMasterId r:id="rId25"/>
  </p:handoutMasterIdLst>
  <p:sldIdLst>
    <p:sldId id="588" r:id="rId3"/>
    <p:sldId id="589" r:id="rId4"/>
    <p:sldId id="570" r:id="rId5"/>
    <p:sldId id="571" r:id="rId6"/>
    <p:sldId id="572" r:id="rId7"/>
    <p:sldId id="573" r:id="rId8"/>
    <p:sldId id="574" r:id="rId9"/>
    <p:sldId id="582" r:id="rId10"/>
    <p:sldId id="583" r:id="rId11"/>
    <p:sldId id="560" r:id="rId12"/>
    <p:sldId id="561" r:id="rId13"/>
    <p:sldId id="562" r:id="rId14"/>
    <p:sldId id="563" r:id="rId15"/>
    <p:sldId id="564" r:id="rId16"/>
    <p:sldId id="565" r:id="rId17"/>
    <p:sldId id="566" r:id="rId18"/>
    <p:sldId id="567" r:id="rId19"/>
    <p:sldId id="568" r:id="rId20"/>
    <p:sldId id="590" r:id="rId21"/>
    <p:sldId id="591" r:id="rId22"/>
    <p:sldId id="481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B2FD283-5AD3-474D-81C2-4D58594301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49380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761BD53-E75A-46B0-A275-3CF081123A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21152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4852" indent="-28263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30541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82758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34974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87191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39407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91624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43840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Interpreter Pattern</a:t>
            </a:r>
          </a:p>
        </p:txBody>
      </p:sp>
      <p:sp>
        <p:nvSpPr>
          <p:cNvPr id="327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4852" indent="-28263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30541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82758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34974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87191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39407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91624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43840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D408F3D-FBB0-498A-8B0D-59A89F24415E}" type="slidenum">
              <a:rPr lang="en-US"/>
              <a:pPr eaLnBrk="1" hangingPunct="1"/>
              <a:t>8</a:t>
            </a:fld>
            <a:endParaRPr lang="en-US" dirty="0"/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13435AC-E829-4A27-A184-68F104A46F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89287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D2E0D5A2-C1E4-4C3E-8FA1-C7A31AC11F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0210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806CCBEA-4C4E-4679-9890-E8198D2F6E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31644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46A0284-9C8F-4BE5-9DA6-8D28EF7122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48242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88ED904-2090-410F-AA31-B96B86D883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68110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6.jpe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4.jpeg"/><Relationship Id="rId4" Type="http://schemas.openxmlformats.org/officeDocument/2006/relationships/image" Target="../media/image21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facade-design-patter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http://jczeus.com/refac_cpp%20Files/refac_bi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657942" y="2776672"/>
            <a:ext cx="2945633" cy="3216537"/>
          </a:xfrm>
          <a:prstGeom prst="rect">
            <a:avLst/>
          </a:prstGeom>
          <a:noFill/>
        </p:spPr>
      </p:pic>
      <p:sp>
        <p:nvSpPr>
          <p:cNvPr id="21" name="Title 4"/>
          <p:cNvSpPr txBox="1">
            <a:spLocks/>
          </p:cNvSpPr>
          <p:nvPr/>
        </p:nvSpPr>
        <p:spPr>
          <a:xfrm>
            <a:off x="2436812" y="762000"/>
            <a:ext cx="91294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Шаблони за преработка</a:t>
            </a:r>
            <a:r>
              <a:rPr lang="en-US" dirty="0"/>
              <a:t> </a:t>
            </a:r>
            <a:r>
              <a:rPr lang="bg-BG" dirty="0"/>
              <a:t>на кода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679582" cy="2524722"/>
            <a:chOff x="745783" y="3624633"/>
            <a:chExt cx="6679582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4564133" y="3666668"/>
              <a:ext cx="286123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3" name="Picture 4" descr="http://4.bp.blogspot.com/-SZJ5t1D3O1g/UCHSudz-F-I/AAAAAAAAA10/-mVNXT7EiPA/s1600/Vintage-Square-Pattern1.jpe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60356" y="3461937"/>
            <a:ext cx="1650942" cy="124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us.123rf.com/400wm/400/400/studiom1/studiom11211/studiom1121106179/16507712-seamless-pattern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010" y="4867499"/>
            <a:ext cx="1885288" cy="141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849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r>
              <a:rPr lang="bg-BG" dirty="0"/>
              <a:t>Нива на преработка</a:t>
            </a:r>
            <a:endParaRPr lang="en-US" dirty="0"/>
          </a:p>
        </p:txBody>
      </p:sp>
      <p:pic>
        <p:nvPicPr>
          <p:cNvPr id="1028" name="Picture 4" descr="http://1.bp.blogspot.com/-T-M0YiWD3WU/TuX1LapwtJI/AAAAAAAAAIE/HsWduTnU1_4/s1600/refactoring_iron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684" y="914400"/>
            <a:ext cx="6301528" cy="43786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410129B0-E2C8-4160-A3AC-6ADC1C5CD496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688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300"/>
              </a:spcBef>
            </a:pPr>
            <a:r>
              <a:rPr lang="bg-BG" sz="3100" dirty="0"/>
              <a:t>Замяна на магически числа с именувани константи</a:t>
            </a:r>
            <a:endParaRPr lang="en-US" sz="3100" dirty="0"/>
          </a:p>
          <a:p>
            <a:pPr>
              <a:spcBef>
                <a:spcPts val="300"/>
              </a:spcBef>
            </a:pPr>
            <a:r>
              <a:rPr lang="bg-BG" sz="3100" dirty="0"/>
              <a:t>Преименуване на променлива с по-описателно име</a:t>
            </a:r>
          </a:p>
          <a:p>
            <a:pPr>
              <a:spcBef>
                <a:spcPts val="300"/>
              </a:spcBef>
            </a:pPr>
            <a:r>
              <a:rPr lang="bg-BG" sz="3100" dirty="0"/>
              <a:t>Замяна на израз с метод</a:t>
            </a:r>
            <a:endParaRPr lang="en-US" sz="3100" dirty="0"/>
          </a:p>
          <a:p>
            <a:pPr lvl="1">
              <a:spcBef>
                <a:spcPts val="300"/>
              </a:spcBef>
            </a:pPr>
            <a:r>
              <a:rPr lang="bg-BG" sz="2900" dirty="0"/>
              <a:t>За опростяване или за да се избегнат повторения</a:t>
            </a:r>
          </a:p>
          <a:p>
            <a:pPr>
              <a:spcBef>
                <a:spcPts val="300"/>
              </a:spcBef>
            </a:pPr>
            <a:r>
              <a:rPr lang="bg-BG" sz="3100" dirty="0"/>
              <a:t>Преместване на израз да е</a:t>
            </a:r>
            <a:r>
              <a:rPr lang="en-US" sz="3100" dirty="0"/>
              <a:t> inline</a:t>
            </a:r>
          </a:p>
          <a:p>
            <a:pPr>
              <a:spcBef>
                <a:spcPts val="300"/>
              </a:spcBef>
            </a:pPr>
            <a:r>
              <a:rPr lang="bg-BG" sz="3100" dirty="0"/>
              <a:t>Добавяне на междинна променлива</a:t>
            </a:r>
            <a:endParaRPr lang="en-US" sz="3100" dirty="0"/>
          </a:p>
          <a:p>
            <a:pPr lvl="1">
              <a:spcBef>
                <a:spcPts val="300"/>
              </a:spcBef>
            </a:pPr>
            <a:r>
              <a:rPr lang="bg-BG" sz="2900" dirty="0"/>
              <a:t>Въвежда поясняваща променлива</a:t>
            </a:r>
            <a:endParaRPr lang="en-US" sz="2900" dirty="0"/>
          </a:p>
          <a:p>
            <a:pPr>
              <a:spcBef>
                <a:spcPts val="300"/>
              </a:spcBef>
            </a:pPr>
            <a:r>
              <a:rPr lang="bg-BG" sz="3100" dirty="0"/>
              <a:t>Замяна на променлива с много употреби в множество променливи, ползвани за едно нещо</a:t>
            </a:r>
            <a:endParaRPr lang="en-US" sz="3100" dirty="0"/>
          </a:p>
          <a:p>
            <a:pPr lvl="1">
              <a:spcBef>
                <a:spcPts val="300"/>
              </a:spcBef>
            </a:pPr>
            <a:r>
              <a:rPr lang="bg-BG" sz="2900" dirty="0"/>
              <a:t>Създава се отделна променлива за всяка употреба</a:t>
            </a:r>
            <a:endParaRPr lang="en-US" sz="2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Преработка на ниво данни</a:t>
            </a:r>
            <a:r>
              <a:rPr lang="en-US" dirty="0"/>
              <a:t> </a:t>
            </a:r>
            <a:endParaRPr lang="bg-BG" dirty="0"/>
          </a:p>
        </p:txBody>
      </p:sp>
      <p:pic>
        <p:nvPicPr>
          <p:cNvPr id="5122" name="Picture 2" descr="http://thecustomizewindows.com/wp-content/uploads/2012/11/Linux-or-JVM-for-Tomorrows-Cloud-Comput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994" y="3414936"/>
            <a:ext cx="2234618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dn4.iconfinder.com/data/icons/free-large-business-icons/256/Card_file_S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151526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9AA33637-3B9F-4E79-8B12-5CF317CE9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124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Създава локална променлива за локалните обработки вместо да ползва параметър за целта</a:t>
            </a: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Преобразуване на прости данни в клас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Предлага и логика за валидиране</a:t>
            </a:r>
            <a:r>
              <a:rPr lang="en-US" dirty="0"/>
              <a:t> (money)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Преобразува набор от кодове на типове (константи) в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Преобразува набор от кодове на типове в клас с подкласове с различно поведение</a:t>
            </a: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Смяна на масив с обект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Когато се използва масив с различни типове в него</a:t>
            </a: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Капсулиране на колекция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Преработка на ниво данни</a:t>
            </a:r>
            <a:r>
              <a:rPr lang="en-US"/>
              <a:t> (</a:t>
            </a:r>
            <a:r>
              <a:rPr lang="en-US" dirty="0"/>
              <a:t>2)</a:t>
            </a:r>
          </a:p>
        </p:txBody>
      </p:sp>
      <p:pic>
        <p:nvPicPr>
          <p:cNvPr id="5" name="Picture 2" descr="http://thecustomizewindows.com/wp-content/uploads/2012/11/Linux-or-JVM-for-Tomorrows-Cloud-Comput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068" y="4800600"/>
            <a:ext cx="1980684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2C43F05-2EBE-44F0-8915-91393EB80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481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1" cy="557035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Разделяне на части на булев израз</a:t>
            </a:r>
            <a:endParaRPr lang="en-US" sz="3200" dirty="0"/>
          </a:p>
          <a:p>
            <a:pPr>
              <a:lnSpc>
                <a:spcPct val="110000"/>
              </a:lnSpc>
            </a:pPr>
            <a:r>
              <a:rPr lang="bg-BG" sz="3200" dirty="0"/>
              <a:t>Местене на сложен булев израз в ясно именувана булева функция</a:t>
            </a:r>
          </a:p>
          <a:p>
            <a:pPr>
              <a:lnSpc>
                <a:spcPct val="110000"/>
              </a:lnSpc>
            </a:pPr>
            <a:r>
              <a:rPr lang="bg-BG" sz="3200" dirty="0"/>
              <a:t>Използване на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z="3200" dirty="0"/>
              <a:t> </a:t>
            </a:r>
            <a:r>
              <a:rPr lang="bg-BG" sz="3200" dirty="0"/>
              <a:t>или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3200" dirty="0"/>
              <a:t> </a:t>
            </a:r>
            <a:r>
              <a:rPr lang="bg-BG" sz="3200" dirty="0"/>
              <a:t>вместо управляващата променлива на цикъл</a:t>
            </a:r>
            <a:endParaRPr lang="en-US" sz="3200" dirty="0"/>
          </a:p>
          <a:p>
            <a:pPr>
              <a:lnSpc>
                <a:spcPct val="110000"/>
              </a:lnSpc>
            </a:pPr>
            <a:r>
              <a:rPr lang="bg-BG" sz="3200" dirty="0"/>
              <a:t>Връщане на резултат веднага щом е ясен отговора вместо да се  присвоява връщаната стойност</a:t>
            </a:r>
            <a:endParaRPr lang="en-US" sz="3200" dirty="0"/>
          </a:p>
          <a:p>
            <a:pPr>
              <a:lnSpc>
                <a:spcPct val="110000"/>
              </a:lnSpc>
            </a:pPr>
            <a:r>
              <a:rPr lang="bg-BG" sz="3200" dirty="0"/>
              <a:t>Обединяване на дублирания код в условни команди</a:t>
            </a:r>
            <a:endParaRPr lang="en-US" sz="3200" dirty="0"/>
          </a:p>
          <a:p>
            <a:pPr>
              <a:lnSpc>
                <a:spcPct val="110000"/>
              </a:lnSpc>
            </a:pPr>
            <a:r>
              <a:rPr lang="bg-BG" sz="3200" dirty="0"/>
              <a:t>Замяна на условните команди с полиморфизъм</a:t>
            </a:r>
            <a:endParaRPr lang="en-US" sz="3200" dirty="0"/>
          </a:p>
          <a:p>
            <a:pPr>
              <a:lnSpc>
                <a:spcPct val="110000"/>
              </a:lnSpc>
            </a:pPr>
            <a:r>
              <a:rPr lang="bg-BG" sz="3200" dirty="0"/>
              <a:t>Използване на </a:t>
            </a:r>
            <a:r>
              <a:rPr lang="en-US" sz="3200" dirty="0"/>
              <a:t>null</a:t>
            </a:r>
            <a:r>
              <a:rPr lang="bg-BG" sz="3200" dirty="0"/>
              <a:t>-</a:t>
            </a:r>
            <a:r>
              <a:rPr lang="en-US" sz="3200" dirty="0"/>
              <a:t>object </a:t>
            </a:r>
            <a:r>
              <a:rPr lang="bg-BG" sz="3200" dirty="0"/>
              <a:t>шаблона вместо проверки за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Преработка на ниво израз</a:t>
            </a:r>
          </a:p>
        </p:txBody>
      </p:sp>
      <p:pic>
        <p:nvPicPr>
          <p:cNvPr id="6146" name="Picture 2" descr="http://mlab.cs.pu.edu.tw/pu_qb/img/refres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792796" y="3918649"/>
            <a:ext cx="1869371" cy="223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A19D0FB1-7AFD-4D4A-B439-EC6CB34BF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809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bg-BG" sz="3100" dirty="0"/>
              <a:t>Извличане </a:t>
            </a:r>
            <a:r>
              <a:rPr lang="en-US" sz="3100" dirty="0"/>
              <a:t>/ </a:t>
            </a:r>
            <a:r>
              <a:rPr lang="bg-BG" sz="3100" dirty="0"/>
              <a:t>вграждане на метод</a:t>
            </a:r>
            <a:endParaRPr lang="en-US" sz="3100" dirty="0"/>
          </a:p>
          <a:p>
            <a:pPr>
              <a:spcAft>
                <a:spcPts val="0"/>
              </a:spcAft>
            </a:pPr>
            <a:r>
              <a:rPr lang="bg-BG" sz="3100" dirty="0"/>
              <a:t>Преименуване на метод</a:t>
            </a:r>
            <a:endParaRPr lang="en-US" sz="3100" dirty="0"/>
          </a:p>
          <a:p>
            <a:pPr>
              <a:spcAft>
                <a:spcPts val="0"/>
              </a:spcAft>
            </a:pPr>
            <a:r>
              <a:rPr lang="bg-BG" sz="3100" dirty="0"/>
              <a:t>Превръщане на дълга процедура в клас</a:t>
            </a:r>
            <a:endParaRPr lang="en-US" sz="3100" dirty="0"/>
          </a:p>
          <a:p>
            <a:pPr>
              <a:spcAft>
                <a:spcPts val="0"/>
              </a:spcAft>
            </a:pPr>
            <a:r>
              <a:rPr lang="bg-BG" sz="3100" dirty="0"/>
              <a:t>Добавяне / махане на параметри</a:t>
            </a:r>
            <a:endParaRPr lang="en-US" sz="3100" dirty="0"/>
          </a:p>
          <a:p>
            <a:pPr>
              <a:spcAft>
                <a:spcPts val="0"/>
              </a:spcAft>
            </a:pPr>
            <a:r>
              <a:rPr lang="bg-BG" sz="3100" dirty="0"/>
              <a:t>Комбиниране на подобни методи чрез </a:t>
            </a:r>
            <a:r>
              <a:rPr lang="bg-BG" sz="3100" dirty="0" err="1"/>
              <a:t>параметризиране</a:t>
            </a:r>
            <a:endParaRPr lang="en-US" sz="3100" dirty="0"/>
          </a:p>
          <a:p>
            <a:pPr>
              <a:spcAft>
                <a:spcPts val="0"/>
              </a:spcAft>
            </a:pPr>
            <a:r>
              <a:rPr lang="bg-BG" sz="3100" dirty="0"/>
              <a:t>Замяна на сложен алгоритъм с по-прост</a:t>
            </a:r>
            <a:endParaRPr lang="en-US" sz="3100" dirty="0"/>
          </a:p>
          <a:p>
            <a:pPr>
              <a:spcAft>
                <a:spcPts val="0"/>
              </a:spcAft>
            </a:pPr>
            <a:r>
              <a:rPr lang="bg-BG" sz="3100" dirty="0"/>
              <a:t>Разделяна на методи, чието поведение зависи от подадените параметри</a:t>
            </a:r>
            <a:r>
              <a:rPr lang="en-US" sz="3100" dirty="0"/>
              <a:t> (</a:t>
            </a:r>
            <a:r>
              <a:rPr lang="bg-BG" sz="3100" dirty="0"/>
              <a:t>създаване на нови методи</a:t>
            </a:r>
            <a:r>
              <a:rPr lang="en-US" sz="3100" dirty="0"/>
              <a:t>)</a:t>
            </a:r>
          </a:p>
          <a:p>
            <a:pPr>
              <a:spcAft>
                <a:spcPts val="0"/>
              </a:spcAft>
            </a:pPr>
            <a:r>
              <a:rPr lang="bg-BG" sz="3100" dirty="0"/>
              <a:t>Подаване на целия обект вместо само негови отделни полета</a:t>
            </a:r>
            <a:endParaRPr lang="en-US" sz="3100" dirty="0"/>
          </a:p>
          <a:p>
            <a:pPr>
              <a:spcAft>
                <a:spcPts val="0"/>
              </a:spcAft>
            </a:pPr>
            <a:r>
              <a:rPr lang="bg-BG" sz="3100" dirty="0"/>
              <a:t>Капсулиране надолу </a:t>
            </a:r>
            <a:r>
              <a:rPr lang="en-US" sz="3100" dirty="0"/>
              <a:t>/ </a:t>
            </a:r>
            <a:r>
              <a:rPr lang="bg-BG" sz="3100" dirty="0"/>
              <a:t>връщане на интерфейсни типове</a:t>
            </a:r>
            <a:endParaRPr lang="en-US" sz="3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Преработка на ниво метод</a:t>
            </a:r>
          </a:p>
        </p:txBody>
      </p:sp>
      <p:pic>
        <p:nvPicPr>
          <p:cNvPr id="7170" name="Picture 2" descr="http://www.phenomenex.com/Content/Images/big_spe_icon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948" y="1447800"/>
            <a:ext cx="243776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63F29DAE-C194-4062-AFD9-F94D34CB2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237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Промяна на структура в клас или обратно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bg-BG" dirty="0"/>
              <a:t>Местене на членове нагоре</a:t>
            </a:r>
            <a:r>
              <a:rPr lang="en-US" dirty="0"/>
              <a:t> / </a:t>
            </a:r>
            <a:r>
              <a:rPr lang="bg-BG" dirty="0"/>
              <a:t>надолу по йерархията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bg-BG" dirty="0"/>
              <a:t>Извличане на специализирания код в подклас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bg-BG" dirty="0"/>
              <a:t>Комбиниране на подобния код в </a:t>
            </a:r>
            <a:br>
              <a:rPr lang="bg-BG" dirty="0"/>
            </a:br>
            <a:r>
              <a:rPr lang="bg-BG" dirty="0"/>
              <a:t>общ родителски клас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bg-BG" dirty="0"/>
              <a:t>Свиване на йерархията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bg-BG" dirty="0"/>
              <a:t>Замяна на наследяване с делегиране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bg-BG" dirty="0"/>
              <a:t>Замяна на делегиране с наследяване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Преработка на ниво клас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76059" y="3505200"/>
            <a:ext cx="3580705" cy="2506951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82CBA4D4-E6F8-459A-9F4D-4856B66ED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060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300"/>
              </a:spcAft>
            </a:pPr>
            <a:r>
              <a:rPr lang="bg-BG" sz="3200" dirty="0"/>
              <a:t>Извличане на интерфейс(и)</a:t>
            </a:r>
            <a:r>
              <a:rPr lang="en-US" sz="3200" dirty="0"/>
              <a:t> / </a:t>
            </a:r>
            <a:r>
              <a:rPr lang="bg-BG" sz="3200" dirty="0"/>
              <a:t>запазване на изолацията им</a:t>
            </a:r>
            <a:endParaRPr lang="en-US" sz="3200" dirty="0"/>
          </a:p>
          <a:p>
            <a:pPr>
              <a:spcAft>
                <a:spcPts val="300"/>
              </a:spcAft>
            </a:pPr>
            <a:r>
              <a:rPr lang="bg-BG" sz="3200" dirty="0"/>
              <a:t>Преместване на метод в друг клас</a:t>
            </a:r>
            <a:endParaRPr lang="en-US" sz="3200" dirty="0"/>
          </a:p>
          <a:p>
            <a:pPr>
              <a:spcAft>
                <a:spcPts val="300"/>
              </a:spcAft>
            </a:pPr>
            <a:r>
              <a:rPr lang="bg-BG" sz="3200" dirty="0"/>
              <a:t>Разцепване на клас</a:t>
            </a:r>
            <a:r>
              <a:rPr lang="en-US" sz="3200" dirty="0"/>
              <a:t> / </a:t>
            </a:r>
            <a:r>
              <a:rPr lang="bg-BG" sz="3200" dirty="0"/>
              <a:t>сливане на класове</a:t>
            </a:r>
            <a:r>
              <a:rPr lang="en-US" sz="3200" dirty="0"/>
              <a:t> / </a:t>
            </a:r>
            <a:r>
              <a:rPr lang="bg-BG" sz="3200" dirty="0"/>
              <a:t>изтриване на клас</a:t>
            </a:r>
            <a:endParaRPr lang="en-US" sz="3200" dirty="0"/>
          </a:p>
          <a:p>
            <a:pPr>
              <a:spcAft>
                <a:spcPts val="300"/>
              </a:spcAft>
            </a:pPr>
            <a:r>
              <a:rPr lang="bg-BG" sz="3200" dirty="0"/>
              <a:t>Скриване на делегиращ клас</a:t>
            </a:r>
            <a:endParaRPr lang="en-US" sz="3200" dirty="0"/>
          </a:p>
          <a:p>
            <a:pPr lvl="1">
              <a:spcAft>
                <a:spcPts val="300"/>
              </a:spcAft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3000" dirty="0"/>
              <a:t> </a:t>
            </a:r>
            <a:r>
              <a:rPr lang="bg-BG" sz="3000" dirty="0"/>
              <a:t>вика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3000" dirty="0"/>
              <a:t>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3000" dirty="0"/>
              <a:t> </a:t>
            </a:r>
            <a:r>
              <a:rPr lang="bg-BG" sz="3000" dirty="0"/>
              <a:t>когато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3000" dirty="0"/>
              <a:t> </a:t>
            </a:r>
            <a:r>
              <a:rPr lang="bg-BG" sz="3000" dirty="0"/>
              <a:t>трябва да извиква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3000" dirty="0"/>
              <a:t>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3000" dirty="0"/>
              <a:t> </a:t>
            </a:r>
            <a:r>
              <a:rPr lang="bg-BG" sz="3000" dirty="0"/>
              <a:t>да извиква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  <a:p>
            <a:pPr>
              <a:spcAft>
                <a:spcPts val="300"/>
              </a:spcAft>
            </a:pPr>
            <a:r>
              <a:rPr lang="bg-BG" sz="3200" dirty="0"/>
              <a:t>Премахване на посредника</a:t>
            </a:r>
            <a:endParaRPr lang="en-US" sz="3200" dirty="0"/>
          </a:p>
          <a:p>
            <a:pPr>
              <a:spcAft>
                <a:spcPts val="300"/>
              </a:spcAft>
            </a:pPr>
            <a:r>
              <a:rPr lang="bg-BG" sz="3200" dirty="0"/>
              <a:t>Въвеждане </a:t>
            </a:r>
            <a:r>
              <a:rPr lang="en-US" sz="3200" dirty="0"/>
              <a:t>(</a:t>
            </a:r>
            <a:r>
              <a:rPr lang="bg-BG" sz="3200" dirty="0"/>
              <a:t>и използване</a:t>
            </a:r>
            <a:r>
              <a:rPr lang="en-US" sz="3200" dirty="0"/>
              <a:t>) </a:t>
            </a:r>
            <a:r>
              <a:rPr lang="bg-BG" sz="3200" dirty="0"/>
              <a:t>на клас за разширение</a:t>
            </a:r>
            <a:endParaRPr lang="en-US" sz="3200" dirty="0"/>
          </a:p>
          <a:p>
            <a:pPr lvl="1">
              <a:spcAft>
                <a:spcPts val="300"/>
              </a:spcAft>
            </a:pPr>
            <a:r>
              <a:rPr lang="bg-BG" sz="3000" dirty="0"/>
              <a:t>Когато няма достъп до оригиналния клас</a:t>
            </a:r>
            <a:endParaRPr lang="en-US" sz="3000" dirty="0"/>
          </a:p>
          <a:p>
            <a:pPr lvl="1">
              <a:spcAft>
                <a:spcPts val="300"/>
              </a:spcAft>
            </a:pPr>
            <a:r>
              <a:rPr lang="bg-BG" sz="3000" dirty="0"/>
              <a:t>Или като алтернатива да се ползва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Decorator</a:t>
            </a:r>
            <a:r>
              <a:rPr lang="en-US" sz="3000" dirty="0"/>
              <a:t> </a:t>
            </a:r>
            <a:r>
              <a:rPr lang="bg-BG" sz="3000" dirty="0"/>
              <a:t>шаблона</a:t>
            </a:r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Преработка на ниво интерфейс на класа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127EDEA5-FD3E-44D2-BF75-D320AD070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152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1151121"/>
            <a:ext cx="12152399" cy="5570355"/>
          </a:xfrm>
        </p:spPr>
        <p:txBody>
          <a:bodyPr>
            <a:normAutofit fontScale="92500"/>
          </a:bodyPr>
          <a:lstStyle/>
          <a:p>
            <a:pPr>
              <a:spcAft>
                <a:spcPts val="0"/>
              </a:spcAft>
            </a:pPr>
            <a:r>
              <a:rPr lang="bg-BG" dirty="0"/>
              <a:t>Капсулиране на член-променлива, до която има достъп</a:t>
            </a:r>
            <a:endParaRPr lang="en-US" dirty="0"/>
          </a:p>
          <a:p>
            <a:pPr lvl="1">
              <a:spcAft>
                <a:spcPts val="0"/>
              </a:spcAft>
            </a:pPr>
            <a:r>
              <a:rPr lang="bg-BG" dirty="0"/>
              <a:t>Винаги ползвайте свойства</a:t>
            </a:r>
            <a:endParaRPr lang="en-US" dirty="0"/>
          </a:p>
          <a:p>
            <a:pPr lvl="1">
              <a:spcAft>
                <a:spcPts val="0"/>
              </a:spcAft>
            </a:pPr>
            <a:r>
              <a:rPr lang="bg-BG" dirty="0"/>
              <a:t>Подсигурете подходящ достъп до </a:t>
            </a:r>
            <a:r>
              <a:rPr lang="en-US" dirty="0"/>
              <a:t>getters </a:t>
            </a:r>
            <a:r>
              <a:rPr lang="bg-BG" dirty="0"/>
              <a:t>и </a:t>
            </a:r>
            <a:r>
              <a:rPr lang="en-US" dirty="0"/>
              <a:t>setters</a:t>
            </a:r>
          </a:p>
          <a:p>
            <a:pPr lvl="2">
              <a:spcAft>
                <a:spcPts val="0"/>
              </a:spcAft>
            </a:pPr>
            <a:r>
              <a:rPr lang="bg-BG" dirty="0"/>
              <a:t>Премахнете </a:t>
            </a:r>
            <a:r>
              <a:rPr lang="en-US" dirty="0"/>
              <a:t>setter</a:t>
            </a:r>
            <a:r>
              <a:rPr lang="bg-BG" dirty="0"/>
              <a:t>-</a:t>
            </a:r>
            <a:r>
              <a:rPr lang="bg-BG" dirty="0" err="1"/>
              <a:t>ите</a:t>
            </a:r>
            <a:r>
              <a:rPr lang="en-US" dirty="0"/>
              <a:t> </a:t>
            </a:r>
            <a:r>
              <a:rPr lang="bg-BG" dirty="0"/>
              <a:t>на данните само за четене</a:t>
            </a:r>
            <a:endParaRPr lang="en-US" dirty="0"/>
          </a:p>
          <a:p>
            <a:pPr>
              <a:spcAft>
                <a:spcPts val="0"/>
              </a:spcAft>
            </a:pPr>
            <a:r>
              <a:rPr lang="bg-BG" dirty="0"/>
              <a:t>Скриване на данни и процедури, които не са предназначени да бъдат ползвани извън класа / йерархията</a:t>
            </a:r>
            <a:endParaRPr lang="en-US" dirty="0"/>
          </a:p>
          <a:p>
            <a:pPr lvl="1">
              <a:spcAft>
                <a:spcPts val="0"/>
              </a:spcAft>
            </a:pPr>
            <a:r>
              <a:rPr lang="en-US" dirty="0"/>
              <a:t>private -&gt; protected -&gt; internal -&gt; public</a:t>
            </a:r>
          </a:p>
          <a:p>
            <a:pPr>
              <a:spcAft>
                <a:spcPts val="0"/>
              </a:spcAft>
            </a:pPr>
            <a:r>
              <a:rPr lang="bg-BG" dirty="0"/>
              <a:t>Ползване на стратегия за избягване на голяма йерархия от класове</a:t>
            </a:r>
            <a:endParaRPr lang="en-US" dirty="0"/>
          </a:p>
          <a:p>
            <a:pPr>
              <a:spcAft>
                <a:spcPts val="0"/>
              </a:spcAft>
            </a:pPr>
            <a:r>
              <a:rPr lang="bg-BG" dirty="0"/>
              <a:t>Прилагане на други шаблони в проектирането за често срещани казуси с класове и йерархии от класове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Façade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Adapter</a:t>
            </a:r>
            <a:r>
              <a:rPr lang="en-US" dirty="0"/>
              <a:t>, </a:t>
            </a:r>
            <a:r>
              <a:rPr lang="bg-BG" dirty="0" err="1"/>
              <a:t>т.н</a:t>
            </a:r>
            <a:r>
              <a:rPr lang="en-US" dirty="0"/>
              <a:t>.)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Преработка на ниво интерфейс на класа </a:t>
            </a:r>
            <a:r>
              <a:rPr lang="en-US" dirty="0"/>
              <a:t>(2)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6C10ED17-B9C7-40BD-BB60-E4FA422D9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023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Преместване на клас (или няколко класа</a:t>
            </a:r>
            <a:r>
              <a:rPr lang="en-US" sz="3600" dirty="0"/>
              <a:t>) </a:t>
            </a:r>
            <a:r>
              <a:rPr lang="bg-BG" sz="3600" dirty="0"/>
              <a:t>в друго пространство от имена или </a:t>
            </a:r>
            <a:r>
              <a:rPr lang="bg-BG" sz="3600" dirty="0" err="1"/>
              <a:t>асембли</a:t>
            </a:r>
            <a:endParaRPr lang="en-US" sz="3600" dirty="0"/>
          </a:p>
          <a:p>
            <a:r>
              <a:rPr lang="bg-BG" sz="3600" dirty="0"/>
              <a:t>Предоставяне на </a:t>
            </a:r>
            <a:r>
              <a:rPr lang="en-US" sz="3600" dirty="0"/>
              <a:t>factory </a:t>
            </a:r>
            <a:r>
              <a:rPr lang="bg-BG" sz="3600" dirty="0"/>
              <a:t>метод вместо прост конструктор</a:t>
            </a:r>
            <a:r>
              <a:rPr lang="en-US" sz="3600" dirty="0"/>
              <a:t> / </a:t>
            </a:r>
            <a:r>
              <a:rPr lang="bg-BG" sz="3600" dirty="0"/>
              <a:t>използване на </a:t>
            </a:r>
            <a:r>
              <a:rPr lang="en-US" sz="3600" dirty="0"/>
              <a:t>fluent API</a:t>
            </a:r>
          </a:p>
          <a:p>
            <a:r>
              <a:rPr lang="bg-BG" sz="3600" dirty="0"/>
              <a:t>Смяна на код за грешки с изключения</a:t>
            </a:r>
            <a:endParaRPr lang="en-US" sz="3600" dirty="0"/>
          </a:p>
          <a:p>
            <a:r>
              <a:rPr lang="bg-BG" sz="3600" dirty="0"/>
              <a:t>Изнасяне на низове в ресурсни файлове</a:t>
            </a:r>
            <a:endParaRPr lang="en-US" sz="3600" dirty="0"/>
          </a:p>
          <a:p>
            <a:r>
              <a:rPr lang="bg-BG" sz="3600" dirty="0"/>
              <a:t>Ползване на </a:t>
            </a:r>
            <a:r>
              <a:rPr lang="en-US" sz="3600" dirty="0"/>
              <a:t>dependency injection</a:t>
            </a:r>
          </a:p>
          <a:p>
            <a:r>
              <a:rPr lang="bg-BG" sz="3600" dirty="0"/>
              <a:t>Прилагане на архитектурни шаблони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Преработка на системно ниво</a:t>
            </a:r>
          </a:p>
        </p:txBody>
      </p:sp>
      <p:pic>
        <p:nvPicPr>
          <p:cNvPr id="8194" name="Picture 2" descr="http://www.webopedia.com/FIG/OPER-SY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990" y="3200400"/>
            <a:ext cx="3545244" cy="3009750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B4F0DC38-AD5B-4C18-8863-AE9FE094D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257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Шаблони за преработка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Видове преработка</a:t>
            </a:r>
            <a:endParaRPr lang="en-US" dirty="0"/>
          </a:p>
          <a:p>
            <a:pPr marL="819096" lvl="1" indent="-514350"/>
            <a:r>
              <a:rPr lang="bg-BG" dirty="0"/>
              <a:t>На ниво данни</a:t>
            </a:r>
            <a:endParaRPr lang="en-US" dirty="0"/>
          </a:p>
          <a:p>
            <a:pPr marL="819096" lvl="1" indent="-514350"/>
            <a:r>
              <a:rPr lang="bg-BG" dirty="0"/>
              <a:t>На ниво изрази</a:t>
            </a:r>
            <a:endParaRPr lang="en-US" dirty="0"/>
          </a:p>
          <a:p>
            <a:pPr marL="819096" lvl="1" indent="-514350"/>
            <a:r>
              <a:rPr lang="bg-BG" dirty="0"/>
              <a:t>На ниво метод</a:t>
            </a:r>
            <a:endParaRPr lang="en-US" dirty="0"/>
          </a:p>
          <a:p>
            <a:pPr marL="819096" lvl="1" indent="-514350"/>
            <a:r>
              <a:rPr lang="bg-BG" dirty="0"/>
              <a:t>На ниво клас</a:t>
            </a:r>
            <a:endParaRPr lang="en-US" dirty="0"/>
          </a:p>
          <a:p>
            <a:pPr marL="819096" lvl="1" indent="-514350"/>
            <a:r>
              <a:rPr lang="bg-BG" dirty="0"/>
              <a:t>На системно ниво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3581400"/>
            <a:ext cx="3559806" cy="26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FE77BA67-6610-4B42-8A75-F5667F4D4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96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r>
              <a:rPr lang="bg-BG" sz="3200" dirty="0"/>
              <a:t>Шаблони за преработка</a:t>
            </a:r>
            <a:endParaRPr lang="en-US" sz="3200" dirty="0"/>
          </a:p>
          <a:p>
            <a:pPr lvl="1"/>
            <a:r>
              <a:rPr lang="en-US" sz="3000" dirty="0"/>
              <a:t>Fa</a:t>
            </a:r>
            <a:r>
              <a:rPr lang="en-US" sz="2800" dirty="0"/>
              <a:t>ç</a:t>
            </a:r>
            <a:r>
              <a:rPr lang="en-US" sz="3000" dirty="0"/>
              <a:t>ade</a:t>
            </a:r>
            <a:r>
              <a:rPr lang="bg-BG" sz="3000" dirty="0"/>
              <a:t> шаблон</a:t>
            </a:r>
            <a:endParaRPr lang="en-US" sz="3000" dirty="0"/>
          </a:p>
          <a:p>
            <a:r>
              <a:rPr lang="bg-BG" sz="3200" dirty="0"/>
              <a:t>Нива на преработка</a:t>
            </a:r>
            <a:endParaRPr lang="en-US" sz="3200" dirty="0"/>
          </a:p>
          <a:p>
            <a:pPr lvl="1"/>
            <a:r>
              <a:rPr lang="bg-BG" sz="3000" dirty="0"/>
              <a:t>На ниво данни</a:t>
            </a:r>
          </a:p>
          <a:p>
            <a:pPr lvl="1"/>
            <a:r>
              <a:rPr lang="bg-BG" sz="3000" dirty="0"/>
              <a:t>На ниво изрази</a:t>
            </a:r>
            <a:r>
              <a:rPr lang="en-US" sz="3000" dirty="0"/>
              <a:t> </a:t>
            </a:r>
          </a:p>
          <a:p>
            <a:pPr lvl="1"/>
            <a:r>
              <a:rPr lang="bg-BG" sz="3000" dirty="0"/>
              <a:t>На ниво методи</a:t>
            </a:r>
            <a:endParaRPr lang="en-US" sz="3000" dirty="0"/>
          </a:p>
          <a:p>
            <a:pPr lvl="1"/>
            <a:r>
              <a:rPr lang="bg-BG" sz="3000" dirty="0"/>
              <a:t>На ниво клас</a:t>
            </a:r>
            <a:endParaRPr lang="en-US" sz="3000" dirty="0"/>
          </a:p>
          <a:p>
            <a:pPr lvl="1"/>
            <a:r>
              <a:rPr lang="bg-BG" sz="3000" dirty="0"/>
              <a:t>На системно ниво</a:t>
            </a:r>
            <a:endParaRPr lang="en-US" sz="3000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B02DF1C-E396-4B0E-8A95-99AEFFBA7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Шаблони за преработка</a:t>
            </a:r>
            <a:r>
              <a:rPr lang="en-US" dirty="0"/>
              <a:t> </a:t>
            </a:r>
            <a:r>
              <a:rPr lang="bg-BG" dirty="0"/>
              <a:t>на кода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688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1D2B27BD-8B82-4ED2-8FF4-2500CB3B9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95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Кога </a:t>
            </a:r>
            <a:r>
              <a:rPr lang="bg-BG" dirty="0"/>
              <a:t>се налага преработка на кода</a:t>
            </a:r>
            <a:r>
              <a:rPr lang="en-US" dirty="0"/>
              <a:t>?</a:t>
            </a:r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Неприятното усещане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в кода подсказва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нуждата от преработка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Компонентните тестове</a:t>
            </a:r>
            <a:r>
              <a:rPr lang="en-US" dirty="0"/>
              <a:t> </a:t>
            </a:r>
            <a:r>
              <a:rPr lang="bg-BG" dirty="0"/>
              <a:t>гарантират, че при преработката ще се запази поведението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bg-BG" dirty="0"/>
              <a:t>Шаблони за преработка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Големи повтарящи се фрагменти</a:t>
            </a:r>
            <a:r>
              <a:rPr lang="en-US" dirty="0"/>
              <a:t> </a:t>
            </a:r>
            <a:r>
              <a:rPr lang="bg-BG" dirty="0"/>
              <a:t>код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bg-BG" dirty="0">
                <a:sym typeface="Wingdings" pitchFamily="2" charset="2"/>
              </a:rPr>
              <a:t>извличане на дублирания код в метод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Големи методи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bg-BG" dirty="0">
                <a:sym typeface="Wingdings" pitchFamily="2" charset="2"/>
              </a:rPr>
              <a:t>разделяме ги локално на части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Голямо тяло на цикъл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дълбоко влагане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bg-BG" dirty="0">
                <a:sym typeface="Wingdings" pitchFamily="2" charset="2"/>
              </a:rPr>
              <a:t> отива в метод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Шаблони за преработка на кода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9A01D27-3541-43A7-8547-7094DC579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6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Клас или метод има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слаба свързаност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ym typeface="Wingdings" pitchFamily="2" charset="2"/>
              </a:rPr>
              <a:t> </a:t>
            </a:r>
            <a:r>
              <a:rPr lang="bg-BG" sz="3200" dirty="0">
                <a:sym typeface="Wingdings" pitchFamily="2" charset="2"/>
              </a:rPr>
              <a:t>разделя се на няколко класа</a:t>
            </a:r>
            <a:r>
              <a:rPr lang="en-US" sz="3200" dirty="0">
                <a:sym typeface="Wingdings" pitchFamily="2" charset="2"/>
              </a:rPr>
              <a:t> / </a:t>
            </a:r>
            <a:r>
              <a:rPr lang="bg-BG" sz="3200" dirty="0">
                <a:sym typeface="Wingdings" pitchFamily="2" charset="2"/>
              </a:rPr>
              <a:t>метода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Една промяна се разпространява в няколко класа</a:t>
            </a:r>
            <a:r>
              <a:rPr lang="en-US" sz="3200" dirty="0"/>
              <a:t> </a:t>
            </a:r>
            <a:r>
              <a:rPr lang="en-US" sz="3200" dirty="0">
                <a:sym typeface="Wingdings" pitchFamily="2" charset="2"/>
              </a:rPr>
              <a:t> </a:t>
            </a:r>
            <a:r>
              <a:rPr lang="bg-BG" sz="3200" dirty="0">
                <a:sym typeface="Wingdings" pitchFamily="2" charset="2"/>
              </a:rPr>
              <a:t>класовете имат силна зависимост</a:t>
            </a:r>
            <a:r>
              <a:rPr lang="en-US" sz="3200" dirty="0"/>
              <a:t> </a:t>
            </a:r>
            <a:r>
              <a:rPr lang="en-US" sz="3200" dirty="0">
                <a:sym typeface="Wingdings" pitchFamily="2" charset="2"/>
              </a:rPr>
              <a:t> </a:t>
            </a:r>
            <a:r>
              <a:rPr lang="bg-BG" sz="3200" dirty="0"/>
              <a:t>плаче за преработка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Свързани данни винаги се ползват заедно, но не са част от един клас </a:t>
            </a:r>
            <a:r>
              <a:rPr lang="en-US" sz="3200" dirty="0">
                <a:sym typeface="Wingdings" pitchFamily="2" charset="2"/>
              </a:rPr>
              <a:t> </a:t>
            </a:r>
            <a:r>
              <a:rPr lang="bg-BG" sz="3200" dirty="0">
                <a:sym typeface="Wingdings" pitchFamily="2" charset="2"/>
              </a:rPr>
              <a:t>да се групират в клас</a:t>
            </a:r>
            <a:endParaRPr lang="en-US" sz="3200" dirty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bg-BG" sz="3200" dirty="0">
                <a:sym typeface="Wingdings" pitchFamily="2" charset="2"/>
              </a:rPr>
              <a:t>Метод има </a:t>
            </a:r>
            <a:r>
              <a:rPr lang="en-US" sz="3200" dirty="0">
                <a:sym typeface="Wingdings" pitchFamily="2" charset="2"/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твърде много параметри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3200" dirty="0">
                <a:sym typeface="Wingdings" pitchFamily="2" charset="2"/>
              </a:rPr>
              <a:t> </a:t>
            </a:r>
            <a:r>
              <a:rPr lang="bg-BG" sz="3200" dirty="0">
                <a:sym typeface="Wingdings" pitchFamily="2" charset="2"/>
              </a:rPr>
              <a:t>създаване на клас, който да обедини параметрите</a:t>
            </a:r>
            <a:endParaRPr lang="en-US" sz="3200" dirty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bg-BG" sz="3200" dirty="0">
                <a:sym typeface="Wingdings" pitchFamily="2" charset="2"/>
              </a:rPr>
              <a:t>Метод вика повече методи от чужд клас, вместо от своя</a:t>
            </a:r>
            <a:r>
              <a:rPr lang="en-US" sz="3200" dirty="0">
                <a:sym typeface="Wingdings" pitchFamily="2" charset="2"/>
              </a:rPr>
              <a:t>  </a:t>
            </a:r>
            <a:r>
              <a:rPr lang="bg-BG" sz="3200" dirty="0">
                <a:sym typeface="Wingdings" pitchFamily="2" charset="2"/>
              </a:rPr>
              <a:t>местим го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Шаблони за преработка </a:t>
            </a:r>
            <a:r>
              <a:rPr lang="en-US" dirty="0"/>
              <a:t>(2)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0532B1BC-81B2-4C79-B5A8-2D7403149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847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Два класа са силно зависими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bg-BG" dirty="0">
                <a:sym typeface="Wingdings" pitchFamily="2" charset="2"/>
              </a:rPr>
              <a:t>сливат се или се </a:t>
            </a:r>
            <a:br>
              <a:rPr lang="bg-BG" dirty="0">
                <a:sym typeface="Wingdings" pitchFamily="2" charset="2"/>
              </a:rPr>
            </a:br>
            <a:r>
              <a:rPr lang="bg-BG" dirty="0">
                <a:sym typeface="Wingdings" pitchFamily="2" charset="2"/>
              </a:rPr>
              <a:t>преработват, за да си разделят отговорностите</a:t>
            </a:r>
            <a:endParaRPr lang="en-US" dirty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Public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полета, които не са константни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bg-BG" dirty="0">
                <a:sym typeface="Wingdings" pitchFamily="2" charset="2"/>
              </a:rPr>
              <a:t>стават</a:t>
            </a:r>
            <a:r>
              <a:rPr lang="en-US" dirty="0">
                <a:sym typeface="Wingdings" pitchFamily="2" charset="2"/>
              </a:rPr>
              <a:t> private </a:t>
            </a:r>
            <a:r>
              <a:rPr lang="bg-BG" dirty="0">
                <a:sym typeface="Wingdings" pitchFamily="2" charset="2"/>
              </a:rPr>
              <a:t>и се дефинират свойства за достъп</a:t>
            </a:r>
            <a:endParaRPr lang="en-US" dirty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Мистериозни числа в кода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bg-BG" dirty="0">
                <a:sym typeface="Wingdings" pitchFamily="2" charset="2"/>
              </a:rPr>
              <a:t>дали да не станат константи?</a:t>
            </a:r>
            <a:endParaRPr lang="en-US" dirty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Лошо именуван клас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/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метод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/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променлива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bg-BG" dirty="0">
                <a:sym typeface="Wingdings" pitchFamily="2" charset="2"/>
              </a:rPr>
              <a:t>преименува се</a:t>
            </a:r>
            <a:endParaRPr lang="en-US" dirty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Много сложно булево условие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bg-BG" dirty="0">
                <a:sym typeface="Wingdings" pitchFamily="2" charset="2"/>
              </a:rPr>
              <a:t>разделя се на няколко израза или извиквания на методи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Шаблони за преработка </a:t>
            </a:r>
            <a:r>
              <a:rPr lang="en-US" dirty="0"/>
              <a:t>(3)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EA156819-C0F5-4FF9-9A84-7CC5D7AD3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221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Сложен израз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bg-BG" dirty="0">
                <a:sym typeface="Wingdings" pitchFamily="2" charset="2"/>
              </a:rPr>
              <a:t>разделя се на няколко прости части</a:t>
            </a:r>
            <a:endParaRPr lang="en-US" dirty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Няколко константи, ползвани като изброим тип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bg-BG" dirty="0">
                <a:sym typeface="Wingdings" pitchFamily="2" charset="2"/>
              </a:rPr>
              <a:t>преобразуват се в изброим тип</a:t>
            </a:r>
            <a:endParaRPr lang="en-US" dirty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Твърде сложна логика в метода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bg-BG" dirty="0">
                <a:sym typeface="Wingdings" pitchFamily="2" charset="2"/>
              </a:rPr>
              <a:t>разделя се на няколко</a:t>
            </a:r>
            <a:br>
              <a:rPr lang="bg-BG" dirty="0">
                <a:sym typeface="Wingdings" pitchFamily="2" charset="2"/>
              </a:rPr>
            </a:br>
            <a:r>
              <a:rPr lang="bg-BG" dirty="0">
                <a:sym typeface="Wingdings" pitchFamily="2" charset="2"/>
              </a:rPr>
              <a:t>по-прости метода или дори се създава нов клас</a:t>
            </a:r>
            <a:endParaRPr lang="en-US" dirty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Неизползвани</a:t>
            </a:r>
            <a:r>
              <a:rPr lang="en-US" dirty="0">
                <a:sym typeface="Wingdings" pitchFamily="2" charset="2"/>
              </a:rPr>
              <a:t> </a:t>
            </a:r>
            <a:r>
              <a:rPr lang="bg-BG" dirty="0">
                <a:sym typeface="Wingdings" pitchFamily="2" charset="2"/>
              </a:rPr>
              <a:t>класове</a:t>
            </a:r>
            <a:r>
              <a:rPr lang="en-US" dirty="0">
                <a:sym typeface="Wingdings" pitchFamily="2" charset="2"/>
              </a:rPr>
              <a:t>, </a:t>
            </a:r>
            <a:r>
              <a:rPr lang="bg-BG" dirty="0">
                <a:sym typeface="Wingdings" pitchFamily="2" charset="2"/>
              </a:rPr>
              <a:t>методи</a:t>
            </a:r>
            <a:r>
              <a:rPr lang="en-US" dirty="0">
                <a:sym typeface="Wingdings" pitchFamily="2" charset="2"/>
              </a:rPr>
              <a:t>, </a:t>
            </a:r>
            <a:r>
              <a:rPr lang="bg-BG" dirty="0">
                <a:sym typeface="Wingdings" pitchFamily="2" charset="2"/>
              </a:rPr>
              <a:t>параметри</a:t>
            </a:r>
            <a:r>
              <a:rPr lang="en-US" dirty="0">
                <a:sym typeface="Wingdings" pitchFamily="2" charset="2"/>
              </a:rPr>
              <a:t>, </a:t>
            </a:r>
            <a:r>
              <a:rPr lang="bg-BG" dirty="0">
                <a:sym typeface="Wingdings" pitchFamily="2" charset="2"/>
              </a:rPr>
              <a:t>променливи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bg-BG" dirty="0">
                <a:sym typeface="Wingdings" pitchFamily="2" charset="2"/>
              </a:rPr>
              <a:t>махат се</a:t>
            </a:r>
            <a:endParaRPr lang="en-US" dirty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Голямо количество данни, предавани по стойност </a:t>
            </a:r>
            <a:r>
              <a:rPr lang="bg-BG" dirty="0">
                <a:sym typeface="Wingdings" pitchFamily="2" charset="2"/>
              </a:rPr>
              <a:t>без особено добра причина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bg-BG" dirty="0">
                <a:sym typeface="Wingdings" pitchFamily="2" charset="2"/>
              </a:rPr>
              <a:t>да се предават по адрес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Шаблони за преработка </a:t>
            </a:r>
            <a:r>
              <a:rPr lang="en-US" dirty="0"/>
              <a:t>(4)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02706E56-046D-45AB-9EBF-C9EEF3B78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3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Няколко класа, споделящи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една и съща функционалност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>
                <a:sym typeface="Wingdings" pitchFamily="2" charset="2"/>
              </a:rPr>
              <a:t> </a:t>
            </a:r>
            <a:r>
              <a:rPr lang="bg-BG" sz="3000" dirty="0">
                <a:sym typeface="Wingdings" pitchFamily="2" charset="2"/>
              </a:rPr>
              <a:t>извлича се общ родителски клас и се слага в него общия код</a:t>
            </a:r>
            <a:endParaRPr lang="en-US" sz="3000" dirty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bg-BG" sz="30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Различни класове </a:t>
            </a:r>
            <a:r>
              <a:rPr lang="bg-BG" sz="3000" dirty="0">
                <a:sym typeface="Wingdings" pitchFamily="2" charset="2"/>
              </a:rPr>
              <a:t>биват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създавани в зависимост от някаква настройка</a:t>
            </a:r>
            <a:r>
              <a:rPr lang="bg-BG" sz="3000" dirty="0">
                <a:sym typeface="Wingdings" pitchFamily="2" charset="2"/>
              </a:rPr>
              <a:t> в конфигурацията</a:t>
            </a:r>
            <a:r>
              <a:rPr lang="en-US" sz="3000" dirty="0">
                <a:sym typeface="Wingdings" pitchFamily="2" charset="2"/>
              </a:rPr>
              <a:t>  </a:t>
            </a:r>
            <a:r>
              <a:rPr lang="bg-BG" sz="3000" dirty="0">
                <a:sym typeface="Wingdings" pitchFamily="2" charset="2"/>
              </a:rPr>
              <a:t>използва се </a:t>
            </a:r>
            <a:r>
              <a:rPr lang="en-US" sz="3000" dirty="0">
                <a:sym typeface="Wingdings" pitchFamily="2" charset="2"/>
              </a:rPr>
              <a:t>factory</a:t>
            </a:r>
            <a:r>
              <a:rPr lang="bg-BG" sz="3000" dirty="0">
                <a:sym typeface="Wingdings" pitchFamily="2" charset="2"/>
              </a:rPr>
              <a:t> шаблона</a:t>
            </a:r>
            <a:endParaRPr lang="en-US" sz="3000" dirty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bg-BG" sz="30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Кодът не е добре форматиран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3000" dirty="0">
                <a:sym typeface="Wingdings" pitchFamily="2" charset="2"/>
              </a:rPr>
              <a:t> </a:t>
            </a:r>
            <a:r>
              <a:rPr lang="bg-BG" sz="3000" dirty="0">
                <a:sym typeface="Wingdings" pitchFamily="2" charset="2"/>
              </a:rPr>
              <a:t>преподреждане</a:t>
            </a:r>
            <a:endParaRPr lang="en-US" sz="3000" dirty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bg-BG" sz="3000" dirty="0">
                <a:sym typeface="Wingdings" pitchFamily="2" charset="2"/>
              </a:rPr>
              <a:t>Твърде много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класове</a:t>
            </a:r>
            <a:r>
              <a:rPr lang="bg-BG" sz="3000" dirty="0">
                <a:sym typeface="Wingdings" pitchFamily="2" charset="2"/>
              </a:rPr>
              <a:t> в едно пространство от имена</a:t>
            </a:r>
            <a:r>
              <a:rPr lang="en-US" sz="3000" dirty="0">
                <a:sym typeface="Wingdings" pitchFamily="2" charset="2"/>
              </a:rPr>
              <a:t>  </a:t>
            </a:r>
            <a:r>
              <a:rPr lang="bg-BG" sz="3000" dirty="0">
                <a:sym typeface="Wingdings" pitchFamily="2" charset="2"/>
              </a:rPr>
              <a:t>разделят се класовете смислово в няколко пространства от имена</a:t>
            </a:r>
            <a:endParaRPr lang="en-US" sz="3000" dirty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bg-BG" sz="30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Неизползвани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using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дефиниции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3000" dirty="0">
                <a:sym typeface="Wingdings" pitchFamily="2" charset="2"/>
              </a:rPr>
              <a:t> </a:t>
            </a:r>
            <a:r>
              <a:rPr lang="bg-BG" sz="3000" dirty="0">
                <a:sym typeface="Wingdings" pitchFamily="2" charset="2"/>
              </a:rPr>
              <a:t>махат се</a:t>
            </a:r>
            <a:endParaRPr lang="en-US" sz="3000" dirty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bg-BG" sz="30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Неописателни съобщения за грешки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3000" dirty="0">
                <a:sym typeface="Wingdings" pitchFamily="2" charset="2"/>
              </a:rPr>
              <a:t> </a:t>
            </a:r>
            <a:r>
              <a:rPr lang="bg-BG" sz="3000" dirty="0">
                <a:sym typeface="Wingdings" pitchFamily="2" charset="2"/>
              </a:rPr>
              <a:t>оправят се</a:t>
            </a:r>
            <a:endParaRPr lang="en-US" sz="3000" dirty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bg-BG" sz="30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Липса на защитно програмиране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3000" dirty="0">
                <a:sym typeface="Wingdings" pitchFamily="2" charset="2"/>
              </a:rPr>
              <a:t> </a:t>
            </a:r>
            <a:r>
              <a:rPr lang="bg-BG" sz="3000" dirty="0">
                <a:sym typeface="Wingdings" pitchFamily="2" charset="2"/>
              </a:rPr>
              <a:t>добавя се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Шаблони за преработка </a:t>
            </a:r>
            <a:r>
              <a:rPr lang="en-US" dirty="0"/>
              <a:t>(5)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55CF1CF0-2D7F-439B-B115-9207ED4F6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37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2"/>
            <a:ext cx="11804822" cy="5333634"/>
          </a:xfrm>
          <a:ln>
            <a:noFill/>
          </a:ln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bg-BG" dirty="0"/>
              <a:t>За предоставяне на удобен интерфейс от високо ниво към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множество подсистеми или една сложна подсистема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Използван в много</a:t>
            </a:r>
            <a:r>
              <a:rPr lang="en-US" dirty="0"/>
              <a:t> Win32 API </a:t>
            </a:r>
            <a:r>
              <a:rPr lang="bg-BG" dirty="0"/>
              <a:t>базови класове, за да се скрие сложността на </a:t>
            </a:r>
            <a:r>
              <a:rPr lang="en-US" dirty="0"/>
              <a:t>Win32</a:t>
            </a:r>
            <a:endParaRPr lang="bg-BG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hlinkClick r:id="rId3"/>
              </a:rPr>
              <a:t>http://www.dofactory.com/net/facade-design-pattern</a:t>
            </a:r>
            <a:endParaRPr lang="en-US" dirty="0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bg-BG" dirty="0"/>
              <a:t>Шаблон </a:t>
            </a:r>
            <a:r>
              <a:rPr lang="en-US" dirty="0"/>
              <a:t>Façade</a:t>
            </a:r>
            <a:endParaRPr lang="bg-BG" dirty="0"/>
          </a:p>
        </p:txBody>
      </p:sp>
      <p:pic>
        <p:nvPicPr>
          <p:cNvPr id="6" name="Picture 9" descr="facad05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900" y="3200400"/>
            <a:ext cx="6750923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AA1D1677-2993-49D7-8E53-22E89DD9B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216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 сложния начин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bg-BG" dirty="0"/>
              <a:t>С </a:t>
            </a:r>
            <a:r>
              <a:rPr lang="en-US" dirty="0"/>
              <a:t>Façade: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 </a:t>
            </a:r>
            <a:r>
              <a:rPr lang="en-US" dirty="0"/>
              <a:t>Façade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3280" y="1791831"/>
            <a:ext cx="10632732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speakers.On();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speakers.SetSurroundSound(true);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speakers.SetVolume(25/100);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speakers.SetOptions(SoundOptions.BlueRay);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environment.DimLights();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projector.On();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projector.SetMode(Modes.WideScreen);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dvd.On();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dvd.Play(movieName);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3280" y="5467290"/>
            <a:ext cx="1063273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homeTheater.WatchMovie(movieName)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CE168C0-33B5-42F1-B5E9-8EA37B6E2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210737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7173</TotalTime>
  <Words>1384</Words>
  <Application>Microsoft Office PowerPoint</Application>
  <PresentationFormat>Custom</PresentationFormat>
  <Paragraphs>198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Шаблони за преработка на кода</vt:lpstr>
      <vt:lpstr>Шаблони за преработка (2)</vt:lpstr>
      <vt:lpstr>Шаблони за преработка (3)</vt:lpstr>
      <vt:lpstr>Шаблони за преработка (4)</vt:lpstr>
      <vt:lpstr>Шаблони за преработка (5)</vt:lpstr>
      <vt:lpstr>Шаблон Façade</vt:lpstr>
      <vt:lpstr>Шаблон Façade – пример</vt:lpstr>
      <vt:lpstr>Нива на преработка</vt:lpstr>
      <vt:lpstr>Преработка на ниво данни </vt:lpstr>
      <vt:lpstr>Преработка на ниво данни (2)</vt:lpstr>
      <vt:lpstr>Преработка на ниво израз</vt:lpstr>
      <vt:lpstr>Преработка на ниво метод</vt:lpstr>
      <vt:lpstr>Преработка на ниво клас</vt:lpstr>
      <vt:lpstr>Преработка на ниво интерфейс на класа</vt:lpstr>
      <vt:lpstr>Преработка на ниво интерфейс на класа (2)</vt:lpstr>
      <vt:lpstr>Преработка на системно ниво</vt:lpstr>
      <vt:lpstr>Обобщение</vt:lpstr>
      <vt:lpstr>Шаблони за преработка на кода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Refactoring</dc:title>
  <dc:subject>C# Basics Course</dc:subject>
  <dc:creator>Software University Foundation</dc:creator>
  <cp:keywords>refactoring; quality code; programming; course; SoftUni; Software University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2019-12-17T12:20:14Z</dcterms:modified>
  <cp:category>programming; quality code;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