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6"/>
  </p:notesMasterIdLst>
  <p:handoutMasterIdLst>
    <p:handoutMasterId r:id="rId17"/>
  </p:handoutMasterIdLst>
  <p:sldIdLst>
    <p:sldId id="394" r:id="rId3"/>
    <p:sldId id="571" r:id="rId4"/>
    <p:sldId id="635" r:id="rId5"/>
    <p:sldId id="636" r:id="rId6"/>
    <p:sldId id="637" r:id="rId7"/>
    <p:sldId id="638" r:id="rId8"/>
    <p:sldId id="639" r:id="rId9"/>
    <p:sldId id="640" r:id="rId10"/>
    <p:sldId id="641" r:id="rId11"/>
    <p:sldId id="642" r:id="rId12"/>
    <p:sldId id="643" r:id="rId13"/>
    <p:sldId id="594" r:id="rId14"/>
    <p:sldId id="481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8669BCAD-A43C-4309-9194-3DAAA7B50208}">
          <p14:sldIdLst>
            <p14:sldId id="394"/>
            <p14:sldId id="571"/>
            <p14:sldId id="635"/>
            <p14:sldId id="636"/>
            <p14:sldId id="637"/>
            <p14:sldId id="638"/>
            <p14:sldId id="639"/>
            <p14:sldId id="640"/>
            <p14:sldId id="641"/>
            <p14:sldId id="642"/>
            <p14:sldId id="643"/>
          </p14:sldIdLst>
        </p14:section>
        <p14:section name="Заключение" id="{C4E560D3-A894-4326-9673-E5E8BD27D370}">
          <p14:sldIdLst>
            <p14:sldId id="59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566960DA-634C-43DF-BB69-838302E72D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03512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8AAE7EF-4983-4640-949C-8ADF7F281F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02576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9F6032B-4303-474C-B183-7E97CD35B7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51600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71ED9CD-BD89-4BAB-9476-33D194F453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91628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9.jpeg"/><Relationship Id="rId4" Type="http://schemas.openxmlformats.org/officeDocument/2006/relationships/image" Target="../media/image16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Други класове в </a:t>
            </a:r>
            <a:r>
              <a:rPr lang="en-US" dirty="0"/>
              <a:t>ORM</a:t>
            </a:r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502824"/>
            <a:ext cx="5968924" cy="2646531"/>
            <a:chOff x="745783" y="3502824"/>
            <a:chExt cx="5968924" cy="2646531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4864137" y="3502824"/>
              <a:ext cx="1850570" cy="61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</a:t>
              </a:r>
              <a:b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</a:b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Placeholder 2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17" t="-1115" r="-4533" b="1115"/>
          <a:stretch/>
        </p:blipFill>
        <p:spPr>
          <a:xfrm>
            <a:off x="6767513" y="3124200"/>
            <a:ext cx="4722812" cy="3048000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8379">
            <a:off x="6879316" y="4029823"/>
            <a:ext cx="3134069" cy="238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64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04368-413F-4EB0-9F2A-A37CDBE49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 да проверява за промяна на данните, регистърът на промените клонира всички данни при инициализация</a:t>
            </a:r>
            <a:endParaRPr lang="en-US" dirty="0"/>
          </a:p>
          <a:p>
            <a:r>
              <a:rPr lang="bg-BG" dirty="0"/>
              <a:t>Процесът е както следва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Създава се празна инстанция на данна</a:t>
            </a:r>
            <a:endParaRPr lang="en-US" dirty="0"/>
          </a:p>
          <a:p>
            <a:pPr lvl="1"/>
            <a:r>
              <a:rPr lang="bg-BG" dirty="0"/>
              <a:t>Запълват се всички свойства, които са валидни</a:t>
            </a:r>
            <a:r>
              <a:rPr lang="en-US" dirty="0"/>
              <a:t> SQL </a:t>
            </a:r>
            <a:r>
              <a:rPr lang="bg-BG" dirty="0"/>
              <a:t>типове</a:t>
            </a:r>
            <a:endParaRPr lang="en-US" dirty="0"/>
          </a:p>
          <a:p>
            <a:pPr lvl="1"/>
            <a:r>
              <a:rPr lang="bg-BG" dirty="0"/>
              <a:t>Свойства на празната инстанция се задават към стойностите на съществувата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CD5158-4923-484C-930B-03CAC007F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ChangeTracker</a:t>
            </a:r>
            <a:r>
              <a:rPr lang="en-US" dirty="0"/>
              <a:t>&lt;T&gt;: </a:t>
            </a:r>
            <a:r>
              <a:rPr lang="bg-BG" dirty="0"/>
              <a:t>Клониране на данните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56022FC2-E676-4C0E-8079-753D1BB82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656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32366-E843-40BC-8582-927F959B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Клониране на данни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2BBD02-D989-48C4-BB86-B69D72D2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ChangeTracker</a:t>
            </a:r>
            <a:r>
              <a:rPr lang="en-US" dirty="0"/>
              <a:t>&lt;T&gt;: </a:t>
            </a:r>
            <a:r>
              <a:rPr lang="bg-BG" dirty="0"/>
              <a:t>Клониране на данните</a:t>
            </a:r>
            <a:r>
              <a:rPr lang="en-US" dirty="0"/>
              <a:t> (2)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5FAEB-1CCD-4453-9694-C036D2379762}"/>
              </a:ext>
            </a:extLst>
          </p:cNvPr>
          <p:cNvSpPr txBox="1">
            <a:spLocks/>
          </p:cNvSpPr>
          <p:nvPr/>
        </p:nvSpPr>
        <p:spPr>
          <a:xfrm>
            <a:off x="528636" y="1761932"/>
            <a:ext cx="11128376" cy="494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private static List&lt;T&gt; CloneEntities(IEnumerable&lt;T&gt; entities)</a:t>
            </a:r>
          </a:p>
          <a:p>
            <a:pPr>
              <a:lnSpc>
                <a:spcPct val="8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var clonedEntities = new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List&lt;T&gt;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</a:t>
            </a:r>
          </a:p>
          <a:p>
            <a:pPr>
              <a:lnSpc>
                <a:spcPct val="85000"/>
              </a:lnSpc>
              <a:spcAft>
                <a:spcPts val="1200"/>
              </a:spcAft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var propertiesToClone = </a:t>
            </a:r>
            <a:r>
              <a:rPr lang="en-US" b="1" i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TODO: </a:t>
            </a:r>
            <a:r>
              <a:rPr lang="bg-BG" b="1" i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вземете свойствата с </a:t>
            </a:r>
            <a:r>
              <a:rPr lang="en-US" b="1" i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SQL</a:t>
            </a:r>
            <a:r>
              <a:rPr lang="bg-BG" b="1" i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тип</a:t>
            </a:r>
            <a:endParaRPr lang="en-US" b="1" i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8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foreach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(var entity in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entities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>
              <a:lnSpc>
                <a:spcPct val="8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var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clonedEntity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Activator.CreateInstance&lt;T&gt;()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foreach (var property in propertiesToClone) {</a:t>
            </a:r>
          </a:p>
          <a:p>
            <a:pPr>
              <a:lnSpc>
                <a:spcPct val="8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var value = property.GetValue(entity);</a:t>
            </a:r>
          </a:p>
          <a:p>
            <a:pPr>
              <a:lnSpc>
                <a:spcPct val="8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property.SetValue(clonedEntity, value);</a:t>
            </a:r>
          </a:p>
          <a:p>
            <a:pPr>
              <a:lnSpc>
                <a:spcPct val="85000"/>
              </a:lnSpc>
              <a:spcAft>
                <a:spcPts val="1200"/>
              </a:spcAft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}</a:t>
            </a:r>
          </a:p>
          <a:p>
            <a:pPr>
              <a:lnSpc>
                <a:spcPct val="8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clonedEntities.Add(clonedEntity);</a:t>
            </a:r>
          </a:p>
          <a:p>
            <a:pPr>
              <a:lnSpc>
                <a:spcPct val="85000"/>
              </a:lnSpc>
              <a:spcAft>
                <a:spcPts val="1200"/>
              </a:spcAft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>
              <a:lnSpc>
                <a:spcPct val="8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return clonedEntities;</a:t>
            </a:r>
          </a:p>
          <a:p>
            <a:pPr>
              <a:lnSpc>
                <a:spcPct val="8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06BA46E-C8B6-418B-9F56-8C779709A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70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Други класове в </a:t>
            </a:r>
            <a:r>
              <a:rPr lang="en-US" dirty="0"/>
              <a:t>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17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A375DBF8-FA0C-4AB8-B504-8D756AE4E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86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err="1"/>
              <a:t>DbSet</a:t>
            </a:r>
            <a:r>
              <a:rPr lang="en-US" dirty="0"/>
              <a:t>&lt;T&gt;</a:t>
            </a:r>
            <a:endParaRPr lang="bg-BG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err="1"/>
              <a:t>DbContext</a:t>
            </a:r>
            <a:r>
              <a:rPr lang="en-US" dirty="0"/>
              <a:t>&lt;T&gt;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err="1"/>
              <a:t>ChangeTracker</a:t>
            </a:r>
            <a:r>
              <a:rPr lang="en-US"/>
              <a:t>&lt;T&gt;</a:t>
            </a:r>
            <a:endParaRPr lang="bg-BG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endParaRPr lang="bg-BG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endParaRPr lang="bg-BG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937" y="3352800"/>
            <a:ext cx="3675769" cy="26040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368" y="3581400"/>
            <a:ext cx="3117587" cy="3041840"/>
          </a:xfrm>
          <a:prstGeom prst="rect">
            <a:avLst/>
          </a:prstGeom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40F313B5-75AC-431E-8206-B4EB0257A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6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1BA20B-A0F4-465B-B6CF-ED757FC7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DbSet&lt;T&gt;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1C3B5D-00EA-4480-AF19-D0984A6A28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Специализирани колекции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6F5451-C1F0-4BA8-BE21-55610BE20F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74" b="29457"/>
          <a:stretch/>
        </p:blipFill>
        <p:spPr>
          <a:xfrm>
            <a:off x="2694445" y="1233036"/>
            <a:ext cx="6799936" cy="3186564"/>
          </a:xfrm>
          <a:prstGeom prst="roundRect">
            <a:avLst>
              <a:gd name="adj" fmla="val 4888"/>
            </a:avLst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6CED4599-DA9A-4519-8348-DB30CC01146C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73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CDEA32-6BF9-4F82-A4A2-8C63CA497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Шаблонна колекция с допълнителни възможности</a:t>
            </a:r>
            <a:endParaRPr lang="en-US" dirty="0"/>
          </a:p>
          <a:p>
            <a:r>
              <a:rPr lang="bg-BG" dirty="0"/>
              <a:t>Всяка</a:t>
            </a:r>
            <a:r>
              <a:rPr lang="en-US" dirty="0"/>
              <a:t>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DbSet&lt;T&gt;</a:t>
            </a:r>
            <a:r>
              <a:rPr lang="en-US" dirty="0"/>
              <a:t> </a:t>
            </a:r>
            <a:r>
              <a:rPr lang="bg-BG" dirty="0"/>
              <a:t>съответства на единствена таблица в БД</a:t>
            </a:r>
            <a:endParaRPr lang="en-US" dirty="0"/>
          </a:p>
          <a:p>
            <a:r>
              <a:rPr lang="bg-BG" dirty="0"/>
              <a:t>Имплементира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ICollection&lt;T&gt;</a:t>
            </a:r>
            <a:endParaRPr lang="en-US" noProof="1"/>
          </a:p>
          <a:p>
            <a:pPr lvl="1"/>
            <a:r>
              <a:rPr lang="bg-BG" dirty="0"/>
              <a:t>Може да се прилага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foreach</a:t>
            </a:r>
            <a:endParaRPr lang="en-US" dirty="0"/>
          </a:p>
          <a:p>
            <a:pPr lvl="1"/>
            <a:r>
              <a:rPr lang="bg-BG" dirty="0"/>
              <a:t>Поддържа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LINQ</a:t>
            </a:r>
            <a:r>
              <a:rPr lang="en-US" dirty="0"/>
              <a:t> </a:t>
            </a:r>
            <a:r>
              <a:rPr lang="bg-BG" dirty="0"/>
              <a:t>операции</a:t>
            </a:r>
            <a:endParaRPr lang="en-US" dirty="0"/>
          </a:p>
          <a:p>
            <a:r>
              <a:rPr lang="bg-BG" dirty="0"/>
              <a:t>Обикновено няколко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DbSet</a:t>
            </a:r>
            <a:r>
              <a:rPr lang="bg-BG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-а</a:t>
            </a:r>
            <a:r>
              <a:rPr lang="en-US" dirty="0"/>
              <a:t> </a:t>
            </a:r>
            <a:r>
              <a:rPr lang="bg-BG" dirty="0"/>
              <a:t>формират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DbContext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2F2654-7DE1-4ED3-B7B4-62F50D78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DbSet&lt;T&gt;</a:t>
            </a:r>
            <a:r>
              <a:rPr lang="en-US" noProof="1"/>
              <a:t> </a:t>
            </a:r>
            <a:r>
              <a:rPr lang="bg-BG" noProof="1"/>
              <a:t>клас</a:t>
            </a:r>
            <a:endParaRPr lang="en-US" noProof="1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A22BE481-12A0-4C07-8E7F-E076D3F22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0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A5FDF-64F3-439C-9580-5B208CF98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Всеки</a:t>
            </a:r>
            <a:r>
              <a:rPr lang="en-US" dirty="0"/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DbSet</a:t>
            </a:r>
            <a:r>
              <a:rPr lang="en-US" dirty="0"/>
              <a:t> </a:t>
            </a:r>
            <a:r>
              <a:rPr lang="bg-BG" dirty="0"/>
              <a:t>се следи собствените си данни чрез регистър на промените</a:t>
            </a:r>
            <a:endParaRPr lang="en-US" dirty="0"/>
          </a:p>
          <a:p>
            <a:r>
              <a:rPr lang="bg-BG" dirty="0"/>
              <a:t>Притежава всички останали възможности на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ICollection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&lt;T&gt;</a:t>
            </a:r>
          </a:p>
          <a:p>
            <a:pPr lvl="1"/>
            <a:r>
              <a:rPr lang="bg-BG" dirty="0"/>
              <a:t>Добавя/обновява елементи</a:t>
            </a:r>
            <a:endParaRPr lang="en-US" dirty="0"/>
          </a:p>
          <a:p>
            <a:pPr lvl="1"/>
            <a:r>
              <a:rPr lang="bg-BG" dirty="0"/>
              <a:t>Премахва данна</a:t>
            </a:r>
            <a:r>
              <a:rPr lang="en-US" dirty="0"/>
              <a:t>/</a:t>
            </a:r>
            <a:r>
              <a:rPr lang="bg-BG" dirty="0"/>
              <a:t>множество от данни</a:t>
            </a:r>
            <a:endParaRPr lang="en-US" dirty="0"/>
          </a:p>
          <a:p>
            <a:pPr lvl="1"/>
            <a:r>
              <a:rPr lang="bg-BG" dirty="0"/>
              <a:t>Проверява елемент за </a:t>
            </a:r>
            <a:r>
              <a:rPr lang="bg-BG" dirty="0">
                <a:solidFill>
                  <a:schemeClr val="accent1"/>
                </a:solidFill>
              </a:rPr>
              <a:t>съществуване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bg-BG" dirty="0"/>
              <a:t>Пази </a:t>
            </a:r>
            <a:r>
              <a:rPr lang="bg-BG" dirty="0">
                <a:solidFill>
                  <a:schemeClr val="accent1"/>
                </a:solidFill>
              </a:rPr>
              <a:t>броя</a:t>
            </a:r>
            <a:r>
              <a:rPr lang="en-US" dirty="0"/>
              <a:t> </a:t>
            </a:r>
            <a:r>
              <a:rPr lang="bg-BG" dirty="0"/>
              <a:t>на елементите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148C0D-8568-4AA6-B8D5-60CA7D01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DbSet&lt;T&gt;</a:t>
            </a:r>
            <a:r>
              <a:rPr lang="en-US" noProof="1"/>
              <a:t> </a:t>
            </a:r>
            <a:r>
              <a:rPr lang="bg-BG" noProof="1"/>
              <a:t>възможности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C287AF0A-2359-4ED3-A3F4-1D002365D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74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1BA20B-A0F4-465B-B6CF-ED757FC7D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3" y="5562600"/>
            <a:ext cx="10363200" cy="820600"/>
          </a:xfrm>
        </p:spPr>
        <p:txBody>
          <a:bodyPr/>
          <a:lstStyle/>
          <a:p>
            <a:r>
              <a:rPr lang="en-US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DbContext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526AF5-2B4D-4A8F-BB3D-5754391897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13" t="-7978" r="-9813" b="-8589"/>
          <a:stretch/>
        </p:blipFill>
        <p:spPr>
          <a:xfrm>
            <a:off x="3326907" y="1143000"/>
            <a:ext cx="5535012" cy="3844686"/>
          </a:xfrm>
          <a:prstGeom prst="roundRect">
            <a:avLst>
              <a:gd name="adj" fmla="val 8215"/>
            </a:avLst>
          </a:prstGeom>
          <a:solidFill>
            <a:schemeClr val="tx1"/>
          </a:solidFill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689B2F99-6EAF-44EE-BC2D-5D5082E9FF8D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CCDD8A-D6F9-4230-A76B-1C1B0DA29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Съствен от няколко</a:t>
            </a:r>
            <a:r>
              <a:rPr lang="en-US" dirty="0"/>
              <a:t>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DbSet&lt;T&gt;</a:t>
            </a:r>
          </a:p>
          <a:p>
            <a:r>
              <a:rPr lang="bg-BG" dirty="0"/>
              <a:t>Грижи се за попълването на</a:t>
            </a:r>
            <a:r>
              <a:rPr lang="en-US" dirty="0"/>
              <a:t>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DbSet</a:t>
            </a:r>
            <a:r>
              <a:rPr lang="bg-BG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-овете</a:t>
            </a:r>
            <a:endParaRPr lang="en-US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bg-BG" dirty="0"/>
              <a:t>Потребителите създават</a:t>
            </a:r>
            <a:r>
              <a:rPr lang="en-US" dirty="0"/>
              <a:t>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DbContext</a:t>
            </a:r>
            <a:r>
              <a:rPr lang="en-US" dirty="0"/>
              <a:t>, </a:t>
            </a:r>
            <a:r>
              <a:rPr lang="bg-BG" dirty="0"/>
              <a:t>който наследява</a:t>
            </a:r>
            <a:r>
              <a:rPr lang="en-US" dirty="0"/>
              <a:t>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DbContext</a:t>
            </a:r>
            <a:r>
              <a:rPr lang="bg-BG" noProof="1"/>
              <a:t>; Използваме по един</a:t>
            </a:r>
            <a:r>
              <a:rPr lang="en-US" dirty="0"/>
              <a:t>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DbSet</a:t>
            </a:r>
            <a:r>
              <a:rPr lang="en-US" dirty="0"/>
              <a:t> </a:t>
            </a:r>
            <a:r>
              <a:rPr lang="bg-BG" dirty="0"/>
              <a:t>за таблица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24AF8C-E319-4F67-A8C4-A21A5845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DbContext</a:t>
            </a:r>
            <a:r>
              <a:rPr lang="en-US" dirty="0"/>
              <a:t> </a:t>
            </a:r>
            <a:r>
              <a:rPr lang="bg-BG" dirty="0"/>
              <a:t>клас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33A11D-880F-4BFC-9D6E-27F4FAFF34FB}"/>
              </a:ext>
            </a:extLst>
          </p:cNvPr>
          <p:cNvSpPr txBox="1">
            <a:spLocks/>
          </p:cNvSpPr>
          <p:nvPr/>
        </p:nvSpPr>
        <p:spPr>
          <a:xfrm>
            <a:off x="989012" y="3936298"/>
            <a:ext cx="10821988" cy="26130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class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SoftUniDbContext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: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DbContext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 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DbSet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&lt;Employee&gt; Employees { get; }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DbSet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&lt;Department&gt; Departments { get; }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DbSet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&lt;Project&gt; Projects { get; }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DbSet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&lt;EmployeeProject&gt; EmployeesProjects { get; }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4905EBB9-29F0-4C36-A6CF-14414F539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93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1BA20B-A0F4-465B-B6CF-ED757FC7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ChangeTracker</a:t>
            </a:r>
            <a:r>
              <a:rPr lang="en-US" dirty="0"/>
              <a:t>&lt;T&gt;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1C3B5D-00EA-4480-AF19-D0984A6A28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Клас за регистър на промените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E2E25B-42E3-4FBC-9F63-E6767019C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412" y="838200"/>
            <a:ext cx="6858000" cy="3839914"/>
          </a:xfrm>
          <a:prstGeom prst="roundRect">
            <a:avLst>
              <a:gd name="adj" fmla="val 3938"/>
            </a:avLst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B2AD5BDD-AB24-47C3-A101-438F4854D74E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12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95211F-A645-41EB-822A-28B907EF6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Контейнер за проследяване на промените</a:t>
            </a:r>
            <a:endParaRPr lang="en-US" dirty="0"/>
          </a:p>
          <a:p>
            <a:r>
              <a:rPr lang="bg-BG" dirty="0"/>
              <a:t>Поддържа </a:t>
            </a:r>
            <a:r>
              <a:rPr lang="en-US" dirty="0"/>
              <a:t>3 </a:t>
            </a:r>
            <a:r>
              <a:rPr lang="bg-BG" dirty="0"/>
              <a:t>коелкции</a:t>
            </a:r>
            <a:r>
              <a:rPr lang="en-US" dirty="0"/>
              <a:t>:</a:t>
            </a:r>
          </a:p>
          <a:p>
            <a:pPr lvl="1"/>
            <a:r>
              <a:rPr lang="bg-BG" dirty="0">
                <a:solidFill>
                  <a:schemeClr val="accent1"/>
                </a:solidFill>
              </a:rPr>
              <a:t>Всички</a:t>
            </a:r>
            <a:r>
              <a:rPr lang="en-US" dirty="0"/>
              <a:t> </a:t>
            </a:r>
            <a:r>
              <a:rPr lang="bg-BG" dirty="0"/>
              <a:t>данни</a:t>
            </a:r>
            <a:endParaRPr lang="en-US" dirty="0"/>
          </a:p>
          <a:p>
            <a:pPr lvl="1"/>
            <a:r>
              <a:rPr lang="bg-BG" dirty="0">
                <a:solidFill>
                  <a:schemeClr val="accent1"/>
                </a:solidFill>
              </a:rPr>
              <a:t>Добавените </a:t>
            </a:r>
            <a:r>
              <a:rPr lang="bg-BG" dirty="0"/>
              <a:t>данни</a:t>
            </a:r>
            <a:endParaRPr lang="en-US" dirty="0"/>
          </a:p>
          <a:p>
            <a:pPr lvl="1"/>
            <a:r>
              <a:rPr lang="bg-BG" dirty="0">
                <a:solidFill>
                  <a:schemeClr val="accent1"/>
                </a:solidFill>
              </a:rPr>
              <a:t>Премахнатите</a:t>
            </a:r>
            <a:r>
              <a:rPr lang="en-US" dirty="0"/>
              <a:t> </a:t>
            </a:r>
            <a:r>
              <a:rPr lang="bg-BG" dirty="0"/>
              <a:t>данни</a:t>
            </a:r>
            <a:endParaRPr lang="en-US" dirty="0"/>
          </a:p>
          <a:p>
            <a:r>
              <a:rPr lang="bg-BG" dirty="0"/>
              <a:t>Също така може да проследява и</a:t>
            </a:r>
            <a:r>
              <a:rPr lang="en-US" dirty="0"/>
              <a:t> </a:t>
            </a:r>
            <a:r>
              <a:rPr lang="bg-BG" dirty="0">
                <a:solidFill>
                  <a:schemeClr val="accent1"/>
                </a:solidFill>
              </a:rPr>
              <a:t>променени данни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bg-BG" dirty="0"/>
              <a:t>Чрез </a:t>
            </a:r>
            <a:r>
              <a:rPr lang="bg-BG" dirty="0">
                <a:solidFill>
                  <a:schemeClr val="accent1"/>
                </a:solidFill>
              </a:rPr>
              <a:t>клониране на данни</a:t>
            </a:r>
            <a:r>
              <a:rPr lang="en-US" dirty="0"/>
              <a:t> </a:t>
            </a:r>
            <a:r>
              <a:rPr lang="bg-BG" dirty="0"/>
              <a:t>при инициализация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D03810-9000-4B14-9319-79B7F73C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ChangeTracker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&lt;T&gt;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DAD0234F-2010-444A-B27C-06F2576CE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862007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7185</TotalTime>
  <Words>604</Words>
  <Application>Microsoft Office PowerPoint</Application>
  <PresentationFormat>Custom</PresentationFormat>
  <Paragraphs>99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DbSet&lt;T&gt;</vt:lpstr>
      <vt:lpstr>DbSet&lt;T&gt; клас</vt:lpstr>
      <vt:lpstr>DbSet&lt;T&gt; възможности</vt:lpstr>
      <vt:lpstr>DbContext</vt:lpstr>
      <vt:lpstr>DbContext клас</vt:lpstr>
      <vt:lpstr>ChangeTracker&lt;T&gt;</vt:lpstr>
      <vt:lpstr>ChangeTracker&lt;T&gt;</vt:lpstr>
      <vt:lpstr>ChangeTracker&lt;T&gt;: Клониране на данните</vt:lpstr>
      <vt:lpstr>ChangeTracker&lt;T&gt;: Клониране на данните (2)</vt:lpstr>
      <vt:lpstr>Други класове в ORM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2019-12-17T12:32:10Z</dcterms:modified>
  <cp:category>programming; software engineering; C#;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