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604" r:id="rId3"/>
    <p:sldId id="605" r:id="rId4"/>
    <p:sldId id="555" r:id="rId5"/>
    <p:sldId id="556" r:id="rId6"/>
    <p:sldId id="557" r:id="rId7"/>
    <p:sldId id="558" r:id="rId8"/>
    <p:sldId id="559" r:id="rId9"/>
    <p:sldId id="560" r:id="rId10"/>
    <p:sldId id="596" r:id="rId11"/>
    <p:sldId id="601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45C65B5A-F7E8-4FA0-A297-9DD23867BB2B}">
          <p14:sldIdLst>
            <p14:sldId id="604"/>
            <p14:sldId id="605"/>
          </p14:sldIdLst>
        </p14:section>
        <p14:section name="Компонентно тестване" id="{0846CD56-0E85-4415-9B64-4E0063767945}">
          <p14:sldIdLst>
            <p14:sldId id="555"/>
            <p14:sldId id="556"/>
            <p14:sldId id="557"/>
            <p14:sldId id="558"/>
            <p14:sldId id="559"/>
            <p14:sldId id="560"/>
          </p14:sldIdLst>
        </p14:section>
        <p14:section name="Заключение" id="{B1C093A1-7FCB-4970-AC27-D49F7832D084}">
          <p14:sldIdLst>
            <p14:sldId id="596"/>
            <p14:sldId id="60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CACAF0E-5D42-49D8-8F9E-AB2E581389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0340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46BF606-A93C-45D4-B1A2-87A5A74CB4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8039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3337362A-5F33-4812-B24D-02EE4469DB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1390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AFA99BC9-FF5F-493D-A185-B74A8B297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10819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779E39F-B598-4D40-AB6A-30C43A783C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4002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CBF61EC-D677-4D8B-AF94-1FCC1BAA72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5365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8B3B9F-851E-4B4D-8A8D-0DC6ECD7F6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030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622514" y="528977"/>
            <a:ext cx="10943797" cy="140457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altLang="en-US" dirty="0">
                <a:latin typeface="+mn-ea"/>
              </a:rPr>
              <a:t>Компонентно тестване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66623"/>
            <a:ext cx="5974712" cy="2682732"/>
            <a:chOff x="745783" y="3466623"/>
            <a:chExt cx="5974712" cy="268273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182125" y="3466623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812" y="1879364"/>
            <a:ext cx="10647558" cy="1244836"/>
          </a:xfrm>
        </p:spPr>
        <p:txBody>
          <a:bodyPr>
            <a:noAutofit/>
          </a:bodyPr>
          <a:lstStyle/>
          <a:p>
            <a:r>
              <a:rPr lang="bg-BG" altLang="en-US" sz="3600" dirty="0">
                <a:latin typeface="+mn-ea"/>
              </a:rPr>
              <a:t>Какво представлява компонентното тестване</a:t>
            </a:r>
            <a:r>
              <a:rPr lang="en-US" altLang="en-US" sz="3600" dirty="0">
                <a:latin typeface="+mn-ea"/>
              </a:rPr>
              <a:t>?</a:t>
            </a:r>
            <a:endParaRPr lang="x-none" altLang="en-US" sz="3600" dirty="0"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424" y="4399270"/>
            <a:ext cx="2525746" cy="2001213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3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0790" y="4427515"/>
            <a:ext cx="2119580" cy="1952420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9003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Компонентно тестване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8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CF51888-8688-4626-909A-A58807648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9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dirty="0"/>
              <a:t>Какво представлява тестването?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dirty="0"/>
              <a:t>Ръчно тестване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dirty="0"/>
              <a:t>Защо компонентно тестване?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dirty="0"/>
              <a:t>Компонентно тестване - факти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pic>
        <p:nvPicPr>
          <p:cNvPr id="6" name="Picture 2" descr="http://leonmeijer.nl/images/leonmeijer_nl/WindowsLiveWriter/TestdrivendevelopmentUni.NETwhatsallthis_D86E/sw_testing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55005" y="4876800"/>
            <a:ext cx="2895600" cy="1435595"/>
          </a:xfrm>
          <a:prstGeom prst="roundRect">
            <a:avLst>
              <a:gd name="adj" fmla="val 279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9332BB9-514F-4FD2-955E-15FA0E7BE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5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1121770"/>
            <a:ext cx="11506201" cy="352595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bg-BG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Компонентът </a:t>
            </a:r>
            <a:r>
              <a:rPr lang="bg-BG" noProof="1">
                <a:solidFill>
                  <a:schemeClr val="tx2"/>
                </a:solidFill>
                <a:cs typeface="Consolas" pitchFamily="49" charset="0"/>
              </a:rPr>
              <a:t>е код, явяващ се възможно най-малка част от приложението, която може да бъде самостоятелно тествана. В контекстът на </a:t>
            </a: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C# </a:t>
            </a:r>
            <a:r>
              <a:rPr lang="bg-BG" noProof="1">
                <a:solidFill>
                  <a:schemeClr val="tx2"/>
                </a:solidFill>
                <a:cs typeface="Consolas" pitchFamily="49" charset="0"/>
              </a:rPr>
              <a:t>това обикновено са методите.</a:t>
            </a:r>
            <a:endParaRPr lang="en-US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bg-BG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Компонентен тест </a:t>
            </a:r>
            <a:r>
              <a:rPr lang="bg-BG" noProof="1">
                <a:solidFill>
                  <a:schemeClr val="tx2"/>
                </a:solidFill>
                <a:cs typeface="Consolas" pitchFamily="49" charset="0"/>
              </a:rPr>
              <a:t>е код, който обикновено се пише от разработчика, с цел да се провери и гарантира правилното поведение на компонент.</a:t>
            </a:r>
            <a:endParaRPr lang="en-US" noProof="1">
              <a:solidFill>
                <a:schemeClr val="tx2"/>
              </a:solidFill>
              <a:cs typeface="Consolas" pitchFamily="49" charset="0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Компонентно тестване </a:t>
            </a:r>
            <a:r>
              <a:rPr lang="en-US" sz="4800" dirty="0"/>
              <a:t>– </a:t>
            </a:r>
            <a:r>
              <a:rPr lang="bg-BG" sz="4800" dirty="0"/>
              <a:t>Определение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598920"/>
            <a:ext cx="1013460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Тестването на програмите може да се ползва да покаже наличието на грешки, но никога да покаже липсата им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60F5868-C362-4AFC-B1B1-6EE720922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7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Вие вече сте правили ръчно тестване</a:t>
            </a:r>
            <a:endParaRPr lang="en-US" sz="3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4000" dirty="0">
                <a:solidFill>
                  <a:schemeClr val="tx2">
                    <a:lumMod val="75000"/>
                  </a:schemeClr>
                </a:solidFill>
              </a:rPr>
              <a:t>Ръчните тестове </a:t>
            </a:r>
            <a:r>
              <a:rPr lang="bg-BG" sz="4000" dirty="0"/>
              <a:t>са по-малко ефективни</a:t>
            </a:r>
            <a:endParaRPr lang="en-US" sz="4000" dirty="0"/>
          </a:p>
          <a:p>
            <a:pPr lvl="1" eaLnBrk="1" hangingPunct="1">
              <a:lnSpc>
                <a:spcPct val="100000"/>
              </a:lnSpc>
            </a:pPr>
            <a:r>
              <a:rPr lang="bg-BG" sz="3800" dirty="0"/>
              <a:t>Неструктурирани</a:t>
            </a:r>
            <a:endParaRPr lang="en-US" sz="3800" dirty="0"/>
          </a:p>
          <a:p>
            <a:pPr lvl="1" eaLnBrk="1" hangingPunct="1">
              <a:lnSpc>
                <a:spcPct val="100000"/>
              </a:lnSpc>
            </a:pPr>
            <a:r>
              <a:rPr lang="bg-BG" sz="3800" dirty="0"/>
              <a:t>Неповторяеми</a:t>
            </a:r>
            <a:endParaRPr lang="en-US" sz="3800" dirty="0"/>
          </a:p>
          <a:p>
            <a:pPr lvl="1" eaLnBrk="1" hangingPunct="1">
              <a:lnSpc>
                <a:spcPct val="100000"/>
              </a:lnSpc>
            </a:pPr>
            <a:r>
              <a:rPr lang="bg-BG" sz="3800" dirty="0"/>
              <a:t>Не покриват целия ваш код</a:t>
            </a:r>
            <a:endParaRPr lang="en-US" sz="3800" dirty="0"/>
          </a:p>
          <a:p>
            <a:pPr lvl="1" eaLnBrk="1" hangingPunct="1">
              <a:lnSpc>
                <a:spcPct val="100000"/>
              </a:lnSpc>
            </a:pPr>
            <a:r>
              <a:rPr lang="bg-BG" sz="3800" dirty="0"/>
              <a:t>Не е лесно да се направят както трябва да бъде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Ръчно тестване</a:t>
            </a:r>
            <a:endParaRPr lang="en-US" sz="4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04212" y="2895600"/>
            <a:ext cx="3215842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77A4FEB-AEFA-444E-B24F-064265E48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2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Компонентно тестване </a:t>
            </a:r>
            <a:r>
              <a:rPr lang="en-US" sz="4800" dirty="0"/>
              <a:t>– </a:t>
            </a:r>
            <a:r>
              <a:rPr lang="bg-BG" sz="4800" dirty="0"/>
              <a:t>Пример</a:t>
            </a:r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820285" y="990600"/>
            <a:ext cx="10455727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sum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array.Length;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(Sum(new int[] { 1, 2 }) != 3)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new TestFailedException("1+2 != 3");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(Sum(new int[] { -2 }) != -2)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new TestFailedException("-2 != -2");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(Sum(new int[] { }) !=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new TestFailedException("0 != 0");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216445C-85E2-4537-8C0A-9150D0968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3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Тестовете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парчета код (част от програмата)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bg-BG" dirty="0"/>
              <a:t>В повечето случаи компонентните тестове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писани от разработчиците (програмистите)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Компонентните тестове се поставят </a:t>
            </a:r>
            <a:r>
              <a:rPr lang="ru-RU" dirty="0"/>
              <a:t>в хранилището на кода </a:t>
            </a:r>
            <a:r>
              <a:rPr lang="en-US" dirty="0"/>
              <a:t>(TFS / SVN / </a:t>
            </a:r>
            <a:r>
              <a:rPr lang="en-US" noProof="1"/>
              <a:t>Git</a:t>
            </a:r>
            <a:r>
              <a:rPr lang="en-US" dirty="0"/>
              <a:t>) </a:t>
            </a:r>
            <a:r>
              <a:rPr lang="ru-RU" dirty="0"/>
              <a:t>заедно с кода, който тестват. Обикновено се обособяват в </a:t>
            </a:r>
            <a:r>
              <a:rPr lang="bg-BG" dirty="0"/>
              <a:t>собствена папка и проект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Необходим е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Фреймуърк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/>
              <a:t>като: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Visual Studio Team </a:t>
            </a:r>
            <a:r>
              <a:rPr lang="en-US" noProof="1"/>
              <a:t>Test (VSTT)</a:t>
            </a:r>
          </a:p>
          <a:p>
            <a:pPr lvl="1">
              <a:lnSpc>
                <a:spcPct val="110000"/>
              </a:lnSpc>
            </a:pPr>
            <a:r>
              <a:rPr lang="en-US" noProof="1"/>
              <a:t>NUnit, XUnit, Gallio,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Компонентно тестване </a:t>
            </a:r>
            <a:r>
              <a:rPr lang="en-US" sz="4800" dirty="0"/>
              <a:t>– </a:t>
            </a:r>
            <a:r>
              <a:rPr lang="bg-BG" sz="4800" dirty="0"/>
              <a:t>Някои факти</a:t>
            </a:r>
            <a:endParaRPr lang="en-US" sz="48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0121D31-F97E-4E0A-BEF0-8C404164C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9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Всички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класове</a:t>
            </a:r>
            <a:r>
              <a:rPr lang="en-US" sz="3600" dirty="0"/>
              <a:t> </a:t>
            </a:r>
            <a:r>
              <a:rPr lang="bg-BG" sz="3600" dirty="0"/>
              <a:t>трябва да бъдат тествани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Всички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методи </a:t>
            </a:r>
            <a:r>
              <a:rPr lang="en-US" sz="3600" dirty="0"/>
              <a:t> </a:t>
            </a:r>
            <a:r>
              <a:rPr lang="bg-BG" sz="3600" dirty="0"/>
              <a:t>трябва да бъдат тествани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ru-RU" dirty="0"/>
              <a:t>Тривиалният код може да се пропусне – </a:t>
            </a:r>
            <a:br>
              <a:rPr lang="ru-RU" dirty="0"/>
            </a:br>
            <a:r>
              <a:rPr lang="bg-BG" dirty="0"/>
              <a:t>свойства като </a:t>
            </a:r>
            <a:r>
              <a:rPr lang="en-US" dirty="0"/>
              <a:t>getters </a:t>
            </a:r>
            <a:r>
              <a:rPr lang="bg-BG" dirty="0"/>
              <a:t> и</a:t>
            </a:r>
            <a:r>
              <a:rPr lang="en-US" dirty="0"/>
              <a:t> setters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Частни методи могат да бъдат пропуснати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 идеалния случай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всички компоненти тестове трябва да минат успешно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преди да се качи (</a:t>
            </a:r>
            <a:r>
              <a:rPr lang="en-US" dirty="0"/>
              <a:t>commit</a:t>
            </a:r>
            <a:r>
              <a:rPr lang="bg-BG" dirty="0"/>
              <a:t>) кода в хранилището за управление на кода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Компонентно тестване </a:t>
            </a:r>
            <a:r>
              <a:rPr lang="en-US" sz="4800" dirty="0"/>
              <a:t>– </a:t>
            </a:r>
            <a:r>
              <a:rPr lang="bg-BG" sz="4800" dirty="0"/>
              <a:t>Още факти</a:t>
            </a:r>
            <a:endParaRPr lang="en-US" sz="4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0012" y="1496125"/>
            <a:ext cx="2773992" cy="2463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A97B63A-8752-4266-B712-0218FF48A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3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Компонентните тестове драматично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намаляват броя на дефектите </a:t>
            </a:r>
            <a:r>
              <a:rPr lang="bg-BG" sz="3600" dirty="0"/>
              <a:t>в кода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Компонентните тестовете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подобряват дизайна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/>
              <a:t>Компонентните тестовете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са добра документация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/>
              <a:t>Компонентните тестовете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намаляват цената на промените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/>
              <a:t>Компонентните тестовете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позволяват рефакториране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Компонентните тестовете намаляват вероятността от инжектиране на дефекти чрез рефакториране и промени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Защо компонентно тестване</a:t>
            </a:r>
            <a:r>
              <a:rPr lang="en-US" sz="4800" dirty="0"/>
              <a:t>?</a:t>
            </a:r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2442" y="1600200"/>
            <a:ext cx="1764651" cy="1965802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0C9855B-3AC4-4BDF-88DD-DC24F78ED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1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047000" cy="540983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Пишете код, удобен за тестване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Автоматизираното тестване е</a:t>
            </a:r>
            <a:r>
              <a:rPr lang="en-US" sz="3600" dirty="0"/>
              <a:t> </a:t>
            </a:r>
            <a:r>
              <a:rPr lang="bg-BG" sz="3600" dirty="0"/>
              <a:t>за препоръчване пред ръчното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75" y="3278376"/>
            <a:ext cx="2209800" cy="1412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254278" y="3886200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5A4699C-7B4B-4877-96BD-7D7A87894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8275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7151</TotalTime>
  <Words>730</Words>
  <Application>Microsoft Office PowerPoint</Application>
  <PresentationFormat>Custom</PresentationFormat>
  <Paragraphs>99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Компонентно тестване – Определение</vt:lpstr>
      <vt:lpstr>Ръчно тестване</vt:lpstr>
      <vt:lpstr>Компонентно тестване – Пример</vt:lpstr>
      <vt:lpstr>Компонентно тестване – Някои факти</vt:lpstr>
      <vt:lpstr>Компонентно тестване – Още факти</vt:lpstr>
      <vt:lpstr>Защо компонентно тестване?</vt:lpstr>
      <vt:lpstr>Обобщение</vt:lpstr>
      <vt:lpstr>Компонентно тестване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>Software University Foundation</dc:creator>
  <cp:keywords>quality code; programming; course; SoftUni; Software University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2019-12-17T11:57:50Z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