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597" r:id="rId3"/>
    <p:sldId id="598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9" r:id="rId16"/>
    <p:sldId id="600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9A646D6-3E6E-4006-A438-62C2CE91336D}">
          <p14:sldIdLst>
            <p14:sldId id="597"/>
            <p14:sldId id="598"/>
          </p14:sldIdLst>
        </p14:section>
        <p14:section name="Добри практики" id="{49668581-D390-4CF4-8A57-97AD4A0FE83D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Заключение" id="{60CCDC0C-8E73-4B19-AC09-A950999BF5FB}">
          <p14:sldIdLst>
            <p14:sldId id="599"/>
            <p14:sldId id="60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F07E0AC-AFC3-4377-963C-F31C0330C5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1721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847D490-2478-460F-ADCC-1DF4B8069F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9997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983D38A-621B-4F63-813F-2DC846765A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073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B854FB-C22C-47CF-AAB1-FF44353958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4247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879011A-3E6F-4EB2-8E15-6BED7DC198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57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projects/pe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244508" cy="583738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>
              <a:solidFill>
                <a:srgbClr val="F0A22E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248184"/>
            <a:ext cx="5479956" cy="2901171"/>
            <a:chOff x="745783" y="3248184"/>
            <a:chExt cx="5479956" cy="29011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687369" y="3248184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3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>
                  <a:solidFill>
                    <a:srgbClr val="F0A22E">
                      <a:lumMod val="40000"/>
                      <a:lumOff val="60000"/>
                    </a:srgbClr>
                  </a:solidFill>
                </a:rPr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5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17" y="3603510"/>
            <a:ext cx="2015967" cy="2183004"/>
          </a:xfrm>
          <a:prstGeom prst="rect">
            <a:avLst/>
          </a:prstGeom>
        </p:spPr>
      </p:pic>
      <p:sp>
        <p:nvSpPr>
          <p:cNvPr id="19" name="Title 4"/>
          <p:cNvSpPr>
            <a:spLocks noGrp="1"/>
          </p:cNvSpPr>
          <p:nvPr>
            <p:ph type="ctrTitle"/>
          </p:nvPr>
        </p:nvSpPr>
        <p:spPr>
          <a:xfrm>
            <a:off x="1209502" y="1154006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Компонентно тестване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Subtitle 5"/>
          <p:cNvSpPr>
            <a:spLocks noGrp="1"/>
          </p:cNvSpPr>
          <p:nvPr>
            <p:ph type="subTitle" idx="1"/>
          </p:nvPr>
        </p:nvSpPr>
        <p:spPr>
          <a:xfrm>
            <a:off x="3876502" y="2250923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Добри практики</a:t>
            </a:r>
            <a:endParaRPr lang="x-none" altLang="en-US" dirty="0">
              <a:latin typeface="+mn-ea"/>
            </a:endParaRPr>
          </a:p>
        </p:txBody>
      </p:sp>
      <p:pic>
        <p:nvPicPr>
          <p:cNvPr id="13" name="Picture 2" descr="http://www.datatraverse.com/style/swtes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3624" y="4298457"/>
            <a:ext cx="3513227" cy="1754561"/>
          </a:xfrm>
          <a:prstGeom prst="roundRect">
            <a:avLst>
              <a:gd name="adj" fmla="val 408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Съобщението от провеката в теста е едно от най-важните неща!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Трябва да ни казва какво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очаква да се случи, </a:t>
            </a:r>
            <a:r>
              <a:rPr lang="ru-RU" dirty="0"/>
              <a:t>но не 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какво е станало вместо това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Доброто съобщение от проверката ни помага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проследим грешките</a:t>
            </a:r>
            <a:r>
              <a:rPr lang="en-US" dirty="0"/>
              <a:t> </a:t>
            </a:r>
            <a:r>
              <a:rPr lang="bg-BG" dirty="0"/>
              <a:t>и да разберем по-лесно компонентното тестване</a:t>
            </a:r>
            <a:r>
              <a:rPr lang="en-US" dirty="0"/>
              <a:t> </a:t>
            </a: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i="1" dirty="0"/>
              <a:t>„</a:t>
            </a:r>
            <a:r>
              <a:rPr lang="ru-RU" i="1" dirty="0"/>
              <a:t>Изтеглянето е неуспешно: сметките не би трябвало да имат отрицателно салдо</a:t>
            </a:r>
            <a:r>
              <a:rPr lang="bg-BG" i="1" dirty="0"/>
              <a:t>“</a:t>
            </a:r>
            <a:endParaRPr lang="en-US" dirty="0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Какво трябва да казват съобщенията от проверката</a:t>
            </a:r>
            <a:r>
              <a:rPr lang="en-US" dirty="0"/>
              <a:t>?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B49F189-09A7-4ECA-A95F-B4843037E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7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Изразяват какво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трябва да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600" dirty="0"/>
              <a:t>да се случи и какво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не трябва </a:t>
            </a:r>
            <a:r>
              <a:rPr lang="bg-BG" sz="3600" dirty="0"/>
              <a:t>да се случи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Verify()</a:t>
            </a:r>
            <a:r>
              <a:rPr lang="en-US" i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i="1" dirty="0"/>
              <a:t>не хвърли изключение</a:t>
            </a:r>
            <a:r>
              <a:rPr lang="en-US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Connect()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i="1" dirty="0"/>
              <a:t>не отвори връзката преди да завърши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ru-RU" sz="3600" dirty="0"/>
              <a:t>връщат празни или безсмислени съобщения</a:t>
            </a:r>
          </a:p>
          <a:p>
            <a:pPr lvl="1">
              <a:lnSpc>
                <a:spcPct val="100000"/>
              </a:lnSpc>
            </a:pPr>
            <a:r>
              <a:rPr lang="ru-RU" sz="3600" dirty="0"/>
              <a:t>връщат съобщения, които повтарят името на тестовия случай</a:t>
            </a:r>
            <a:endParaRPr lang="en-US" sz="3600" dirty="0"/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ru-RU" dirty="0"/>
              <a:t>Какво трябва да казват съобщенията от проверката</a:t>
            </a:r>
            <a:r>
              <a:rPr lang="en-US" dirty="0"/>
              <a:t>? 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7FFE77D-DA28-4119-AB50-AD593196B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800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5273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Избягвайте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множествена проверка </a:t>
            </a:r>
            <a:r>
              <a:rPr lang="bg-BG" dirty="0"/>
              <a:t>в единичен тестов случай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Ако първата проверка пропадне, изпълнението на теста спира за този тестов случай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108420"/>
            <a:ext cx="11804822" cy="1110780"/>
          </a:xfrm>
        </p:spPr>
        <p:txBody>
          <a:bodyPr>
            <a:noAutofit/>
          </a:bodyPr>
          <a:lstStyle/>
          <a:p>
            <a:r>
              <a:rPr lang="bg-BG" dirty="0"/>
              <a:t>Избягвайте множество проверки в един компонентен тест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3632" y="3974675"/>
            <a:ext cx="10358384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TestSum_AnyParamBiggerThan1000IsNotSummed() 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Sum(1001, 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Sum(1, 1001,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Sum(1, 2, 1001);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875E2F5-4F41-41E4-BE68-F75D0EA5C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0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Концепцията за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компонентно тестване </a:t>
            </a:r>
            <a:r>
              <a:rPr lang="bg-BG" sz="3200" dirty="0"/>
              <a:t>е от много години в общността на разработчиците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Нови методологии в частност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Scrum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XP</a:t>
            </a:r>
            <a:r>
              <a:rPr lang="en-US" sz="3200" dirty="0"/>
              <a:t>, </a:t>
            </a:r>
            <a:r>
              <a:rPr lang="ru-RU" sz="3200" dirty="0"/>
              <a:t>са превърнали компонентното тестване в основа на разработка на софтуер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Писането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добри и ефективни </a:t>
            </a:r>
            <a:r>
              <a:rPr lang="bg-BG" sz="3200" dirty="0"/>
              <a:t>компоненти тестове е важно</a:t>
            </a:r>
            <a:r>
              <a:rPr lang="en-US" sz="3200" dirty="0"/>
              <a:t>!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Съществуват инструменти за генериране на тестове</a:t>
            </a:r>
            <a:r>
              <a:rPr lang="en-US" sz="3200" dirty="0"/>
              <a:t> (</a:t>
            </a:r>
            <a:r>
              <a:rPr lang="bg-BG" sz="3200" dirty="0"/>
              <a:t>например </a:t>
            </a:r>
            <a:r>
              <a:rPr lang="en-US" sz="3200" noProof="1">
                <a:hlinkClick r:id="rId2"/>
              </a:rPr>
              <a:t>Pex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ru-RU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Въпреки това тези инструменти не са перфектни и често се налага разработчиците да редактират генерирания код</a:t>
            </a: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2000010" cy="1110780"/>
          </a:xfrm>
        </p:spPr>
        <p:txBody>
          <a:bodyPr>
            <a:normAutofit fontScale="90000"/>
          </a:bodyPr>
          <a:lstStyle/>
          <a:p>
            <a:r>
              <a:rPr lang="bg-BG" sz="4800" dirty="0"/>
              <a:t>Компонентно тестване </a:t>
            </a:r>
            <a:r>
              <a:rPr lang="en-US" sz="4800" dirty="0"/>
              <a:t>– </a:t>
            </a:r>
            <a:r>
              <a:rPr lang="bg-BG" sz="4800" dirty="0"/>
              <a:t>Предизвикателството</a:t>
            </a:r>
            <a:endParaRPr lang="en-US" sz="48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0F30485-9318-4549-ACE5-9EEA99803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0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263532"/>
            <a:ext cx="11804821" cy="5297423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2800" dirty="0"/>
              <a:t>Пишете код, удобен за тестване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2800" dirty="0"/>
              <a:t>Следвайте шаблона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3A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2800" dirty="0"/>
              <a:t>Пишете компоненти тестове, съгласно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спецификациите</a:t>
            </a:r>
            <a:endParaRPr lang="en-US" sz="2800" dirty="0"/>
          </a:p>
          <a:p>
            <a:pPr marL="819096" lvl="1" indent="-514350">
              <a:lnSpc>
                <a:spcPct val="100000"/>
              </a:lnSpc>
            </a:pPr>
            <a:r>
              <a:rPr lang="bg-BG" sz="2800" dirty="0"/>
              <a:t>При смяна на спецификацията</a:t>
            </a:r>
            <a:r>
              <a:rPr lang="en-US" sz="2800" dirty="0"/>
              <a:t> </a:t>
            </a:r>
            <a:r>
              <a:rPr lang="bg-BG" sz="2800" dirty="0"/>
              <a:t>трябва да се сменят също и тестовете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2800" dirty="0"/>
              <a:t>Когато пишем компонентен тест</a:t>
            </a:r>
            <a:r>
              <a:rPr lang="en-US" sz="2800" dirty="0"/>
              <a:t>, </a:t>
            </a:r>
            <a:r>
              <a:rPr lang="bg-BG" sz="2800" dirty="0"/>
              <a:t>следвайте правилата за качествен програмен код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2800" dirty="0"/>
              <a:t>Компонентното тестване е добра документация на кода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36" y="649589"/>
            <a:ext cx="2209800" cy="1412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294812" y="762000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88ADE58-38A8-4A6A-826D-4F410A5E8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7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Компонентно тестване – Добри практики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5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EB59F63-815C-404E-B2DA-F0E3177BC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68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bg-BG" altLang="en-US" sz="3600" spc="200" dirty="0"/>
              <a:t>Добри практики за компонентно тестване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bg-BG" sz="3600" spc="200" dirty="0">
                <a:ea typeface="+mj-ea"/>
                <a:cs typeface="+mj-cs"/>
              </a:rPr>
              <a:t>Именуване на тестовете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bg-BG" sz="3600" spc="200" dirty="0">
                <a:ea typeface="+mj-ea"/>
                <a:cs typeface="+mj-cs"/>
              </a:rPr>
              <a:t>Какво тестваме?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bg-BG" sz="3600" spc="200" dirty="0">
                <a:ea typeface="+mj-ea"/>
                <a:cs typeface="+mj-cs"/>
              </a:rPr>
              <a:t>Какви съобщения да съставяме?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bg-BG" sz="3600" spc="200" dirty="0">
                <a:ea typeface="+mj-ea"/>
                <a:cs typeface="+mj-cs"/>
              </a:rPr>
              <a:t>Проверките в </a:t>
            </a:r>
            <a:r>
              <a:rPr lang="bg-BG" sz="3600" spc="200">
                <a:ea typeface="+mj-ea"/>
                <a:cs typeface="+mj-cs"/>
              </a:rPr>
              <a:t>тестовия метод</a:t>
            </a:r>
            <a:endParaRPr lang="bg-BG" sz="3600" dirty="0"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0775703-4342-4278-8E73-AEEE1728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 на теста </a:t>
            </a:r>
            <a:r>
              <a:rPr lang="bg-BG" dirty="0"/>
              <a:t>трябва да изразява специфичните изисквания, които се тестват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Обикновено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[TestMethod_StateUnderTest_ExpectedBehavior]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TestAccountDepositNegativeSum()</a:t>
            </a:r>
            <a:r>
              <a:rPr lang="en-US" noProof="1">
                <a:latin typeface="+mj-lt"/>
                <a:cs typeface="Consolas" pitchFamily="49" charset="0"/>
              </a:rPr>
              <a:t> </a:t>
            </a:r>
            <a:r>
              <a:rPr lang="bg-BG" noProof="1">
                <a:latin typeface="+mj-lt"/>
                <a:cs typeface="Consolas" pitchFamily="49" charset="0"/>
              </a:rPr>
              <a:t>или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AccountShouldNotDepositNegativeSum()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Името на теста трябва да включва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Очакваното входното състояние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Очаквания резултат или състояние 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Името на тествания метод или клас</a:t>
            </a:r>
            <a:endParaRPr lang="en-US" dirty="0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Стандарти за именуване в компонентното тестване</a:t>
            </a:r>
            <a:endParaRPr lang="en-US" sz="38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1A263A9-C068-451E-A358-8C47A9616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4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95400"/>
            <a:ext cx="11804822" cy="5063959"/>
          </a:xfrm>
        </p:spPr>
        <p:txBody>
          <a:bodyPr/>
          <a:lstStyle/>
          <a:p>
            <a:pPr marL="290513" indent="-290513">
              <a:lnSpc>
                <a:spcPct val="100000"/>
              </a:lnSpc>
              <a:tabLst>
                <a:tab pos="914400" algn="l"/>
              </a:tabLst>
            </a:pPr>
            <a:r>
              <a:rPr lang="bg-BG" dirty="0"/>
              <a:t>Даден е метод</a:t>
            </a:r>
            <a:r>
              <a:rPr lang="en-US" dirty="0"/>
              <a:t>:</a:t>
            </a:r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endParaRPr lang="en-US" dirty="0"/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r>
              <a:rPr lang="en-US" dirty="0"/>
              <a:t>	</a:t>
            </a:r>
            <a:r>
              <a:rPr lang="bg-BG" dirty="0"/>
              <a:t>с изискване да се игнорират числата, по-големи от </a:t>
            </a:r>
            <a:r>
              <a:rPr lang="en-US" dirty="0"/>
              <a:t>100 </a:t>
            </a:r>
            <a:r>
              <a:rPr lang="bg-BG" dirty="0"/>
              <a:t> в процеса на сумиране</a:t>
            </a:r>
            <a:endParaRPr lang="en-US" dirty="0"/>
          </a:p>
          <a:p>
            <a:pPr marL="290513" indent="-290513">
              <a:lnSpc>
                <a:spcPct val="100000"/>
              </a:lnSpc>
              <a:spcBef>
                <a:spcPts val="1200"/>
              </a:spcBef>
              <a:tabLst>
                <a:tab pos="231775" algn="l"/>
              </a:tabLst>
            </a:pPr>
            <a:r>
              <a:rPr lang="bg-BG" dirty="0"/>
              <a:t>Името на теста трябва да е</a:t>
            </a:r>
            <a:r>
              <a:rPr lang="en-US" dirty="0"/>
              <a:t>:</a:t>
            </a:r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Стандарти за именуване в компонентното тестване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1015735" y="2057400"/>
            <a:ext cx="10070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Sum(params int[] values)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5733" y="4675572"/>
            <a:ext cx="10070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TestSumNumberIgnoredIfGreaterThan100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E0F2952-D2BF-4880-95D8-897763A22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Най-общо</a:t>
            </a:r>
            <a:r>
              <a:rPr lang="en-US" dirty="0"/>
              <a:t>, </a:t>
            </a:r>
            <a:r>
              <a:rPr lang="bg-BG" dirty="0"/>
              <a:t> успешните тестове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никога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не се премахват</a:t>
            </a:r>
          </a:p>
          <a:p>
            <a:pPr>
              <a:lnSpc>
                <a:spcPct val="100000"/>
              </a:lnSpc>
            </a:pPr>
            <a:r>
              <a:rPr lang="bg-BG" dirty="0"/>
              <a:t>Тези тестове подсигуряват това, че промените в кода не повреждат работещия код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Успешен тест трябва да се променя само ако се цели да се подобри четимостта му</a:t>
            </a:r>
          </a:p>
          <a:p>
            <a:pPr>
              <a:lnSpc>
                <a:spcPct val="100000"/>
              </a:lnSpc>
            </a:pPr>
            <a:r>
              <a:rPr lang="bg-BG" dirty="0"/>
              <a:t>Когато тестовете не минават - това обикновено значи, че има конфликтни изисквания – или самият тест е написан дефектно или в кода, който тества има дефект</a:t>
            </a:r>
            <a:endParaRPr lang="en-US" dirty="0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Кога трябва да се промени или премахне тест</a:t>
            </a:r>
            <a:r>
              <a:rPr lang="en-US" dirty="0"/>
              <a:t>?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A5B8FA7-D215-4D29-83F3-32002BFEE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bg-BG" dirty="0"/>
              <a:t>Този тест ще бъде променен, ако се добави нова функционалност, която позволява отрицателни числа.</a:t>
            </a:r>
            <a:endParaRPr lang="en-US" dirty="0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-40341"/>
            <a:ext cx="11377597" cy="1110780"/>
          </a:xfrm>
        </p:spPr>
        <p:txBody>
          <a:bodyPr>
            <a:normAutofit/>
          </a:bodyPr>
          <a:lstStyle/>
          <a:p>
            <a:r>
              <a:rPr lang="ru-RU" dirty="0"/>
              <a:t>Кога трябва да се промени или премахне тест</a:t>
            </a:r>
            <a:r>
              <a:rPr lang="en-US" dirty="0"/>
              <a:t>?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84212" y="2016407"/>
            <a:ext cx="10899481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TestSum_FirstNegativeNumberThrowsException()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Assert.Throws&lt;Exception&gt;(()=&gt; Sum(-1, 1, 2));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105C360-7984-4F94-8BE8-AF7AABFDB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8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/>
            <a:r>
              <a:rPr lang="bg-BG" dirty="0"/>
              <a:t>Нов разработчик е написал следния тест</a:t>
            </a:r>
            <a:r>
              <a:rPr lang="en-US" dirty="0"/>
              <a:t>:</a:t>
            </a:r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/>
            <a:r>
              <a:rPr lang="bg-BG" dirty="0"/>
              <a:t>Предишният тест пропада поради промяна на изискванията</a:t>
            </a:r>
            <a:endParaRPr lang="en-US" dirty="0"/>
          </a:p>
        </p:txBody>
      </p:sp>
      <p:sp>
        <p:nvSpPr>
          <p:cNvPr id="73216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ru-RU" dirty="0"/>
              <a:t>Кога трябва да се промени или премахне тест</a:t>
            </a:r>
            <a:r>
              <a:rPr lang="en-US" dirty="0"/>
              <a:t>? (3)</a:t>
            </a: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755870" y="1991142"/>
            <a:ext cx="1065862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TestSum_FirstNegativeNumberCalculatesCorrectly()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sumResult = Sum(-1, 1, 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Assert.AreEqual(2, sumResult);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B0856F0-906F-4857-BBDE-1E35072F8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0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bg-BG" sz="3600" dirty="0"/>
              <a:t>Две посоки на действие:</a:t>
            </a:r>
            <a:endParaRPr lang="en-US" sz="3600" dirty="0"/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bg-BG" sz="3400" dirty="0"/>
              <a:t>Изтрийте пропаднал тест след потвърждение на неговата невалидност</a:t>
            </a:r>
            <a:endParaRPr lang="en-US" sz="3400" dirty="0"/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bg-BG" sz="3400" dirty="0"/>
              <a:t>Промяна на стари тестове</a:t>
            </a:r>
            <a:r>
              <a:rPr lang="en-US" sz="3400" dirty="0"/>
              <a:t>:</a:t>
            </a:r>
          </a:p>
          <a:p>
            <a:pPr marL="1435100" lvl="2" indent="-266700">
              <a:lnSpc>
                <a:spcPct val="100000"/>
              </a:lnSpc>
            </a:pPr>
            <a:r>
              <a:rPr lang="ru-RU" sz="3200" dirty="0"/>
              <a:t>или тестване на новото изискване</a:t>
            </a:r>
            <a:endParaRPr lang="bg-BG" sz="3200" dirty="0"/>
          </a:p>
          <a:p>
            <a:pPr marL="1435100" lvl="2" indent="-266700">
              <a:lnSpc>
                <a:spcPct val="100000"/>
              </a:lnSpc>
            </a:pP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bg-BG" sz="3200" dirty="0"/>
              <a:t>тестване на старите изисквани</a:t>
            </a:r>
            <a:br>
              <a:rPr lang="en-US" sz="3200" dirty="0"/>
            </a:br>
            <a:r>
              <a:rPr lang="bg-BG" sz="3200" dirty="0"/>
              <a:t>при новите обстоятелства</a:t>
            </a:r>
            <a:endParaRPr lang="en-US" sz="3200" dirty="0"/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ru-RU" dirty="0"/>
              <a:t>Кога трябва да се промени или премахне тест</a:t>
            </a:r>
            <a:r>
              <a:rPr lang="bg-BG" dirty="0"/>
              <a:t>(4)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4114800"/>
            <a:ext cx="3109800" cy="21336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3154965-6446-48E3-B7AC-73BBCEE59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0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  <a:p>
            <a:r>
              <a:rPr lang="ru-RU" dirty="0"/>
              <a:t>Какво не е наред в следния тест</a:t>
            </a:r>
            <a:r>
              <a:rPr lang="en-US" dirty="0"/>
              <a:t>?</a:t>
            </a:r>
          </a:p>
          <a:p>
            <a:pPr>
              <a:buFontTx/>
              <a:buNone/>
            </a:pPr>
            <a:endParaRPr lang="en-US" sz="36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dirty="0"/>
              <a:t>Пропадането на </a:t>
            </a:r>
            <a:r>
              <a:rPr lang="ru-RU" dirty="0"/>
              <a:t>тест трябва да докаже, че има нещо нередно с кода, който тестваме</a:t>
            </a:r>
            <a:r>
              <a:rPr lang="bg-BG" dirty="0"/>
              <a:t>, а не с кода на теста</a:t>
            </a:r>
            <a:endParaRPr lang="en-US" dirty="0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Тестовете трябва да отразяват реалните изисквания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1024202" y="1295399"/>
            <a:ext cx="1014888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 a, int b) –&gt; returns sum of a and b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1024203" y="2590800"/>
            <a:ext cx="10148887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Sum_AddsOneAndTwo()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Sum(1,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Assert.AreEqual(4, result, "Bad sum");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E24B33C-953B-4ABC-A399-23FAEF879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7153</TotalTime>
  <Words>981</Words>
  <Application>Microsoft Office PowerPoint</Application>
  <PresentationFormat>Custom</PresentationFormat>
  <Paragraphs>142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Компонентно тестване</vt:lpstr>
      <vt:lpstr>Съдържание</vt:lpstr>
      <vt:lpstr>Стандарти за именуване в компонентното тестване</vt:lpstr>
      <vt:lpstr>Стандарти за именуване в компонентното тестване – Пример</vt:lpstr>
      <vt:lpstr>Кога трябва да се промени или премахне тест?</vt:lpstr>
      <vt:lpstr>Кога трябва да се промени или премахне тест? (2)</vt:lpstr>
      <vt:lpstr>Кога трябва да се промени или премахне тест? (3)</vt:lpstr>
      <vt:lpstr>Кога трябва да се промени или премахне тест(4)</vt:lpstr>
      <vt:lpstr>Тестовете трябва да отразяват реалните изисквания</vt:lpstr>
      <vt:lpstr>Какво трябва да казват съобщенията от проверката?</vt:lpstr>
      <vt:lpstr>Какво трябва да казват съобщенията от проверката? (2)</vt:lpstr>
      <vt:lpstr>Избягвайте множество проверки в един компонентен тест</vt:lpstr>
      <vt:lpstr>Компонентно тестване – Предизвикателството</vt:lpstr>
      <vt:lpstr>Обобщение</vt:lpstr>
      <vt:lpstr>Компонентно тестване – Добри практики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>Software University Foundation</dc:creator>
  <cp:keywords>quality code; programming; course; SoftUni; Software University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2019-12-17T11:59:45Z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