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604" r:id="rId3"/>
    <p:sldId id="605" r:id="rId4"/>
    <p:sldId id="555" r:id="rId5"/>
    <p:sldId id="607" r:id="rId6"/>
    <p:sldId id="608" r:id="rId7"/>
    <p:sldId id="609" r:id="rId8"/>
    <p:sldId id="610" r:id="rId9"/>
    <p:sldId id="611" r:id="rId10"/>
    <p:sldId id="596" r:id="rId11"/>
    <p:sldId id="601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4D39AFB-9C35-474B-B59E-D00F6A3DF7E3}">
          <p14:sldIdLst>
            <p14:sldId id="604"/>
            <p14:sldId id="605"/>
          </p14:sldIdLst>
        </p14:section>
        <p14:section name="Покриване на код с тестове" id="{C688835A-8D14-4FF0-ABBF-7A87576F5DC5}">
          <p14:sldIdLst>
            <p14:sldId id="555"/>
            <p14:sldId id="607"/>
            <p14:sldId id="608"/>
            <p14:sldId id="609"/>
            <p14:sldId id="610"/>
            <p14:sldId id="611"/>
          </p14:sldIdLst>
        </p14:section>
        <p14:section name="Заключение" id="{5D538F39-0E09-4DCC-A5C6-E3E85CC05216}">
          <p14:sldIdLst>
            <p14:sldId id="596"/>
            <p14:sldId id="60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E00215B-04AE-42A9-A201-661801EB50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920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B2B0BE1-FE2B-4A85-95C2-8C4BB64255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3211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F6D33EA-C501-4F4F-AB34-3201D066F9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9836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9BB824E-43F9-4F86-9B15-F27094E4E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5161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1B5EB5D-49DB-4E42-9F9C-1662BE873A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129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7598C7B-436C-44CA-A772-70B6ECE70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5378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D3464E8-3F20-4ADA-BF6E-B68DF7ABD0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24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E4870E4-0B7D-4775-9FCF-8564DDB07F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9129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2677C20-425E-4889-B3A3-8E816C1E42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917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622514" y="896582"/>
            <a:ext cx="10943797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latin typeface="+mn-ea"/>
              </a:rPr>
              <a:t>Покриване на кода с тестове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0832"/>
            <a:ext cx="5850203" cy="2688523"/>
            <a:chOff x="745783" y="3460832"/>
            <a:chExt cx="5850203" cy="2688523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088457" y="3460832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2126450"/>
            <a:ext cx="7382341" cy="769150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+mn-ea"/>
              </a:rPr>
              <a:t>(Code Coverage)</a:t>
            </a:r>
            <a:endParaRPr lang="x-none" altLang="en-US" sz="3600" dirty="0"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423" y="4322515"/>
            <a:ext cx="2525746" cy="2001213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3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0789" y="4350760"/>
            <a:ext cx="2119580" cy="1952420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2551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Компонентно тестване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0BF989-2DBD-4809-9131-CF7596850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7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Какво представлява покриването на кода с тестове?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bg-BG" dirty="0"/>
              <a:t>Как да разберем колко код сме покрили?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1412" y="2590800"/>
            <a:ext cx="2931565" cy="3780041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0E94B2E-B606-47EC-9142-E43E7CA4C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2036644"/>
            <a:ext cx="11506201" cy="410149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public int Divide(int x, int y){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	if(y!=0)</a:t>
            </a:r>
            <a:endParaRPr lang="bg-BG" noProof="1">
              <a:solidFill>
                <a:schemeClr val="tx2"/>
              </a:solidFill>
              <a:cs typeface="Consolas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bg-BG" noProof="1">
                <a:solidFill>
                  <a:schemeClr val="tx2"/>
                </a:solidFill>
                <a:cs typeface="Consolas" pitchFamily="49" charset="0"/>
              </a:rPr>
              <a:t>	</a:t>
            </a: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		return x/y;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	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	return 0;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>
                <a:solidFill>
                  <a:schemeClr val="tx2"/>
                </a:solidFill>
                <a:cs typeface="Consolas" pitchFamily="49" charset="0"/>
              </a:rPr>
              <a:t>}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800" dirty="0"/>
              <a:t>Пример: Метод за деление на 2 цели числа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bg-BG" sz="3800" dirty="0"/>
              <a:t>Нека разгледаме следното парче код:</a:t>
            </a:r>
            <a:endParaRPr lang="en-US" sz="38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7FC8D5E-C6B0-45E2-9460-38B2AF29D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7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905000"/>
            <a:ext cx="11506201" cy="468781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[Test]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public void Dividing4By2Gives2(</a:t>
            </a:r>
            <a:r>
              <a:rPr lang="bg-BG" dirty="0"/>
              <a:t>) </a:t>
            </a:r>
            <a:r>
              <a:rPr lang="en-US" dirty="0"/>
              <a:t>{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Divider div = new Divider();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div.Divide</a:t>
            </a:r>
            <a:r>
              <a:rPr lang="en-US" dirty="0"/>
              <a:t>(4, 2);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 err="1"/>
              <a:t>Assert.AreEqual</a:t>
            </a:r>
            <a:r>
              <a:rPr lang="en-US" dirty="0"/>
              <a:t>(2, result, "Dividing 4 by 2 does not result in 2.");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noProof="1">
              <a:solidFill>
                <a:schemeClr val="tx2"/>
              </a:solidFill>
              <a:cs typeface="Consolas" pitchFamily="49" charset="0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Тестване на метода за деление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bg-BG" sz="3800" dirty="0"/>
              <a:t>Нека сме написали следния тест:</a:t>
            </a:r>
            <a:endParaRPr lang="en-US" sz="38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5BA9FFB-A5AA-4B6B-9A22-97911E57C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7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Тестване на метода за деление (2)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Очевидно тестът, който написахме винаги ще има стойност за </a:t>
            </a:r>
            <a:r>
              <a:rPr lang="en-US" dirty="0"/>
              <a:t>y != 0</a:t>
            </a:r>
            <a:r>
              <a:rPr lang="bg-BG" dirty="0"/>
              <a:t>. </a:t>
            </a:r>
            <a:r>
              <a:rPr lang="en-US" dirty="0"/>
              <a:t>A </a:t>
            </a:r>
            <a:r>
              <a:rPr lang="bg-BG" dirty="0"/>
              <a:t>как да тестваме, останалата част от тялото на метод </a:t>
            </a:r>
            <a:r>
              <a:rPr lang="en-US" dirty="0"/>
              <a:t>Divide()?</a:t>
            </a:r>
            <a:r>
              <a:rPr lang="bg-BG" dirty="0"/>
              <a:t> Просто – написвайки още един компонентен тест </a:t>
            </a:r>
            <a:r>
              <a:rPr lang="bg-BG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bg-BG" dirty="0">
                <a:sym typeface="Wingdings" panose="05000000000000000000" pitchFamily="2" charset="2"/>
              </a:rPr>
              <a:t>Очевидно подобни „непокрити“ редове лесно могат да бъдат пропуснати поради невнимание и изобщо да не бъдат тествани. За да се избегне това е измислено покриването на кода с тестове.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2B5D052-BEF8-483A-BE6A-C0B75F4D9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0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Тестване на метода за деление (3)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Очевидно тестът, който написахме винаги ще има стойност за </a:t>
            </a:r>
            <a:r>
              <a:rPr lang="en-US" dirty="0"/>
              <a:t>y != 0</a:t>
            </a:r>
            <a:r>
              <a:rPr lang="bg-BG" dirty="0"/>
              <a:t>. </a:t>
            </a:r>
            <a:r>
              <a:rPr lang="en-US" dirty="0"/>
              <a:t>A </a:t>
            </a:r>
            <a:r>
              <a:rPr lang="bg-BG" dirty="0"/>
              <a:t>как да тестваме, останалата част от тялото на метод </a:t>
            </a:r>
            <a:r>
              <a:rPr lang="en-US" dirty="0"/>
              <a:t>Divide()?</a:t>
            </a:r>
            <a:r>
              <a:rPr lang="bg-BG" dirty="0"/>
              <a:t> Просто – написвайки още един компонентен тест </a:t>
            </a:r>
            <a:r>
              <a:rPr lang="bg-BG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bg-BG" dirty="0">
                <a:sym typeface="Wingdings" panose="05000000000000000000" pitchFamily="2" charset="2"/>
              </a:rPr>
              <a:t>Очевидно подобни „непокрити“ редове лесно могат да бъдат пропуснати поради невнимание и изобщо да не бъдат тествани. За да се избегне това е измислено покриването на кода с тестове.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A428A32-0834-426A-8B69-D3F4089C4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6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 </a:t>
            </a:r>
            <a:r>
              <a:rPr lang="en-US" dirty="0"/>
              <a:t>Visual Studio: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bg-BG" dirty="0"/>
              <a:t>От меню </a:t>
            </a:r>
            <a:r>
              <a:rPr lang="en-US" dirty="0"/>
              <a:t>[Test] -&gt; Analyze Code Coverage -&gt; All tests</a:t>
            </a:r>
          </a:p>
          <a:p>
            <a:r>
              <a:rPr lang="bg-BG" dirty="0"/>
              <a:t>От прозорчето изберете частта от проекта, която ви интересува: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разберем колко код сме покрили?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0" y="4038600"/>
            <a:ext cx="9906002" cy="228600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180010" y="3336924"/>
            <a:ext cx="4800600" cy="635990"/>
          </a:xfrm>
          <a:prstGeom prst="wedgeRoundRectCallout">
            <a:avLst>
              <a:gd name="adj1" fmla="val -40320"/>
              <a:gd name="adj2" fmla="val 102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Show Code Coverage Coloring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1AF0C0C-0297-41B8-8608-3C90E08A7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Използвайки бутончето </a:t>
            </a:r>
            <a:r>
              <a:rPr lang="en-US" sz="3600" dirty="0">
                <a:solidFill>
                  <a:srgbClr val="FFFFFF"/>
                </a:solidFill>
              </a:rPr>
              <a:t>Show Code Coverage Coloring </a:t>
            </a:r>
            <a:r>
              <a:rPr lang="bg-BG" sz="3600" dirty="0">
                <a:solidFill>
                  <a:srgbClr val="FFFFFF"/>
                </a:solidFill>
              </a:rPr>
              <a:t>можем да видим визуално кои редове сме покрили</a:t>
            </a:r>
          </a:p>
          <a:p>
            <a:endParaRPr lang="bg-BG" sz="3600" dirty="0">
              <a:solidFill>
                <a:srgbClr val="FFFFFF"/>
              </a:solidFill>
            </a:endParaRPr>
          </a:p>
          <a:p>
            <a:endParaRPr lang="bg-BG" sz="3600" dirty="0">
              <a:solidFill>
                <a:srgbClr val="FFFFFF"/>
              </a:solidFill>
            </a:endParaRPr>
          </a:p>
          <a:p>
            <a:endParaRPr lang="bg-BG" sz="3600" dirty="0">
              <a:solidFill>
                <a:srgbClr val="FFFFFF"/>
              </a:solidFill>
            </a:endParaRPr>
          </a:p>
          <a:p>
            <a:r>
              <a:rPr lang="bg-BG" dirty="0"/>
              <a:t>Очевидно от 4 реда сме покрили с тестове 3, т.е. 75%</a:t>
            </a:r>
          </a:p>
          <a:p>
            <a:r>
              <a:rPr lang="bg-BG" dirty="0"/>
              <a:t>Оптималният резултат за един софтуерен проект е около 80%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 да разберем колко код сме покрили?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2376268"/>
            <a:ext cx="6174000" cy="22860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6068D5-F879-4920-BE49-9CE3FE97C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0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219200"/>
            <a:ext cx="7427999" cy="53417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Процентът на покритие на кода показва</a:t>
            </a:r>
            <a:r>
              <a:rPr lang="en-US" sz="3600" dirty="0"/>
              <a:t> </a:t>
            </a:r>
            <a:r>
              <a:rPr lang="bg-BG" sz="3600" dirty="0"/>
              <a:t>колко процента от редовете код са покрити</a:t>
            </a:r>
            <a:r>
              <a:rPr lang="en-US" sz="3600" dirty="0"/>
              <a:t> </a:t>
            </a:r>
            <a:r>
              <a:rPr lang="bg-BG" sz="3600" dirty="0"/>
              <a:t>с тестове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Оптималният резултат е около 80%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709" y="3506976"/>
            <a:ext cx="2209800" cy="1412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371012" y="4114800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1907DD1-6E40-483A-AB96-F2305105A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752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7154</TotalTime>
  <Words>727</Words>
  <Application>Microsoft Office PowerPoint</Application>
  <PresentationFormat>Custom</PresentationFormat>
  <Paragraphs>92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Пример: Метод за деление на 2 цели числа</vt:lpstr>
      <vt:lpstr>Тестване на метода за деление</vt:lpstr>
      <vt:lpstr>Тестване на метода за деление (2)</vt:lpstr>
      <vt:lpstr>Тестване на метода за деление (3)</vt:lpstr>
      <vt:lpstr>Как да разберем колко код сме покрили?</vt:lpstr>
      <vt:lpstr>Как да разберем колко код сме покрили? (2)</vt:lpstr>
      <vt:lpstr>Обобщение</vt:lpstr>
      <vt:lpstr>Компонентно тестване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2019-12-17T12:00:58Z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