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3"/>
  </p:notesMasterIdLst>
  <p:handoutMasterIdLst>
    <p:handoutMasterId r:id="rId14"/>
  </p:handoutMasterIdLst>
  <p:sldIdLst>
    <p:sldId id="628" r:id="rId3"/>
    <p:sldId id="629" r:id="rId4"/>
    <p:sldId id="553" r:id="rId5"/>
    <p:sldId id="627" r:id="rId6"/>
    <p:sldId id="624" r:id="rId7"/>
    <p:sldId id="554" r:id="rId8"/>
    <p:sldId id="555" r:id="rId9"/>
    <p:sldId id="630" r:id="rId10"/>
    <p:sldId id="631" r:id="rId11"/>
    <p:sldId id="48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55CAA74-BEDA-443E-B1D8-00C704AEA1A3}">
          <p14:sldIdLst>
            <p14:sldId id="628"/>
            <p14:sldId id="629"/>
          </p14:sldIdLst>
        </p14:section>
        <p14:section name="Други операции със Символни низове" id="{85184763-6E64-46B7-AE61-AD7FA66F0DCF}">
          <p14:sldIdLst>
            <p14:sldId id="553"/>
            <p14:sldId id="627"/>
            <p14:sldId id="624"/>
            <p14:sldId id="554"/>
            <p14:sldId id="555"/>
          </p14:sldIdLst>
        </p14:section>
        <p14:section name="Заключение" id="{7915198B-50EA-4DD8-B2C6-BC8AD73C58CC}">
          <p14:sldIdLst>
            <p14:sldId id="630"/>
            <p14:sldId id="631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2AB566D5-91A8-4954-9019-B73A39551A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55059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7345794-1949-407A-9239-C32A78FE25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02953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1FA6578-7A46-4EA5-AC08-F0F4C3CF9B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57085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629FBC3-7FB9-4FDC-9D49-AF3A8B08A7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04846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2CFF2D3-E1A8-4AD6-A396-FEC47B6C96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2888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1.jpeg"/><Relationship Id="rId4" Type="http://schemas.openxmlformats.org/officeDocument/2006/relationships/image" Target="../media/image18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665#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665#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546051"/>
            <a:ext cx="10577299" cy="788071"/>
          </a:xfrm>
        </p:spPr>
        <p:txBody>
          <a:bodyPr>
            <a:normAutofit fontScale="90000"/>
          </a:bodyPr>
          <a:lstStyle/>
          <a:p>
            <a:r>
              <a:rPr lang="bg-BG" dirty="0"/>
              <a:t>Други операции със символни низове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65212" y="1642968"/>
            <a:ext cx="10424898" cy="1176432"/>
          </a:xfrm>
        </p:spPr>
        <p:txBody>
          <a:bodyPr>
            <a:normAutofit fontScale="90000" lnSpcReduction="10000"/>
          </a:bodyPr>
          <a:lstStyle/>
          <a:p>
            <a:r>
              <a:rPr lang="bg-BG" dirty="0"/>
              <a:t>Заместване и изтриване на поднизове.</a:t>
            </a:r>
            <a:r>
              <a:rPr lang="en-US" dirty="0"/>
              <a:t> </a:t>
            </a:r>
            <a:r>
              <a:rPr lang="bg-BG" dirty="0"/>
              <a:t>Смяна на малки с големи букви и обратно.</a:t>
            </a:r>
            <a:r>
              <a:rPr lang="en-US" dirty="0"/>
              <a:t> </a:t>
            </a:r>
            <a:r>
              <a:rPr lang="bg-BG" dirty="0"/>
              <a:t>Отрязване </a:t>
            </a:r>
          </a:p>
          <a:p>
            <a:endParaRPr lang="x-none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515" y="3571030"/>
            <a:ext cx="4222023" cy="226211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54367" y="3583505"/>
            <a:ext cx="5549872" cy="2727668"/>
            <a:chOff x="239738" y="3624633"/>
            <a:chExt cx="5549872" cy="2727668"/>
          </a:xfrm>
        </p:grpSpPr>
        <p:pic>
          <p:nvPicPr>
            <p:cNvPr id="8" name="Picture 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76466" y="4383473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10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2518" y="5140823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11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9738" y="5571783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12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4025" y="5893839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2640200-F1CF-47C5-A233-6E23466EEC9F}"/>
              </a:ext>
            </a:extLst>
          </p:cNvPr>
          <p:cNvSpPr txBox="1">
            <a:spLocks/>
          </p:cNvSpPr>
          <p:nvPr/>
        </p:nvSpPr>
        <p:spPr bwMode="auto">
          <a:xfrm>
            <a:off x="258654" y="6285055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481723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F97A9EC1-86CD-4636-B631-2F92FB144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63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Смяна и изтриване на </a:t>
            </a:r>
            <a:r>
              <a:rPr lang="ru-RU" dirty="0" err="1"/>
              <a:t>поднизове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 err="1"/>
              <a:t>Промяна</a:t>
            </a:r>
            <a:r>
              <a:rPr lang="ru-RU" dirty="0"/>
              <a:t> на капитализацията на буквите (малки/големи букви)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Оформяне на празно пространство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09634FF-12B0-4FEE-B531-AFDFC1F27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40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str.Replace(match,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replacement)</a:t>
            </a:r>
            <a:r>
              <a:rPr lang="en-US" sz="2800" dirty="0"/>
              <a:t>– </a:t>
            </a:r>
            <a:r>
              <a:rPr lang="bg-BG" sz="2800" dirty="0"/>
              <a:t>замества всички съвпадения</a:t>
            </a:r>
            <a:endParaRPr lang="en-US" sz="2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/>
              <a:t>Резултатът е нов низ (низовете са неизменни)</a:t>
            </a:r>
            <a:endParaRPr lang="en-US" sz="2800" dirty="0"/>
          </a:p>
          <a:p>
            <a:pPr lvl="1">
              <a:lnSpc>
                <a:spcPct val="100000"/>
              </a:lnSpc>
            </a:pPr>
            <a:endParaRPr lang="bg-BG" sz="2800" dirty="0"/>
          </a:p>
          <a:p>
            <a:pPr marL="377825" lvl="1" indent="0">
              <a:lnSpc>
                <a:spcPct val="100000"/>
              </a:lnSpc>
              <a:buNone/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str.Re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move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/>
              <a:t>– </a:t>
            </a:r>
            <a:r>
              <a:rPr lang="bg-BG" sz="2800" dirty="0"/>
              <a:t>изтрива част от низ</a:t>
            </a:r>
            <a:endParaRPr lang="en-US" sz="2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/>
              <a:t>Произвежда нов низ като резултат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Смяна и изтриване на поднизове</a:t>
            </a:r>
            <a:endParaRPr lang="bg-BG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684212" y="2286000"/>
            <a:ext cx="10439400" cy="1320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lemonade = “Water + Lemon + Honey";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replaced = lemonade.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("+", "and");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Water and Lemon and Honey</a:t>
            </a:r>
          </a:p>
        </p:txBody>
      </p:sp>
      <p:sp>
        <p:nvSpPr>
          <p:cNvPr id="463877" name="Rectangle 5"/>
          <p:cNvSpPr>
            <a:spLocks noChangeArrowheads="1"/>
          </p:cNvSpPr>
          <p:nvPr/>
        </p:nvSpPr>
        <p:spPr bwMode="auto">
          <a:xfrm>
            <a:off x="713363" y="4879693"/>
            <a:ext cx="10434061" cy="1320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price = "$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123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4567";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lowPrice = price.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(2, 3);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$ 4567</a:t>
            </a:r>
          </a:p>
        </p:txBody>
      </p:sp>
      <p:pic>
        <p:nvPicPr>
          <p:cNvPr id="8194" name="Picture 2" descr="Резултат с изображение за replace icon">
            <a:extLst>
              <a:ext uri="{FF2B5EF4-FFF2-40B4-BE49-F238E27FC236}">
                <a16:creationId xmlns:a16="http://schemas.microsoft.com/office/drawing/2014/main" id="{AC7E8A66-650F-4195-A4C0-19706CA89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412" y="199078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Свързано изображение">
            <a:extLst>
              <a:ext uri="{FF2B5EF4-FFF2-40B4-BE49-F238E27FC236}">
                <a16:creationId xmlns:a16="http://schemas.microsoft.com/office/drawing/2014/main" id="{6A0F9776-5DDF-46D5-B145-745F03D38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212" y="489267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D54AEE6D-3436-4BF2-A5AE-01C2E904F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5487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4638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Дадени са </a:t>
            </a:r>
            <a:r>
              <a:rPr lang="ru-RU" dirty="0">
                <a:solidFill>
                  <a:srgbClr val="F3CD60"/>
                </a:solidFill>
              </a:rPr>
              <a:t>текст</a:t>
            </a:r>
            <a:r>
              <a:rPr lang="ru-RU" dirty="0"/>
              <a:t> и </a:t>
            </a:r>
            <a:r>
              <a:rPr lang="ru-RU" dirty="0">
                <a:solidFill>
                  <a:srgbClr val="F3CD60"/>
                </a:solidFill>
              </a:rPr>
              <a:t>низ</a:t>
            </a:r>
            <a:r>
              <a:rPr lang="ru-RU" dirty="0"/>
              <a:t> от забранени думи</a:t>
            </a:r>
            <a:r>
              <a:rPr lang="en-US" dirty="0"/>
              <a:t>.</a:t>
            </a:r>
            <a:r>
              <a:rPr lang="ru-RU" dirty="0"/>
              <a:t> Замени всички забранени думи в текста със звездички</a:t>
            </a:r>
            <a:r>
              <a:rPr lang="en-GB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dirty="0"/>
              <a:t>), </a:t>
            </a:r>
            <a:r>
              <a:rPr lang="ru-RU" dirty="0"/>
              <a:t>чи</a:t>
            </a:r>
            <a:r>
              <a:rPr lang="bg-BG" dirty="0"/>
              <a:t>и</a:t>
            </a:r>
            <a:r>
              <a:rPr lang="ru-RU" dirty="0"/>
              <a:t>то брой е равен на дължината на думата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Задача: Текстов филтър (забранени думи)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89012" y="3175096"/>
            <a:ext cx="990204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Linux, Windows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It is not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Linux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it is GNU/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Linux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Linux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..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5864548" y="4688879"/>
            <a:ext cx="380999" cy="299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93552" y="5123872"/>
            <a:ext cx="9906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It is not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*****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it is GNU/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*****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*****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..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F8A751B4-1998-4AE9-86DB-96779F6D6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7612" y="6236912"/>
            <a:ext cx="9752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https://judge.softuni.bg/Contests/Practice/Index/2665#3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0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8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Задача: Текстов филтър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4326" y="911648"/>
            <a:ext cx="11353800" cy="55653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banWords = Console.ReadLine()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.Split(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add separators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banWord in banWords)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(text.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(banWord))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(banWord,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string(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'*'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banWord.Length));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542212" y="2183944"/>
            <a:ext cx="3677653" cy="1632420"/>
          </a:xfrm>
          <a:prstGeom prst="wedgeRoundRectCallout">
            <a:avLst>
              <a:gd name="adj1" fmla="val -71599"/>
              <a:gd name="adj2" fmla="val 337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Contains(…)</a:t>
            </a:r>
            <a:r>
              <a:rPr lang="en-US" sz="2800" noProof="1">
                <a:solidFill>
                  <a:srgbClr val="FFFFFF"/>
                </a:solidFill>
              </a:rPr>
              <a:t> </a:t>
            </a:r>
            <a:r>
              <a:rPr lang="ru-RU" sz="2800" dirty="0">
                <a:solidFill>
                  <a:srgbClr val="FFFFFF"/>
                </a:solidFill>
              </a:rPr>
              <a:t>проверява дали </a:t>
            </a:r>
            <a:r>
              <a:rPr lang="ru-RU" sz="2800" dirty="0">
                <a:solidFill>
                  <a:srgbClr val="F3CD60"/>
                </a:solidFill>
              </a:rPr>
              <a:t>низ</a:t>
            </a:r>
            <a:r>
              <a:rPr lang="ru-RU" sz="2800" dirty="0">
                <a:solidFill>
                  <a:srgbClr val="FFFFFF"/>
                </a:solidFill>
              </a:rPr>
              <a:t> съдържа друг </a:t>
            </a:r>
            <a:r>
              <a:rPr lang="ru-RU" sz="2800" dirty="0">
                <a:solidFill>
                  <a:srgbClr val="F3CD60"/>
                </a:solidFill>
              </a:rPr>
              <a:t>низ</a:t>
            </a:r>
            <a:endParaRPr lang="bg-BG" sz="2800" b="1" dirty="0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012" y="5278584"/>
            <a:ext cx="5105400" cy="1016456"/>
          </a:xfrm>
          <a:prstGeom prst="wedgeRoundRectCallout">
            <a:avLst>
              <a:gd name="adj1" fmla="val -72684"/>
              <a:gd name="adj2" fmla="val -689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dirty="0">
                <a:solidFill>
                  <a:srgbClr val="FFFFFF"/>
                </a:solidFill>
              </a:rPr>
              <a:t>Заменя дума с поредица от звездички с еднаква дължина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A5E60EAF-A818-44CB-BBA0-A477431E2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74812" y="6457890"/>
            <a:ext cx="82334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000" dirty="0"/>
              <a:t>Тествайте</a:t>
            </a:r>
            <a:r>
              <a:rPr lang="en-US" sz="2000" dirty="0"/>
              <a:t> в Judge: </a:t>
            </a:r>
            <a:r>
              <a:rPr lang="en-US" sz="2000" dirty="0">
                <a:hlinkClick r:id="rId2"/>
              </a:rPr>
              <a:t>https://judge.softuni.bg/Contests/Practice/Index/2665#3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000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200" dirty="0"/>
              <a:t>Използване на метода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ToLower()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</a:pPr>
            <a:endParaRPr lang="en-US" sz="4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200" dirty="0"/>
              <a:t>Използване на метода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ToUpper()</a:t>
            </a:r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Промяна на капитализацията на буквите</a:t>
            </a:r>
            <a:endParaRPr lang="bg-BG" dirty="0"/>
          </a:p>
        </p:txBody>
      </p:sp>
      <p:sp>
        <p:nvSpPr>
          <p:cNvPr id="611332" name="Rectangle 4"/>
          <p:cNvSpPr>
            <a:spLocks noChangeArrowheads="1"/>
          </p:cNvSpPr>
          <p:nvPr/>
        </p:nvSpPr>
        <p:spPr bwMode="auto">
          <a:xfrm>
            <a:off x="689550" y="1932067"/>
            <a:ext cx="10510261" cy="1338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alpha = "aBcDeFg";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lowerAlpha = alpha.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ToLower()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abcdefg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Console.WriteLine(lowerAlpha);</a:t>
            </a:r>
          </a:p>
        </p:txBody>
      </p:sp>
      <p:sp>
        <p:nvSpPr>
          <p:cNvPr id="611333" name="Rectangle 5"/>
          <p:cNvSpPr>
            <a:spLocks noChangeArrowheads="1"/>
          </p:cNvSpPr>
          <p:nvPr/>
        </p:nvSpPr>
        <p:spPr bwMode="auto">
          <a:xfrm>
            <a:off x="689550" y="4326771"/>
            <a:ext cx="10515599" cy="1338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alpha = "aBcDeFg";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upperAlpha = alpha.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ToUpper()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ABCDEFG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Console.WriteLine(upperAlpha);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8D9BC1-D604-486D-B807-B1D02441A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812" y="1065283"/>
            <a:ext cx="1712570" cy="1141714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2DC07FAE-0570-4589-B09F-A7754D243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036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str.Trim()</a:t>
            </a:r>
            <a:r>
              <a:rPr lang="en-US" sz="3000" noProof="1">
                <a:latin typeface="+mj-lt"/>
                <a:cs typeface="Consolas" pitchFamily="49" charset="0"/>
              </a:rPr>
              <a:t> – </a:t>
            </a:r>
            <a:r>
              <a:rPr lang="bg-BG" sz="3000" noProof="1">
                <a:latin typeface="+mj-lt"/>
                <a:cs typeface="Consolas" pitchFamily="49" charset="0"/>
              </a:rPr>
              <a:t>отрязва празно протранство </a:t>
            </a:r>
            <a:r>
              <a:rPr lang="ru-RU" sz="3000" noProof="1">
                <a:latin typeface="+mj-lt"/>
                <a:cs typeface="Consolas" pitchFamily="49" charset="0"/>
              </a:rPr>
              <a:t>в началото и края на низ</a:t>
            </a:r>
            <a:endParaRPr lang="en-US" sz="3000" noProof="1">
              <a:latin typeface="+mj-lt"/>
              <a:cs typeface="Consolas" pitchFamily="49" charset="0"/>
            </a:endParaRPr>
          </a:p>
          <a:p>
            <a:endParaRPr lang="en-US" sz="3000" dirty="0"/>
          </a:p>
          <a:p>
            <a:endParaRPr lang="en-US" sz="3000" dirty="0"/>
          </a:p>
          <a:p>
            <a:pPr>
              <a:spcBef>
                <a:spcPts val="12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Trim(params char[] chars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sz="3000" dirty="0">
              <a:latin typeface="Courier New" pitchFamily="49" charset="0"/>
            </a:endParaRPr>
          </a:p>
          <a:p>
            <a:endParaRPr lang="en-US" sz="3000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Trim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b="1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000" noProof="1">
                <a:latin typeface="+mj-lt"/>
                <a:cs typeface="Consolas" panose="020B0609020204030204" pitchFamily="49" charset="0"/>
              </a:rPr>
              <a:t>and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str.Trim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Оформяне на празно пространство</a:t>
            </a:r>
          </a:p>
        </p:txBody>
      </p:sp>
      <p:sp>
        <p:nvSpPr>
          <p:cNvPr id="637956" name="Rectangle 4"/>
          <p:cNvSpPr>
            <a:spLocks noChangeArrowheads="1"/>
          </p:cNvSpPr>
          <p:nvPr/>
        </p:nvSpPr>
        <p:spPr bwMode="auto">
          <a:xfrm>
            <a:off x="684212" y="1716072"/>
            <a:ext cx="105918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   example of white space    ";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Console.WriteLine(clean);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example of white space</a:t>
            </a:r>
          </a:p>
        </p:txBody>
      </p:sp>
      <p:sp>
        <p:nvSpPr>
          <p:cNvPr id="637958" name="Rectangle 6"/>
          <p:cNvSpPr>
            <a:spLocks noChangeArrowheads="1"/>
          </p:cNvSpPr>
          <p:nvPr/>
        </p:nvSpPr>
        <p:spPr bwMode="auto">
          <a:xfrm>
            <a:off x="684212" y="3697272"/>
            <a:ext cx="105918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\t\nHello!!! \n";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', ',' ,'!', '\n','\t');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Console.WriteLine(clean);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Hello</a:t>
            </a:r>
          </a:p>
        </p:txBody>
      </p:sp>
      <p:sp>
        <p:nvSpPr>
          <p:cNvPr id="637959" name="Rectangle 7"/>
          <p:cNvSpPr>
            <a:spLocks noChangeArrowheads="1"/>
          </p:cNvSpPr>
          <p:nvPr/>
        </p:nvSpPr>
        <p:spPr bwMode="auto">
          <a:xfrm>
            <a:off x="684212" y="5600181"/>
            <a:ext cx="105918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  C#   ";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TrimStart()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clean = "C#   "</a:t>
            </a:r>
          </a:p>
        </p:txBody>
      </p:sp>
      <p:pic>
        <p:nvPicPr>
          <p:cNvPr id="5122" name="Picture 2" descr="Резултат с изображение за trim icon video">
            <a:extLst>
              <a:ext uri="{FF2B5EF4-FFF2-40B4-BE49-F238E27FC236}">
                <a16:creationId xmlns:a16="http://schemas.microsoft.com/office/drawing/2014/main" id="{7E19A4C2-5127-42F4-A44A-A92806CDA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012" y="1089748"/>
            <a:ext cx="1333045" cy="133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7E355CAA-AA61-4CB4-BB29-BBF2816A4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818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8" grpId="0" animBg="1"/>
      <p:bldP spid="6379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189999" cy="47924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200" dirty="0"/>
              <a:t>Можем да:</a:t>
            </a:r>
          </a:p>
          <a:p>
            <a:pPr lvl="1">
              <a:lnSpc>
                <a:spcPct val="150000"/>
              </a:lnSpc>
            </a:pPr>
            <a:r>
              <a:rPr lang="bg-BG" sz="3000" dirty="0"/>
              <a:t>С</a:t>
            </a:r>
            <a:r>
              <a:rPr lang="ru-RU" sz="3000" dirty="0" err="1"/>
              <a:t>меняме</a:t>
            </a:r>
            <a:r>
              <a:rPr lang="ru-RU" sz="3000" dirty="0"/>
              <a:t> и изтриваме поднизове</a:t>
            </a:r>
          </a:p>
          <a:p>
            <a:pPr lvl="1">
              <a:lnSpc>
                <a:spcPct val="150000"/>
              </a:lnSpc>
            </a:pPr>
            <a:r>
              <a:rPr lang="ru-RU" sz="3000" dirty="0"/>
              <a:t>Правим филтри, да обработваме текст</a:t>
            </a:r>
          </a:p>
          <a:p>
            <a:pPr lvl="1">
              <a:lnSpc>
                <a:spcPct val="150000"/>
              </a:lnSpc>
            </a:pPr>
            <a:r>
              <a:rPr lang="ru-RU" sz="3000" dirty="0" err="1"/>
              <a:t>Променяме</a:t>
            </a:r>
            <a:r>
              <a:rPr lang="ru-RU" sz="3000" dirty="0"/>
              <a:t> капитализацията на буквите </a:t>
            </a:r>
          </a:p>
          <a:p>
            <a:pPr lvl="1">
              <a:lnSpc>
                <a:spcPct val="150000"/>
              </a:lnSpc>
            </a:pPr>
            <a:r>
              <a:rPr lang="bg-BG" sz="3000" dirty="0"/>
              <a:t>Оформяме празно пространство</a:t>
            </a:r>
            <a:endParaRPr lang="en-US" sz="3000" dirty="0"/>
          </a:p>
          <a:p>
            <a:pPr>
              <a:lnSpc>
                <a:spcPct val="110000"/>
              </a:lnSpc>
            </a:pPr>
            <a:endParaRPr lang="en-US" sz="32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241">
            <a:off x="8507944" y="4254964"/>
            <a:ext cx="1633595" cy="816797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863">
            <a:off x="9330624" y="5326986"/>
            <a:ext cx="2398736" cy="951223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6328874-7F94-4187-AABF-0F3536106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69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Символни низове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FCEC9328-8E0E-4E26-9C9B-406A3E0BECA5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11861939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7172</TotalTime>
  <Words>798</Words>
  <Application>Microsoft Office PowerPoint</Application>
  <PresentationFormat>По избор</PresentationFormat>
  <Paragraphs>107</Paragraphs>
  <Slides>10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Други операции със символни низове</vt:lpstr>
      <vt:lpstr>Съдържание</vt:lpstr>
      <vt:lpstr>Смяна и изтриване на поднизове</vt:lpstr>
      <vt:lpstr>Задача: Текстов филтър (забранени думи)</vt:lpstr>
      <vt:lpstr>Задача: Текстов филтър</vt:lpstr>
      <vt:lpstr>Промяна на капитализацията на буквите</vt:lpstr>
      <vt:lpstr>Оформяне на празно пространство</vt:lpstr>
      <vt:lpstr>Обобщение</vt:lpstr>
      <vt:lpstr>Символни низове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Упражнения от курса "Programming Fundamentals" за ученици.</dc:title>
  <dc:subject>Programming Fundamentals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300</cp:revision>
  <dcterms:created xsi:type="dcterms:W3CDTF">2014-01-02T17:00:34Z</dcterms:created>
  <dcterms:modified xsi:type="dcterms:W3CDTF">2020-11-21T14:50:15Z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