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02" r:id="rId3"/>
    <p:sldId id="470" r:id="rId4"/>
    <p:sldId id="471" r:id="rId5"/>
    <p:sldId id="472" r:id="rId6"/>
    <p:sldId id="475" r:id="rId7"/>
    <p:sldId id="479" r:id="rId8"/>
    <p:sldId id="480" r:id="rId9"/>
    <p:sldId id="481" r:id="rId10"/>
    <p:sldId id="464" r:id="rId11"/>
    <p:sldId id="482" r:id="rId12"/>
    <p:sldId id="483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675397-81C0-4126-AB16-30F7AB9DB531}">
          <p14:sldIdLst>
            <p14:sldId id="402"/>
          </p14:sldIdLst>
        </p14:section>
        <p14:section name="Associative Arrays" id="{539368CC-D839-48C1-AE7E-42809236035C}">
          <p14:sldIdLst>
            <p14:sldId id="470"/>
            <p14:sldId id="471"/>
            <p14:sldId id="472"/>
            <p14:sldId id="475"/>
            <p14:sldId id="479"/>
            <p14:sldId id="480"/>
            <p14:sldId id="481"/>
          </p14:sldIdLst>
        </p14:section>
        <p14:section name="Conclusion" id="{92A6362F-1C02-4B94-BD9D-EB49312D745D}">
          <p14:sldIdLst>
            <p14:sldId id="464"/>
            <p14:sldId id="482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F81F83C-FCAA-45FB-BA28-67FA43C9BF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64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9E0288C-4967-48CD-A3E5-832F315DE1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7596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0F9305A-96C2-44A2-84B9-D80FB01F1B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5526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716D9A2-16BF-4357-92C8-14D1D78601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91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6EFEA8-FDBE-4D4C-B647-EA8854492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634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70/&#1057;&#1086;&#1088;&#1090;&#1080;&#1088;&#1072;&#1085;&#1080;-&#1088;&#1077;&#1095;&#1085;&#1080;&#1094;&#1080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1812" y="279016"/>
            <a:ext cx="10958299" cy="1404218"/>
          </a:xfrm>
        </p:spPr>
        <p:txBody>
          <a:bodyPr>
            <a:normAutofit/>
          </a:bodyPr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4590" y="1712317"/>
            <a:ext cx="10551720" cy="881182"/>
          </a:xfrm>
        </p:spPr>
        <p:txBody>
          <a:bodyPr>
            <a:normAutofit/>
          </a:bodyPr>
          <a:lstStyle/>
          <a:p>
            <a:r>
              <a:rPr lang="bg-BG" dirty="0"/>
              <a:t>Колекции и заявки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5790" y="3718877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272041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1" y="3583505"/>
            <a:ext cx="5577228" cy="2626111"/>
            <a:chOff x="212382" y="3624633"/>
            <a:chExt cx="5577228" cy="2626111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32673" y="4263009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2" y="5049167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6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44606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7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792282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27012" y="6257746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1615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Речници, ламбда изрази и </a:t>
            </a:r>
            <a:r>
              <a:rPr lang="en-US" dirty="0"/>
              <a:t>LINQ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0901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016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6EEBB215-6228-4343-AEE8-FDC947D6F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Сортирани речници</a:t>
            </a:r>
            <a:endParaRPr lang="en-US" dirty="0"/>
          </a:p>
          <a:p>
            <a:pPr lvl="1"/>
            <a:r>
              <a:rPr lang="bg-BG" dirty="0"/>
              <a:t>Използват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балансирано дърво за претърстване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lvl="1"/>
            <a:r>
              <a:rPr lang="bg-BG" dirty="0"/>
              <a:t>Пазят ключовете си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сортирани</a:t>
            </a:r>
            <a:r>
              <a:rPr lang="en-US" dirty="0"/>
              <a:t> </a:t>
            </a:r>
            <a:r>
              <a:rPr lang="bg-BG" dirty="0"/>
              <a:t>в техния естествен ред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76200"/>
            <a:ext cx="9577597" cy="1046346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4212" y="4069025"/>
            <a:ext cx="110490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var sortedDict = 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new SortedDictionary&lt;</a:t>
            </a:r>
            <a:r>
              <a:rPr lang="en-US" sz="2600" noProof="1"/>
              <a:t>int,int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2600" noProof="1"/>
              <a:t>();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A06A930A-2B6F-42B4-8663-BB1ECDB8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0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пази броя на двойките от</a:t>
            </a:r>
            <a:r>
              <a:rPr lang="en-US" dirty="0"/>
              <a:t> </a:t>
            </a:r>
            <a:r>
              <a:rPr lang="bg-BG" dirty="0"/>
              <a:t>ключ-стойност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</a:t>
            </a:r>
            <a:r>
              <a:rPr lang="en-US" dirty="0"/>
              <a:t> – </a:t>
            </a:r>
            <a:r>
              <a:rPr lang="bg-BG" dirty="0"/>
              <a:t>съдържа уникалните ключове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dirty="0"/>
              <a:t> – </a:t>
            </a:r>
            <a:r>
              <a:rPr lang="bg-BG" dirty="0"/>
              <a:t>съдържа всички стойности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r>
              <a:rPr lang="bg-BG" dirty="0"/>
              <a:t>Основни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612" y="27432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dict =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SortedDictionary&lt;</a:t>
            </a:r>
            <a:r>
              <a:rPr lang="en-US" noProof="1"/>
              <a:t>string, 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noProof="1"/>
              <a:t>();</a:t>
            </a:r>
          </a:p>
          <a:p>
            <a:r>
              <a:rPr lang="en-US" noProof="1"/>
              <a:t>foreach(var key in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noProof="1"/>
              <a:t>)</a:t>
            </a:r>
          </a:p>
          <a:p>
            <a:r>
              <a:rPr lang="en-US" noProof="1"/>
              <a:t>  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6612" y="5048250"/>
            <a:ext cx="105156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Console.WriteLine(String.Join(", ", dict.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noProof="1"/>
              <a:t>));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3BC04CC-525A-42DC-A072-35D88C4C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dirty="0"/>
              <a:t>Намиране на ключ / стойност</a:t>
            </a:r>
            <a:r>
              <a:rPr lang="en-US" dirty="0"/>
              <a:t>:</a:t>
            </a:r>
            <a:endParaRPr lang="en-US" noProof="1"/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бърза операция</a:t>
            </a:r>
            <a:r>
              <a:rPr lang="en-US" noProof="1"/>
              <a:t>)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дадена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r>
              <a:rPr lang="en-US" noProof="1"/>
              <a:t> </a:t>
            </a:r>
            <a:r>
              <a:rPr lang="bg-BG" noProof="1"/>
              <a:t>съществува в речника</a:t>
            </a:r>
            <a:r>
              <a:rPr lang="en-US" noProof="1"/>
              <a:t> (</a:t>
            </a:r>
            <a:r>
              <a:rPr lang="bg-BG" noProof="1"/>
              <a:t>бавна операция</a:t>
            </a:r>
            <a:r>
              <a:rPr lang="en-US" noProof="1"/>
              <a:t>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noProof="1"/>
              <a:t>проверяваме дали даден</a:t>
            </a:r>
            <a:r>
              <a:rPr lang="en-US" noProof="1"/>
              <a:t> 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noProof="1"/>
              <a:t> </a:t>
            </a:r>
            <a:r>
              <a:rPr lang="bg-BG" noProof="1"/>
              <a:t>съществува в речника и </a:t>
            </a:r>
            <a:r>
              <a:rPr lang="en-US" noProof="1"/>
              <a:t> </a:t>
            </a:r>
            <a:r>
              <a:rPr lang="bg-BG" noProof="1"/>
              <a:t>отпечатва стойността му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Речници</a:t>
            </a:r>
            <a:r>
              <a:rPr lang="en-US" noProof="1"/>
              <a:t>: </a:t>
            </a:r>
            <a:r>
              <a:rPr lang="bg-BG" noProof="1"/>
              <a:t>Функционалност</a:t>
            </a:r>
            <a:r>
              <a:rPr lang="en-US" noProof="1"/>
              <a:t> (2)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A09BD31-9755-489E-BA3B-D789AF81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6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bg-BG" dirty="0">
                <a:latin typeface="+mn-lt"/>
              </a:rPr>
              <a:t>Пример</a:t>
            </a:r>
            <a:endParaRPr lang="en-US" dirty="0">
              <a:latin typeface="+mn-lt"/>
            </a:endParaRP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Ключ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bg-BG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Стойност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7613" y="1534222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  <a:p>
              <a:pPr algn="ctr"/>
              <a:endParaRPr lang="en-US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dirty="0"/>
            </a:p>
          </p:txBody>
        </p:sp>
      </p:grpSp>
      <p:sp>
        <p:nvSpPr>
          <p:cNvPr id="35" name="Slide Number Placeholder">
            <a:extLst>
              <a:ext uri="{FF2B5EF4-FFF2-40B4-BE49-F238E27FC236}">
                <a16:creationId xmlns:a16="http://schemas.microsoft.com/office/drawing/2014/main" id="{4C9BF784-E581-45A1-B012-32FC3EDCD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Пример: </a:t>
            </a:r>
            <a:r>
              <a:rPr lang="en-US" noProof="1"/>
              <a:t>SortedDictionary</a:t>
            </a:r>
            <a:r>
              <a:rPr lang="bg-BG" noProof="1"/>
              <a:t> </a:t>
            </a:r>
            <a:r>
              <a:rPr lang="en-US" dirty="0"/>
              <a:t>–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2EC82-FE58-4006-A8FE-409B36EB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реални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ги изведете в нарастващ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заедно с техния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брой срещания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1485F9FB-BB70-495A-886C-89A9889E5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Пребройте реалните числа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double[] nums = Console.ReadLine().Split(' ')</a:t>
            </a:r>
            <a:br>
              <a:rPr lang="en-US" sz="2800" dirty="0"/>
            </a:br>
            <a:r>
              <a:rPr lang="en-US" sz="2800" dirty="0"/>
              <a:t>  .Select(double.Parse).ToArray();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3009900"/>
            <a:ext cx="3598276" cy="1524000"/>
          </a:xfrm>
          <a:prstGeom prst="wedgeRoundRectCallout">
            <a:avLst>
              <a:gd name="adj1" fmla="val -72996"/>
              <a:gd name="adj2" fmla="val -6425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пази колко пъти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среща в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591CB7B-E9A4-49DD-AD93-ACC38868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0612" y="6243935"/>
            <a:ext cx="76470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Тествайте</a:t>
            </a:r>
            <a:r>
              <a:rPr lang="en-US" dirty="0"/>
              <a:t> в Judge: </a:t>
            </a:r>
            <a:r>
              <a:rPr lang="en-US" dirty="0">
                <a:hlinkClick r:id="rId2"/>
              </a:rPr>
              <a:t>https://judge.softuni.bg/Contests/2670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4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bg-BG" sz="3200" noProof="1">
                <a:sym typeface="Wingdings" panose="05000000000000000000" pitchFamily="2" charset="2"/>
              </a:rPr>
              <a:t>с/у</a:t>
            </a:r>
            <a:r>
              <a:rPr lang="en-US" sz="3200" noProof="1"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en-US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-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елементите в обикновения речник се пазят по ред на добавяне, докато в сортирания – редът на добавяне няма значение</a:t>
            </a:r>
          </a:p>
          <a:p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Начинът на работа със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SortedDictionary&lt;K,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V&gt; </a:t>
            </a:r>
            <a:r>
              <a:rPr lang="bg-BG" sz="3200" b="1" noProof="1">
                <a:latin typeface="Consolas" panose="020B0609020204030204" pitchFamily="49" charset="0"/>
                <a:sym typeface="Wingdings" panose="05000000000000000000" pitchFamily="2" charset="2"/>
              </a:rPr>
              <a:t>е аналогичен на обикновения речник</a:t>
            </a:r>
          </a:p>
          <a:p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04411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88827E6-6B3E-4684-A200-A7E81D3A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7172</TotalTime>
  <Words>839</Words>
  <Application>Microsoft Office PowerPoint</Application>
  <PresentationFormat>По избор</PresentationFormat>
  <Paragraphs>113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Речници, ламбда изрази и LINQ</vt:lpstr>
      <vt:lpstr>SortedDictionary&lt;K, V&gt;</vt:lpstr>
      <vt:lpstr>Речници: Функционалност</vt:lpstr>
      <vt:lpstr>Речници: Функционалност (2)</vt:lpstr>
      <vt:lpstr>SortedDictionary&lt;K, V&gt; – Пример</vt:lpstr>
      <vt:lpstr>Пример: SortedDictionary – Събития</vt:lpstr>
      <vt:lpstr>Задача: Пребройте реалните числа</vt:lpstr>
      <vt:lpstr>Решение: Пребройте реалните числа</vt:lpstr>
      <vt:lpstr>Какво научихме този час?</vt:lpstr>
      <vt:lpstr>Речници, ламбда изрази и LINQ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301</cp:revision>
  <dcterms:created xsi:type="dcterms:W3CDTF">2014-01-02T17:00:34Z</dcterms:created>
  <dcterms:modified xsi:type="dcterms:W3CDTF">2020-11-21T14:53:10Z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