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3"/>
  </p:notesMasterIdLst>
  <p:handoutMasterIdLst>
    <p:handoutMasterId r:id="rId24"/>
  </p:handoutMasterIdLst>
  <p:sldIdLst>
    <p:sldId id="402" r:id="rId3"/>
    <p:sldId id="465" r:id="rId4"/>
    <p:sldId id="500" r:id="rId5"/>
    <p:sldId id="501" r:id="rId6"/>
    <p:sldId id="502" r:id="rId7"/>
    <p:sldId id="503" r:id="rId8"/>
    <p:sldId id="504" r:id="rId9"/>
    <p:sldId id="505" r:id="rId10"/>
    <p:sldId id="506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514" r:id="rId19"/>
    <p:sldId id="464" r:id="rId20"/>
    <p:sldId id="516" r:id="rId21"/>
    <p:sldId id="481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6638CA0-FD21-4697-8A41-C9EEAA9CC476}">
          <p14:sldIdLst>
            <p14:sldId id="402"/>
            <p14:sldId id="465"/>
          </p14:sldIdLst>
        </p14:section>
        <p14:section name="Ред на изпълнение" id="{279B1519-1FDB-449F-A1F8-995D8B2B414B}">
          <p14:sldIdLst>
            <p14:sldId id="500"/>
            <p14:sldId id="501"/>
            <p14:sldId id="502"/>
            <p14:sldId id="503"/>
          </p14:sldIdLst>
        </p14:section>
        <p14:section name="Дебъгване на кода" id="{20224E5A-368E-4A23-827E-BBEE3EA4584E}">
          <p14:sldIdLst>
            <p14:sldId id="504"/>
            <p14:sldId id="505"/>
            <p14:sldId id="506"/>
            <p14:sldId id="507"/>
            <p14:sldId id="508"/>
          </p14:sldIdLst>
        </p14:section>
        <p14:section name="Методи – именоване и добри практики" id="{687A87CE-E22F-4346-BD20-3A5DDD0B595B}">
          <p14:sldIdLst>
            <p14:sldId id="509"/>
            <p14:sldId id="510"/>
            <p14:sldId id="511"/>
            <p14:sldId id="512"/>
            <p14:sldId id="513"/>
            <p14:sldId id="514"/>
          </p14:sldIdLst>
        </p14:section>
        <p14:section name="Заключение" id="{AA286CC6-10F5-4A12-8036-3B222015863A}">
          <p14:sldIdLst>
            <p14:sldId id="464"/>
            <p14:sldId id="516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538894CD-45E3-4E5D-94BE-02B5F89969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52567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ECE58CF-07B9-4708-8200-7C3EA00946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6927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A40EA15-0554-48BB-BB27-3E603B230A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65953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F04237B9-569D-484D-B7EF-FD9AFED110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54977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5B937393-6E3B-4F5B-A9C7-7EFF6DE255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35397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7B42A23-89A8-42DF-B6BA-F5872F8B5A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77413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BE6F2D3-78FB-4ADF-9BE9-6AABED0334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27879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48C9F44-8B38-45CD-A0E2-EEBDF4E60A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4218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it-kariera.mon.bg/e-learning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hyperlink" Target="https://github.com/BG-IT-Edu/School-Programming/tree/main/Courses/Applied-Programmer/Programming-Fundamental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3/&#1044;&#1077;&#1073;&#1098;&#1075;&#1074;&#1072;&#1085;&#1077;-&#1080;-&#1086;&#1087;&#1088;&#1072;&#1074;&#1103;&#1085;&#1077;-&#1085;&#1072;-&#1082;&#1086;&#1076;&#1072;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33.jpeg"/><Relationship Id="rId4" Type="http://schemas.openxmlformats.org/officeDocument/2006/relationships/image" Target="../media/image30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3/&#1044;&#1077;&#1073;&#1098;&#1075;&#1074;&#1072;&#1085;&#1077;-&#1080;-&#1086;&#1087;&#1088;&#1072;&#1074;&#1103;&#1085;&#1077;-&#1085;&#1072;-&#1082;&#1086;&#1076;&#1072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1812" y="381000"/>
            <a:ext cx="10958299" cy="1404218"/>
          </a:xfrm>
        </p:spPr>
        <p:txBody>
          <a:bodyPr>
            <a:normAutofit/>
          </a:bodyPr>
          <a:lstStyle/>
          <a:p>
            <a:r>
              <a:rPr lang="bg-BG" dirty="0"/>
              <a:t>Дебъгване </a:t>
            </a:r>
            <a:r>
              <a:rPr lang="bg-BG"/>
              <a:t>и оправяне </a:t>
            </a:r>
            <a:r>
              <a:rPr lang="bg-BG" dirty="0"/>
              <a:t>на кода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1812" y="1900010"/>
            <a:ext cx="10958298" cy="1292793"/>
          </a:xfrm>
        </p:spPr>
        <p:txBody>
          <a:bodyPr>
            <a:normAutofit/>
          </a:bodyPr>
          <a:lstStyle/>
          <a:p>
            <a:r>
              <a:rPr lang="bg-BG" dirty="0"/>
              <a:t>Ред на изпълнение, </a:t>
            </a:r>
            <a:r>
              <a:rPr lang="bg-BG" dirty="0" err="1"/>
              <a:t>дебъгване</a:t>
            </a:r>
            <a:r>
              <a:rPr lang="bg-BG" dirty="0"/>
              <a:t>, препоръки при писане на код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393839">
            <a:off x="4712054" y="3640738"/>
            <a:ext cx="2386960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AC41F0-16FC-4251-BF43-511B8140C015}"/>
              </a:ext>
            </a:extLst>
          </p:cNvPr>
          <p:cNvGrpSpPr/>
          <p:nvPr/>
        </p:nvGrpSpPr>
        <p:grpSpPr>
          <a:xfrm>
            <a:off x="7197383" y="3489325"/>
            <a:ext cx="4285960" cy="2342296"/>
            <a:chOff x="6418337" y="3489294"/>
            <a:chExt cx="5148188" cy="2890492"/>
          </a:xfrm>
        </p:grpSpPr>
        <p:pic>
          <p:nvPicPr>
            <p:cNvPr id="16" name="Picture Placeholder 9">
              <a:extLst>
                <a:ext uri="{FF2B5EF4-FFF2-40B4-BE49-F238E27FC236}">
                  <a16:creationId xmlns:a16="http://schemas.microsoft.com/office/drawing/2014/main" id="{9F5DC408-7A7C-476A-8E82-0DB860472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 t="2654" b="2654"/>
            <a:stretch>
              <a:fillRect/>
            </a:stretch>
          </p:blipFill>
          <p:spPr>
            <a:xfrm>
              <a:off x="6418337" y="4155279"/>
              <a:ext cx="5148188" cy="1940721"/>
            </a:xfrm>
            <a:prstGeom prst="rect">
              <a:avLst/>
            </a:prstGeom>
          </p:spPr>
        </p:pic>
        <p:pic>
          <p:nvPicPr>
            <p:cNvPr id="17" name="Picture 2" descr="Резултат с изображение за function">
              <a:extLst>
                <a:ext uri="{FF2B5EF4-FFF2-40B4-BE49-F238E27FC236}">
                  <a16:creationId xmlns:a16="http://schemas.microsoft.com/office/drawing/2014/main" id="{74234D2D-F7DC-44AD-884A-A6FB17D5E9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669" y="3489294"/>
              <a:ext cx="2921943" cy="2890492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227011" y="3583505"/>
            <a:ext cx="5577228" cy="2684545"/>
            <a:chOff x="212382" y="3624633"/>
            <a:chExt cx="5577228" cy="2684545"/>
          </a:xfrm>
        </p:grpSpPr>
        <p:pic>
          <p:nvPicPr>
            <p:cNvPr id="21" name="Picture 20" descr="http://softuni.b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2" name="Picture 4" title="CC-BY-NC-SA License">
              <a:hlinkClick r:id="rId6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22021" y="4247544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4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2382" y="4998597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5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2383" y="5455434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6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6464" y="5850716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8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A6C629E7-5D52-4655-92DB-7687892FBB83}"/>
              </a:ext>
            </a:extLst>
          </p:cNvPr>
          <p:cNvSpPr txBox="1">
            <a:spLocks/>
          </p:cNvSpPr>
          <p:nvPr/>
        </p:nvSpPr>
        <p:spPr bwMode="auto">
          <a:xfrm>
            <a:off x="227012" y="6269647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9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1909442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219200"/>
            <a:ext cx="11804822" cy="5502276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bg-BG" dirty="0"/>
              <a:t>Стартиране без </a:t>
            </a:r>
            <a:r>
              <a:rPr lang="bg-BG" dirty="0" err="1"/>
              <a:t>дебъгер</a:t>
            </a:r>
            <a:r>
              <a:rPr lang="en-US" dirty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[Ctrl+F5]</a:t>
            </a:r>
          </a:p>
          <a:p>
            <a:pPr>
              <a:lnSpc>
                <a:spcPct val="114000"/>
              </a:lnSpc>
            </a:pPr>
            <a:r>
              <a:rPr lang="bg-BG" dirty="0"/>
              <a:t>Активиране на стопер</a:t>
            </a:r>
            <a:r>
              <a:rPr lang="en-US" dirty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[F9]</a:t>
            </a:r>
          </a:p>
          <a:p>
            <a:pPr>
              <a:lnSpc>
                <a:spcPct val="114000"/>
              </a:lnSpc>
            </a:pPr>
            <a:r>
              <a:rPr lang="bg-BG" dirty="0"/>
              <a:t>Стартиране с </a:t>
            </a:r>
            <a:r>
              <a:rPr lang="bg-BG" dirty="0" err="1"/>
              <a:t>дебъгер</a:t>
            </a:r>
            <a:r>
              <a:rPr lang="en-US" dirty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[F5]</a:t>
            </a:r>
          </a:p>
          <a:p>
            <a:pPr>
              <a:lnSpc>
                <a:spcPct val="114000"/>
              </a:lnSpc>
            </a:pPr>
            <a:r>
              <a:rPr lang="bg-BG" dirty="0"/>
              <a:t>Проследяване на кода</a:t>
            </a:r>
            <a:r>
              <a:rPr lang="en-US" dirty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[F10]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[F11]</a:t>
            </a:r>
          </a:p>
          <a:p>
            <a:pPr>
              <a:lnSpc>
                <a:spcPct val="114000"/>
              </a:lnSpc>
            </a:pPr>
            <a:r>
              <a:rPr lang="bg-BG" dirty="0"/>
              <a:t>Използване на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Locals</a:t>
            </a:r>
            <a:r>
              <a:rPr lang="en-US" dirty="0"/>
              <a:t> 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Watches</a:t>
            </a:r>
          </a:p>
          <a:p>
            <a:pPr>
              <a:lnSpc>
                <a:spcPct val="114000"/>
              </a:lnSpc>
            </a:pPr>
            <a:r>
              <a:rPr lang="bg-BG" dirty="0"/>
              <a:t>Условни стопери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bg-BG" dirty="0" err="1"/>
              <a:t>Дебъг</a:t>
            </a:r>
            <a:r>
              <a:rPr lang="bg-BG" dirty="0"/>
              <a:t> режим след изключение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bg-BG" dirty="0" err="1"/>
              <a:t>дебъгера</a:t>
            </a:r>
            <a:r>
              <a:rPr lang="bg-BG" dirty="0"/>
              <a:t> във </a:t>
            </a:r>
            <a:r>
              <a:rPr lang="en-US" dirty="0"/>
              <a:t>Visual Studio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3999581"/>
            <a:ext cx="4562475" cy="2381250"/>
          </a:xfrm>
          <a:prstGeom prst="roundRect">
            <a:avLst>
              <a:gd name="adj" fmla="val 1113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412" y="1180429"/>
            <a:ext cx="4562475" cy="2532749"/>
          </a:xfrm>
          <a:prstGeom prst="roundRect">
            <a:avLst>
              <a:gd name="adj" fmla="val 672"/>
            </a:avLst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46807E9-BBAE-4B45-8A16-F0418F537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34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998412" cy="5570355"/>
          </a:xfrm>
        </p:spPr>
        <p:txBody>
          <a:bodyPr>
            <a:normAutofit/>
          </a:bodyPr>
          <a:lstStyle/>
          <a:p>
            <a:r>
              <a:rPr lang="bg-BG" sz="3100" dirty="0"/>
              <a:t>Програмата се опитва да преброи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</a:rPr>
              <a:t>неработните дни между две дати</a:t>
            </a:r>
            <a:r>
              <a:rPr lang="en-US" sz="3100" dirty="0"/>
              <a:t> (</a:t>
            </a:r>
            <a:r>
              <a:rPr lang="bg-BG" sz="3100" dirty="0"/>
              <a:t>напр.</a:t>
            </a:r>
            <a:r>
              <a:rPr lang="en-US" sz="3100" dirty="0"/>
              <a:t>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1.05.2016</a:t>
            </a:r>
            <a:r>
              <a:rPr lang="en-US" sz="3100" dirty="0"/>
              <a:t> …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15.05.2016</a:t>
            </a:r>
            <a:r>
              <a:rPr lang="en-US" sz="3100" dirty="0"/>
              <a:t> </a:t>
            </a:r>
            <a:r>
              <a:rPr lang="en-US" sz="3100" dirty="0">
                <a:sym typeface="Wingdings" panose="05000000000000000000" pitchFamily="2" charset="2"/>
              </a:rPr>
              <a:t>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5</a:t>
            </a:r>
            <a:r>
              <a:rPr lang="en-US" sz="3100" dirty="0">
                <a:sym typeface="Wingdings" panose="05000000000000000000" pitchFamily="2" charset="2"/>
              </a:rPr>
              <a:t> </a:t>
            </a:r>
            <a:r>
              <a:rPr lang="bg-BG" sz="3100" dirty="0">
                <a:sym typeface="Wingdings" panose="05000000000000000000" pitchFamily="2" charset="2"/>
              </a:rPr>
              <a:t>почивни дни</a:t>
            </a:r>
            <a:r>
              <a:rPr lang="en-US" sz="3100" dirty="0">
                <a:sym typeface="Wingdings" panose="05000000000000000000" pitchFamily="2" charset="2"/>
              </a:rPr>
              <a:t>). </a:t>
            </a:r>
            <a:r>
              <a:rPr lang="bg-BG" sz="3100" dirty="0" err="1">
                <a:sym typeface="Wingdings" panose="05000000000000000000" pitchFamily="2" charset="2"/>
              </a:rPr>
              <a:t>Дебъгнете</a:t>
            </a:r>
            <a:r>
              <a:rPr lang="bg-BG" sz="3100" dirty="0">
                <a:sym typeface="Wingdings" panose="05000000000000000000" pitchFamily="2" charset="2"/>
              </a:rPr>
              <a:t> я</a:t>
            </a:r>
            <a:r>
              <a:rPr lang="en-US" sz="3100" dirty="0">
                <a:sym typeface="Wingdings" panose="05000000000000000000" pitchFamily="2" charset="2"/>
              </a:rPr>
              <a:t>!</a:t>
            </a: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Намерете и поправете грешките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46012" y="2340428"/>
            <a:ext cx="10682400" cy="37082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startDate = DateTime.ParseExact(Console.ReadLine(),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"dd.m.yyyy", CultureInfo.InvariantCulture);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endDate = DateTime.ParseExact(Console.ReadLine(),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"dd.m.yyyy", CultureInfo.InvariantCulture);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holidaysCount 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date = startDate; date &lt;= endDate; date.AddDays(1))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(date.DayOfWeek == DayOfWeek.Saturday &amp;&amp;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date.DayOfWeek == DayOfWeek.Sunday) holidaysCount++;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Console.WriteLine(holidaysCount);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B946EDD-D394-4B24-AC51-C175698F2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30209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20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4953000"/>
            <a:ext cx="8938472" cy="820600"/>
          </a:xfrm>
        </p:spPr>
        <p:txBody>
          <a:bodyPr/>
          <a:lstStyle/>
          <a:p>
            <a:r>
              <a:rPr lang="ru-RU" dirty="0"/>
              <a:t>Методи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625176" y="5754968"/>
            <a:ext cx="8938472" cy="719034"/>
          </a:xfrm>
        </p:spPr>
        <p:txBody>
          <a:bodyPr/>
          <a:lstStyle/>
          <a:p>
            <a:r>
              <a:rPr lang="ru-RU" dirty="0"/>
              <a:t>Именоване и добри практики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26357" y="990600"/>
            <a:ext cx="6136110" cy="3733800"/>
            <a:chOff x="3026357" y="1143000"/>
            <a:chExt cx="6136110" cy="37338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026357" y="1143000"/>
              <a:ext cx="6136110" cy="3733800"/>
            </a:xfrm>
            <a:prstGeom prst="roundRect">
              <a:avLst>
                <a:gd name="adj" fmla="val 3951"/>
              </a:avLst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6969691" y="1362364"/>
              <a:ext cx="195284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Naming</a:t>
              </a:r>
            </a:p>
            <a:p>
              <a:pPr algn="ctr"/>
              <a:r>
                <a:rPr lang="en-US" sz="36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Methods</a:t>
              </a:r>
            </a:p>
          </p:txBody>
        </p:sp>
      </p:grp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C4DE87E-308B-4C53-AEC8-DA29EB0C201B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80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Препоръки при именуването на методи</a:t>
            </a:r>
            <a:endParaRPr lang="en-US" dirty="0"/>
          </a:p>
          <a:p>
            <a:pPr lvl="1"/>
            <a:r>
              <a:rPr lang="bg-BG" dirty="0"/>
              <a:t>Използвайте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описателни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имена на методи</a:t>
            </a:r>
            <a:endParaRPr lang="en-US" dirty="0"/>
          </a:p>
          <a:p>
            <a:pPr lvl="1"/>
            <a:r>
              <a:rPr lang="bg-BG" dirty="0"/>
              <a:t>Името трябва да отговаря на въпроса</a:t>
            </a:r>
            <a:r>
              <a:rPr lang="en-US" dirty="0"/>
              <a:t>:</a:t>
            </a:r>
          </a:p>
          <a:p>
            <a:pPr lvl="2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Какво прави този метод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</a:p>
          <a:p>
            <a:pPr lvl="2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bg-BG" dirty="0"/>
              <a:t>Ако не намирате добро име за вашия метод, помислете дали той е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ясно дефинирано предназначение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Именуване на методи</a:t>
            </a:r>
            <a:endParaRPr lang="en-US" dirty="0"/>
          </a:p>
        </p:txBody>
      </p:sp>
      <p:pic>
        <p:nvPicPr>
          <p:cNvPr id="154628" name="Picture 4" descr="http://faculty.wiu.edu/JR-Olsen/wiu/graphics/for-top/math-symbols-compas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1380083"/>
            <a:ext cx="2130345" cy="1827170"/>
          </a:xfrm>
          <a:prstGeom prst="rect">
            <a:avLst/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900" y="3810000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610" y="5674879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53464" y="3810000"/>
            <a:ext cx="104394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LoadReport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Sine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5212" y="5676227"/>
            <a:ext cx="104394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Method1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SampleMethod</a:t>
            </a:r>
            <a:r>
              <a:rPr lang="en-US" noProof="1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C6A7AAC8-A3D9-4882-9710-C5BD03C86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05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Имена на параметрите на метод</a:t>
            </a:r>
            <a:endParaRPr lang="en-US" dirty="0"/>
          </a:p>
          <a:p>
            <a:pPr lvl="1"/>
            <a:r>
              <a:rPr lang="bg-BG" dirty="0"/>
              <a:t>Препоръка</a:t>
            </a:r>
            <a:r>
              <a:rPr lang="en-US" dirty="0"/>
              <a:t>: [</a:t>
            </a:r>
            <a:r>
              <a:rPr lang="bg-BG" dirty="0"/>
              <a:t>Съществително</a:t>
            </a:r>
            <a:r>
              <a:rPr lang="en-US" dirty="0"/>
              <a:t>] </a:t>
            </a:r>
            <a:r>
              <a:rPr lang="bg-BG" dirty="0"/>
              <a:t>или</a:t>
            </a:r>
            <a:r>
              <a:rPr lang="en-US" dirty="0"/>
              <a:t> [</a:t>
            </a:r>
            <a:r>
              <a:rPr lang="bg-BG" dirty="0"/>
              <a:t>Прилагателно</a:t>
            </a:r>
            <a:r>
              <a:rPr lang="en-US" dirty="0"/>
              <a:t>] + [</a:t>
            </a:r>
            <a:r>
              <a:rPr lang="bg-BG" dirty="0" err="1"/>
              <a:t>Съществ</a:t>
            </a:r>
            <a:r>
              <a:rPr lang="bg-BG" dirty="0"/>
              <a:t>.</a:t>
            </a:r>
            <a:r>
              <a:rPr lang="en-US" dirty="0"/>
              <a:t>]</a:t>
            </a:r>
          </a:p>
          <a:p>
            <a:pPr lvl="1"/>
            <a:r>
              <a:rPr lang="bg-BG" dirty="0"/>
              <a:t>Трябва да е в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camelCase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bg-BG" dirty="0"/>
              <a:t>Трябва да е </a:t>
            </a:r>
            <a:r>
              <a:rPr lang="bg-BG" dirty="0" err="1">
                <a:solidFill>
                  <a:schemeClr val="tx2">
                    <a:lumMod val="75000"/>
                  </a:schemeClr>
                </a:solidFill>
              </a:rPr>
              <a:t>говорящо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Мерните единици трябва да са очевидни</a:t>
            </a:r>
            <a:endParaRPr lang="en-US" b="1" dirty="0">
              <a:solidFill>
                <a:srgbClr val="FB816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Именуване на параметрите на метод</a:t>
            </a:r>
            <a:endParaRPr lang="en-US" dirty="0"/>
          </a:p>
        </p:txBody>
      </p:sp>
      <p:pic>
        <p:nvPicPr>
          <p:cNvPr id="148482" name="Picture 2" descr="http://www.kaushik.net/avinash/wp-content/uploads/2007/09/variable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057" y="2786589"/>
            <a:ext cx="2619063" cy="1328211"/>
          </a:xfrm>
          <a:prstGeom prst="roundRect">
            <a:avLst>
              <a:gd name="adj" fmla="val 4796"/>
            </a:avLst>
          </a:prstGeom>
          <a:noFill/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1720" y="4640118"/>
            <a:ext cx="10439400" cy="7700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br>
              <a:rPr lang="en-US" noProof="1">
                <a:solidFill>
                  <a:schemeClr val="tx2">
                    <a:lumMod val="90000"/>
                  </a:schemeClr>
                </a:solidFill>
              </a:rPr>
            </a:b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5212" y="5810725"/>
            <a:ext cx="104394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noProof="1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noProof="1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5920" y="4774405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630" y="579120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A332FC47-D2DC-4A6A-971A-4D2B43E60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38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/>
          </a:bodyPr>
          <a:lstStyle/>
          <a:p>
            <a:r>
              <a:rPr lang="bg-BG" dirty="0"/>
              <a:t>Методът трябва да изпълнява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една</a:t>
            </a:r>
            <a:r>
              <a:rPr lang="bg-BG" dirty="0"/>
              <a:t> добре дефинирана задача</a:t>
            </a:r>
            <a:endParaRPr lang="en-US" dirty="0"/>
          </a:p>
          <a:p>
            <a:pPr lvl="1"/>
            <a:r>
              <a:rPr lang="bg-BG" dirty="0"/>
              <a:t>Името му трябва ясно и недвусмислено 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описва тази задача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Избягвайте</a:t>
            </a:r>
            <a:r>
              <a:rPr lang="en-US" dirty="0"/>
              <a:t> </a:t>
            </a:r>
            <a:r>
              <a:rPr lang="bg-BG" dirty="0"/>
              <a:t>методи,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по-дълги от един екран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Разделете ги</a:t>
            </a:r>
            <a:r>
              <a:rPr lang="en-US" dirty="0"/>
              <a:t> </a:t>
            </a:r>
            <a:r>
              <a:rPr lang="bg-BG" dirty="0"/>
              <a:t>на няколко по-кратки метода</a:t>
            </a:r>
            <a:endParaRPr lang="en-US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Добри практики при писане на методи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1013" y="4340706"/>
            <a:ext cx="10426799" cy="22886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6856412" y="5125886"/>
            <a:ext cx="4040188" cy="1098126"/>
          </a:xfrm>
          <a:prstGeom prst="wedgeRoundRectCallout">
            <a:avLst>
              <a:gd name="adj1" fmla="val -84166"/>
              <a:gd name="adj2" fmla="val -832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Името обяснява всичко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е 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лесно за тестване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856412" y="5125889"/>
            <a:ext cx="4038600" cy="1098120"/>
          </a:xfrm>
          <a:prstGeom prst="wedgeRoundRectCallout">
            <a:avLst>
              <a:gd name="adj1" fmla="val -123821"/>
              <a:gd name="adj2" fmla="val 28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Името обяснява всичко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е 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лесно за тестване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0FB5158-6B9C-4DD9-BDEB-607A2576F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1727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>
            <a:normAutofit/>
          </a:bodyPr>
          <a:lstStyle/>
          <a:p>
            <a:r>
              <a:rPr lang="bg-BG" dirty="0"/>
              <a:t>Подсигурете се, че коректно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вмъквате кода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Оставяйте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празен ред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между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методите</a:t>
            </a:r>
            <a:r>
              <a:rPr lang="en-US" dirty="0"/>
              <a:t>, </a:t>
            </a:r>
            <a:r>
              <a:rPr lang="bg-BG" dirty="0"/>
              <a:t>след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цикли</a:t>
            </a:r>
            <a:r>
              <a:rPr lang="en-US" dirty="0"/>
              <a:t> </a:t>
            </a:r>
            <a:r>
              <a:rPr lang="bg-BG" dirty="0"/>
              <a:t>и след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bg-BG" dirty="0"/>
              <a:t>-команди</a:t>
            </a:r>
            <a:endParaRPr lang="en-US" dirty="0"/>
          </a:p>
          <a:p>
            <a:r>
              <a:rPr lang="bg-BG" dirty="0"/>
              <a:t>Тялото на цикли и </a:t>
            </a:r>
            <a:r>
              <a:rPr lang="en-US" dirty="0"/>
              <a:t>if-</a:t>
            </a:r>
            <a:r>
              <a:rPr lang="bg-BG" dirty="0"/>
              <a:t>команди ограждайте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къдрави скоби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Избягвайте дълги редове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GB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сложни изрази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и форматиране на кода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1013" y="1804549"/>
            <a:ext cx="4320000" cy="20816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1047187" y="3056422"/>
            <a:ext cx="501601" cy="24018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ight Arrow 12"/>
          <p:cNvSpPr/>
          <p:nvPr/>
        </p:nvSpPr>
        <p:spPr>
          <a:xfrm>
            <a:off x="1056420" y="2730968"/>
            <a:ext cx="501601" cy="24018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519813" y="1804549"/>
            <a:ext cx="4320000" cy="20816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6050011" y="3112614"/>
            <a:ext cx="501601" cy="240186"/>
          </a:xfrm>
          <a:prstGeom prst="rightArrow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ight Arrow 12"/>
          <p:cNvSpPr/>
          <p:nvPr/>
        </p:nvSpPr>
        <p:spPr>
          <a:xfrm>
            <a:off x="7694171" y="2716824"/>
            <a:ext cx="501601" cy="240186"/>
          </a:xfrm>
          <a:prstGeom prst="rightArrow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ight Arrow 12"/>
          <p:cNvSpPr/>
          <p:nvPr/>
        </p:nvSpPr>
        <p:spPr>
          <a:xfrm>
            <a:off x="7011742" y="2325732"/>
            <a:ext cx="501601" cy="240186"/>
          </a:xfrm>
          <a:prstGeom prst="rightArrow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0412" y="1997631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42928" y="2024008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B0B73E8-725C-4096-B549-EEB862EFD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167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99841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Програма, следяща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цени на стоки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даваща информация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за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значимостта </a:t>
            </a:r>
            <a:r>
              <a:rPr lang="bg-BG" sz="3200" dirty="0"/>
              <a:t>на всяка промяна в цената</a:t>
            </a:r>
            <a:r>
              <a:rPr lang="en-US" sz="3200" dirty="0"/>
              <a:t>. </a:t>
            </a:r>
          </a:p>
          <a:p>
            <a:pPr lvl="1"/>
            <a:r>
              <a:rPr lang="bg-BG" sz="3000" dirty="0"/>
              <a:t>Изтеглете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програмния код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/>
              <a:t>и се запознайте с него</a:t>
            </a:r>
            <a:r>
              <a:rPr lang="en-US" sz="3000" dirty="0"/>
              <a:t>: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Broken-Solutions-1</a:t>
            </a:r>
          </a:p>
          <a:p>
            <a:pPr lvl="1"/>
            <a:r>
              <a:rPr lang="bg-BG" sz="3000" dirty="0"/>
              <a:t>Дайте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подходящи имена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/>
              <a:t>на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методите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Поправете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имената на параметрите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Погрижете се за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форматиране на кода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Преправяне на </a:t>
            </a:r>
            <a:r>
              <a:rPr lang="en-US" dirty="0"/>
              <a:t>"Price Change Alert"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5122984"/>
            <a:ext cx="1752600" cy="6729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Get(c, l)</a:t>
            </a:r>
            <a:endParaRPr lang="en-US" b="1" noProof="1">
              <a:solidFill>
                <a:schemeClr val="tx2">
                  <a:lumMod val="9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186083" y="5122984"/>
            <a:ext cx="8412177" cy="6729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GetPercentageDifference(currentPrice, lastPrice)</a:t>
            </a:r>
          </a:p>
        </p:txBody>
      </p:sp>
      <p:sp>
        <p:nvSpPr>
          <p:cNvPr id="10" name="Right Arrow 12"/>
          <p:cNvSpPr/>
          <p:nvPr/>
        </p:nvSpPr>
        <p:spPr>
          <a:xfrm>
            <a:off x="2589212" y="5339383"/>
            <a:ext cx="501601" cy="24018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26" name="Picture 2" descr="Резултат с изображение за repair icon f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263" y="3075358"/>
            <a:ext cx="1643271" cy="1641750"/>
          </a:xfrm>
          <a:prstGeom prst="roundRect">
            <a:avLst>
              <a:gd name="adj" fmla="val 4392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тат с изображение за code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578" y="2943611"/>
            <a:ext cx="1890020" cy="189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6D3A20B2-870F-4D9B-8B05-CDD0AA705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22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189999" cy="5570355"/>
          </a:xfrm>
        </p:spPr>
        <p:txBody>
          <a:bodyPr>
            <a:normAutofit fontScale="92500"/>
          </a:bodyPr>
          <a:lstStyle/>
          <a:p>
            <a:pPr marL="352425" indent="-352425">
              <a:lnSpc>
                <a:spcPct val="100000"/>
              </a:lnSpc>
            </a:pPr>
            <a:r>
              <a:rPr lang="bg-BG" dirty="0"/>
              <a:t>Изпълнението на програмата продължава, когато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извиканият метод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завърши</a:t>
            </a:r>
          </a:p>
          <a:p>
            <a:pPr marL="757184" lvl="1" indent="-452438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Стекът</a:t>
            </a:r>
            <a:r>
              <a:rPr lang="bg-BG" dirty="0"/>
              <a:t> съдържа активните подпрограми</a:t>
            </a:r>
            <a:endParaRPr lang="en-US" dirty="0"/>
          </a:p>
          <a:p>
            <a:r>
              <a:rPr lang="bg-BG" dirty="0"/>
              <a:t>С </a:t>
            </a:r>
            <a:r>
              <a:rPr lang="bg-BG" dirty="0" err="1">
                <a:solidFill>
                  <a:schemeClr val="tx2">
                    <a:lumMod val="75000"/>
                  </a:schemeClr>
                </a:solidFill>
              </a:rPr>
              <a:t>дебъгерът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следим изпълнението: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стопери, </a:t>
            </a:r>
            <a:r>
              <a:rPr lang="bg-BG" dirty="0" err="1">
                <a:solidFill>
                  <a:schemeClr val="tx2">
                    <a:lumMod val="75000"/>
                  </a:schemeClr>
                </a:solidFill>
              </a:rPr>
              <a:t>постъпково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изпълнение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наблюдение </a:t>
            </a:r>
            <a:r>
              <a:rPr lang="bg-BG" dirty="0"/>
              <a:t>на променливите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bg-BG" dirty="0"/>
              <a:t>Методите трябва да имат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една ясна цел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Описателни имена</a:t>
            </a:r>
            <a:r>
              <a:rPr lang="bg-BG" dirty="0"/>
              <a:t> на методи и параметри </a:t>
            </a:r>
          </a:p>
          <a:p>
            <a:r>
              <a:rPr lang="bg-BG" dirty="0"/>
              <a:t>Доброто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форматиране</a:t>
            </a:r>
            <a:r>
              <a:rPr lang="bg-BG" dirty="0"/>
              <a:t> на кода е важно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1862553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21455" y="2905338"/>
            <a:ext cx="2344957" cy="253783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17923207-3C84-41C4-BD90-2BA06790F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13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err="1"/>
              <a:t>Дебъгване</a:t>
            </a:r>
            <a:r>
              <a:rPr lang="bg-BG" dirty="0"/>
              <a:t> и оправяне на кода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2A7EFACE-EC6D-4EBC-8E7A-65AB239D2E08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26127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4762597" cy="1110780"/>
          </a:xfrm>
        </p:spPr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1182460"/>
            <a:ext cx="4537323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1151121"/>
            <a:ext cx="4555895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4005002"/>
            <a:ext cx="4543937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F10D6678-2E8D-450C-BDF1-75567C486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41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2072DF6D-376F-4832-9E00-E38344D85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04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7207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Ред на изпълнение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97158" y="1295400"/>
            <a:ext cx="7236579" cy="3560373"/>
          </a:xfrm>
          <a:prstGeom prst="rect">
            <a:avLst/>
          </a:prstGeom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8B8FF4BC-B7B8-4864-A4A8-736A10126D7C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08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6925" y="4419600"/>
            <a:ext cx="10650095" cy="21403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PrintLogo()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24" y="1752600"/>
            <a:ext cx="10650095" cy="25780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PrintLogo();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Програмата продължава след завършването на метода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Изпълнение на програмата</a:t>
            </a:r>
            <a:endParaRPr lang="en-US" dirty="0"/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9523412" y="2217704"/>
            <a:ext cx="2305007" cy="564328"/>
          </a:xfrm>
          <a:prstGeom prst="wedgeRoundRectCallout">
            <a:avLst>
              <a:gd name="adj1" fmla="val -72560"/>
              <a:gd name="adj2" fmla="val 433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Първо е това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523412" y="2979419"/>
            <a:ext cx="2305007" cy="569498"/>
          </a:xfrm>
          <a:prstGeom prst="wedgeRoundRectCallout">
            <a:avLst>
              <a:gd name="adj1" fmla="val -301422"/>
              <a:gd name="adj2" fmla="val -99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После е метода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9523412" y="3715020"/>
            <a:ext cx="2305007" cy="563486"/>
          </a:xfrm>
          <a:prstGeom prst="wedgeRoundRectCallout">
            <a:avLst>
              <a:gd name="adj1" fmla="val -78763"/>
              <a:gd name="adj2" fmla="val -531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Накрая е това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3674" y="3124199"/>
            <a:ext cx="1220543" cy="1732720"/>
            <a:chOff x="83674" y="3124199"/>
            <a:chExt cx="1220543" cy="1732720"/>
          </a:xfrm>
        </p:grpSpPr>
        <p:sp>
          <p:nvSpPr>
            <p:cNvPr id="2" name="Arrow: Curved Right 1"/>
            <p:cNvSpPr/>
            <p:nvPr/>
          </p:nvSpPr>
          <p:spPr>
            <a:xfrm>
              <a:off x="83674" y="3124200"/>
              <a:ext cx="762000" cy="1732719"/>
            </a:xfrm>
            <a:prstGeom prst="curvedRightArrow">
              <a:avLst>
                <a:gd name="adj1" fmla="val 25000"/>
                <a:gd name="adj2" fmla="val 52492"/>
                <a:gd name="adj3" fmla="val 25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47017" y="3124199"/>
              <a:ext cx="457200" cy="183600"/>
            </a:xfrm>
            <a:prstGeom prst="rect">
              <a:avLst/>
            </a:prstGeom>
            <a:solidFill>
              <a:srgbClr val="C3A5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2E6E6C8D-D952-4302-AA2E-AF08F8192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23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„</a:t>
            </a:r>
            <a:r>
              <a:rPr lang="bg-BG" dirty="0"/>
              <a:t>Стекът</a:t>
            </a:r>
            <a:r>
              <a:rPr lang="en-GB" dirty="0"/>
              <a:t>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съдържа информация</a:t>
            </a:r>
            <a:r>
              <a:rPr lang="en-GB" dirty="0"/>
              <a:t> </a:t>
            </a:r>
            <a:r>
              <a:rPr lang="bg-BG" dirty="0"/>
              <a:t>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активните подпрограми</a:t>
            </a:r>
            <a:r>
              <a:rPr lang="en-GB" dirty="0"/>
              <a:t> (</a:t>
            </a:r>
            <a:r>
              <a:rPr lang="bg-BG" dirty="0"/>
              <a:t>методи</a:t>
            </a:r>
            <a:r>
              <a:rPr lang="en-GB" dirty="0"/>
              <a:t>) </a:t>
            </a:r>
            <a:r>
              <a:rPr lang="bg-BG" dirty="0"/>
              <a:t>на текущо изпълняваната компютърна програма</a:t>
            </a:r>
            <a:endParaRPr lang="en-GB" dirty="0"/>
          </a:p>
          <a:p>
            <a:r>
              <a:rPr lang="bg-BG" dirty="0"/>
              <a:t>Пази информация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точките</a:t>
            </a:r>
            <a:r>
              <a:rPr lang="bg-BG" dirty="0"/>
              <a:t>, към които всяка активна подпрограма трябва да</a:t>
            </a:r>
            <a:r>
              <a:rPr lang="en-GB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върне контрола</a:t>
            </a:r>
            <a:r>
              <a:rPr lang="bg-BG" dirty="0"/>
              <a:t>, когато тя</a:t>
            </a:r>
            <a:r>
              <a:rPr lang="en-GB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завърши изпълнението си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Ред на изпълнение – стек на извикванията</a:t>
            </a: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7666035" y="3810000"/>
            <a:ext cx="1828801" cy="2484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367431" y="504293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464056" y="50406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560681" y="50406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66037" y="3837057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bg-BG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Стек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103237" y="4629911"/>
            <a:ext cx="1530411" cy="1332125"/>
            <a:chOff x="7871782" y="4724400"/>
            <a:chExt cx="1804030" cy="157787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36"/>
            <a:stretch/>
          </p:blipFill>
          <p:spPr>
            <a:xfrm>
              <a:off x="7871782" y="4724400"/>
              <a:ext cx="1804030" cy="157787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736" y="5342474"/>
              <a:ext cx="1565941" cy="959800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2838461" y="4142709"/>
            <a:ext cx="1028212" cy="801165"/>
            <a:chOff x="2867036" y="4066509"/>
            <a:chExt cx="1028212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call</a:t>
              </a:r>
              <a:endParaRPr lang="en-GB" sz="2800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303212" y="5121259"/>
            <a:ext cx="1104412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START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560681" y="504261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3463191" y="503728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5367431" y="504209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760216" y="4163410"/>
            <a:ext cx="1028212" cy="780464"/>
            <a:chOff x="4788791" y="4087210"/>
            <a:chExt cx="1028212" cy="780464"/>
          </a:xfrm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call</a:t>
              </a: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657001" y="5708886"/>
            <a:ext cx="1243844" cy="648998"/>
            <a:chOff x="4685576" y="5632686"/>
            <a:chExt cx="124384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return</a:t>
              </a: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727357" y="5705838"/>
            <a:ext cx="1243844" cy="656740"/>
            <a:chOff x="2755932" y="5629638"/>
            <a:chExt cx="1243844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return</a:t>
              </a:r>
            </a:p>
          </p:txBody>
        </p:sp>
      </p:grpSp>
      <p:sp>
        <p:nvSpPr>
          <p:cNvPr id="30" name="Slide Number Placeholder">
            <a:extLst>
              <a:ext uri="{FF2B5EF4-FFF2-40B4-BE49-F238E27FC236}">
                <a16:creationId xmlns:a16="http://schemas.microsoft.com/office/drawing/2014/main" id="{8DE4B788-7F38-4500-92B4-9DD2EEDD6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9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9562E-6 -1.48148E-6 L 0.50977 0.091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88" y="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183E-6 1.48148E-6 L 0.35374 0.000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87" y="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1253E-6 -2.96296E-6 L 0.19745 -0.0942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72" y="-472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4" grpId="0" animBg="1"/>
      <p:bldP spid="25" grpId="0" animBg="1"/>
      <p:bldP spid="25" grpId="1" animBg="1"/>
      <p:bldP spid="26" grpId="0" animBg="1"/>
      <p:bldP spid="2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Създайте програма,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умножаваща сумата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нечетните цифри </a:t>
            </a:r>
            <a:r>
              <a:rPr lang="bg-BG" dirty="0"/>
              <a:t>на дадено число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 сумата на четните му цифри</a:t>
            </a:r>
            <a:r>
              <a:rPr lang="en-US" dirty="0"/>
              <a:t>:</a:t>
            </a:r>
          </a:p>
          <a:p>
            <a:pPr lvl="2"/>
            <a:r>
              <a:rPr lang="bg-BG" dirty="0"/>
              <a:t>Създайте метод наречен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GetMultipleOfEvensAndOdds()</a:t>
            </a:r>
          </a:p>
          <a:p>
            <a:pPr lvl="2"/>
            <a:r>
              <a:rPr lang="bg-BG" dirty="0"/>
              <a:t>Създайте метод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GetSumOfEvenDigits()</a:t>
            </a:r>
          </a:p>
          <a:p>
            <a:pPr lvl="2"/>
            <a:r>
              <a:rPr lang="bg-BG" dirty="0"/>
              <a:t>Създайте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GetSumOfOddDigits()</a:t>
            </a:r>
          </a:p>
          <a:p>
            <a:pPr lvl="2"/>
            <a:r>
              <a:rPr lang="bg-BG" dirty="0"/>
              <a:t>Може да ви потрябва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Math.Abs()</a:t>
            </a:r>
            <a:r>
              <a:rPr lang="en-US" dirty="0"/>
              <a:t> </a:t>
            </a:r>
            <a:r>
              <a:rPr lang="bg-BG" dirty="0"/>
              <a:t>за отрицателните числа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Умножи четни и нечетни цифри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34956" y="4966082"/>
            <a:ext cx="3209326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Evens: 2 4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Odds: 1 3 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2287" y="4979164"/>
            <a:ext cx="1691273" cy="11398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2318630" y="5358613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95374" y="4953001"/>
            <a:ext cx="2657709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 sum: 6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 sum: 9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164480" y="534553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ight Arrow 12"/>
          <p:cNvSpPr/>
          <p:nvPr/>
        </p:nvSpPr>
        <p:spPr>
          <a:xfrm>
            <a:off x="9494012" y="53455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065247" y="4953000"/>
            <a:ext cx="1691273" cy="11660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54</a:t>
            </a: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E792475F-D071-404F-9530-07A01B982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30209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11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2" y="5788745"/>
            <a:ext cx="9829800" cy="916856"/>
          </a:xfrm>
        </p:spPr>
        <p:txBody>
          <a:bodyPr/>
          <a:lstStyle/>
          <a:p>
            <a:r>
              <a:rPr lang="bg-BG" dirty="0"/>
              <a:t>Използване на </a:t>
            </a:r>
            <a:r>
              <a:rPr lang="bg-BG" dirty="0" err="1"/>
              <a:t>дебъгера</a:t>
            </a:r>
            <a:r>
              <a:rPr lang="bg-BG" dirty="0"/>
              <a:t> на </a:t>
            </a:r>
            <a:r>
              <a:rPr lang="en-US" dirty="0"/>
              <a:t>Visual Studio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6" y="4894400"/>
            <a:ext cx="8938472" cy="820600"/>
          </a:xfrm>
        </p:spPr>
        <p:txBody>
          <a:bodyPr/>
          <a:lstStyle/>
          <a:p>
            <a:r>
              <a:rPr lang="bg-BG" dirty="0" err="1"/>
              <a:t>Дебъгване</a:t>
            </a:r>
            <a:r>
              <a:rPr lang="bg-BG" dirty="0"/>
              <a:t> на кода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370012" y="1143000"/>
            <a:ext cx="9427322" cy="3508326"/>
            <a:chOff x="845969" y="1312330"/>
            <a:chExt cx="9427322" cy="3508326"/>
          </a:xfrm>
        </p:grpSpPr>
        <p:grpSp>
          <p:nvGrpSpPr>
            <p:cNvPr id="6" name="Group 5"/>
            <p:cNvGrpSpPr/>
            <p:nvPr/>
          </p:nvGrpSpPr>
          <p:grpSpPr>
            <a:xfrm>
              <a:off x="6741435" y="1432931"/>
              <a:ext cx="3531856" cy="3268018"/>
              <a:chOff x="6741435" y="1432931"/>
              <a:chExt cx="3531856" cy="3268018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874351" y="1432931"/>
                <a:ext cx="3268018" cy="32680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41435" y="1439726"/>
                <a:ext cx="3531856" cy="3250412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5969" y="1312330"/>
              <a:ext cx="5689628" cy="350832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BBF44168-A3BA-4377-A261-9133153925A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836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9026257" cy="5570355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Процесът на </a:t>
            </a:r>
            <a:r>
              <a:rPr lang="bg-BG" dirty="0" err="1">
                <a:solidFill>
                  <a:schemeClr val="tx2">
                    <a:lumMod val="75000"/>
                  </a:schemeClr>
                </a:solidFill>
              </a:rPr>
              <a:t>дебъгване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на програма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включва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Откриване на грешка</a:t>
            </a:r>
            <a:endParaRPr lang="en-US" dirty="0"/>
          </a:p>
          <a:p>
            <a:pPr lvl="1"/>
            <a:r>
              <a:rPr lang="bg-BG" dirty="0"/>
              <a:t>Откриване на редовете в кода, които я предизвикват</a:t>
            </a:r>
            <a:endParaRPr lang="en-US" dirty="0"/>
          </a:p>
          <a:p>
            <a:pPr lvl="1"/>
            <a:r>
              <a:rPr lang="bg-BG" dirty="0"/>
              <a:t>Коригиране на грешката в кода</a:t>
            </a:r>
            <a:endParaRPr lang="en-US" dirty="0"/>
          </a:p>
          <a:p>
            <a:pPr lvl="1"/>
            <a:r>
              <a:rPr lang="bg-BG" dirty="0"/>
              <a:t>Проверка дали грешката е отстранена и дали междувременно не са добавени нови грешки</a:t>
            </a:r>
            <a:endParaRPr lang="en-US" dirty="0"/>
          </a:p>
          <a:p>
            <a:r>
              <a:rPr lang="bg-BG" dirty="0"/>
              <a:t>Това е многократен и продължителен процес</a:t>
            </a:r>
            <a:endParaRPr lang="en-US" dirty="0"/>
          </a:p>
          <a:p>
            <a:r>
              <a:rPr lang="bg-BG" dirty="0" err="1">
                <a:solidFill>
                  <a:schemeClr val="tx2">
                    <a:lumMod val="75000"/>
                  </a:schemeClr>
                </a:solidFill>
              </a:rPr>
              <a:t>Дебъгерът</a:t>
            </a:r>
            <a:r>
              <a:rPr lang="en-US" dirty="0"/>
              <a:t> </a:t>
            </a:r>
            <a:r>
              <a:rPr lang="bg-BG" dirty="0"/>
              <a:t>помага много</a:t>
            </a:r>
            <a:r>
              <a:rPr lang="en-US" dirty="0"/>
              <a:t>. </a:t>
            </a:r>
            <a:r>
              <a:rPr lang="bg-BG" dirty="0"/>
              <a:t>Наистина помага</a:t>
            </a:r>
            <a:r>
              <a:rPr lang="en-US" dirty="0"/>
              <a:t>!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Дебъгване</a:t>
            </a:r>
            <a:r>
              <a:rPr lang="bg-BG" dirty="0"/>
              <a:t> на кода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9402456" y="1219200"/>
            <a:ext cx="1873556" cy="5035320"/>
            <a:chOff x="9402456" y="1219200"/>
            <a:chExt cx="1873556" cy="5035320"/>
          </a:xfrm>
        </p:grpSpPr>
        <p:grpSp>
          <p:nvGrpSpPr>
            <p:cNvPr id="6" name="Group 5"/>
            <p:cNvGrpSpPr/>
            <p:nvPr/>
          </p:nvGrpSpPr>
          <p:grpSpPr>
            <a:xfrm>
              <a:off x="9402456" y="1219200"/>
              <a:ext cx="1873556" cy="1733597"/>
              <a:chOff x="9845969" y="4403679"/>
              <a:chExt cx="1564686" cy="1447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9478617" y="4380964"/>
              <a:ext cx="1733597" cy="1873556"/>
              <a:chOff x="9542415" y="4380964"/>
              <a:chExt cx="1733597" cy="1873556"/>
            </a:xfrm>
          </p:grpSpPr>
          <p:grpSp>
            <p:nvGrpSpPr>
              <p:cNvPr id="13" name="Group 1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10" name="Straight Connector 9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15"/>
            <p:cNvSpPr/>
            <p:nvPr/>
          </p:nvSpPr>
          <p:spPr>
            <a:xfrm>
              <a:off x="10054439" y="3263835"/>
              <a:ext cx="636412" cy="91241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3709CEF3-1E88-4001-BB10-8707848BD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69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51121"/>
            <a:ext cx="4913399" cy="5570355"/>
          </a:xfrm>
        </p:spPr>
        <p:txBody>
          <a:bodyPr>
            <a:normAutofit fontScale="92500"/>
          </a:bodyPr>
          <a:lstStyle/>
          <a:p>
            <a:r>
              <a:rPr lang="en-US" dirty="0"/>
              <a:t>Visual Studio </a:t>
            </a:r>
            <a:r>
              <a:rPr lang="bg-BG" dirty="0"/>
              <a:t>има вграден</a:t>
            </a:r>
            <a:r>
              <a:rPr lang="en-US" dirty="0"/>
              <a:t> </a:t>
            </a:r>
            <a:r>
              <a:rPr lang="bg-BG" dirty="0" err="1">
                <a:solidFill>
                  <a:schemeClr val="tx2">
                    <a:lumMod val="75000"/>
                  </a:schemeClr>
                </a:solidFill>
              </a:rPr>
              <a:t>дебъгер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Той ни предлага</a:t>
            </a:r>
            <a:r>
              <a:rPr lang="en-US" dirty="0"/>
              <a:t>:</a:t>
            </a: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Стопери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breakpoints)</a:t>
            </a:r>
          </a:p>
          <a:p>
            <a:pPr lvl="1"/>
            <a:r>
              <a:rPr lang="bg-BG" dirty="0"/>
              <a:t>Възможност 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следим </a:t>
            </a:r>
            <a:r>
              <a:rPr lang="bg-BG" dirty="0"/>
              <a:t>изпълнението на кода</a:t>
            </a:r>
            <a:endParaRPr lang="en-US" dirty="0"/>
          </a:p>
          <a:p>
            <a:pPr lvl="1"/>
            <a:r>
              <a:rPr lang="bg-BG" dirty="0"/>
              <a:t>Средство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наблюдение </a:t>
            </a:r>
            <a:r>
              <a:rPr lang="bg-BG" dirty="0"/>
              <a:t>на променливите по време на изпълнението на програмата</a:t>
            </a:r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err="1"/>
              <a:t>Дебъгване</a:t>
            </a:r>
            <a:r>
              <a:rPr lang="bg-BG" dirty="0"/>
              <a:t> във </a:t>
            </a:r>
            <a:r>
              <a:rPr lang="en-US" dirty="0"/>
              <a:t>Visual Studio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299" y="1719263"/>
            <a:ext cx="6232931" cy="3843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C11C6AA-6523-476A-947A-0D367D14A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54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7168</TotalTime>
  <Words>1245</Words>
  <Application>Microsoft Office PowerPoint</Application>
  <PresentationFormat>По избор</PresentationFormat>
  <Paragraphs>204</Paragraphs>
  <Slides>20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 16x9</vt:lpstr>
      <vt:lpstr>Дебъгване и оправяне на кода</vt:lpstr>
      <vt:lpstr>Съдържание</vt:lpstr>
      <vt:lpstr>Ред на изпълнение</vt:lpstr>
      <vt:lpstr>Изпълнение на програмата</vt:lpstr>
      <vt:lpstr>Ред на изпълнение – стек на извикванията</vt:lpstr>
      <vt:lpstr>Задача: Умножи четни и нечетни цифри</vt:lpstr>
      <vt:lpstr>Дебъгване на кода</vt:lpstr>
      <vt:lpstr>Дебъгване на кода</vt:lpstr>
      <vt:lpstr>Дебъгване във Visual Studio</vt:lpstr>
      <vt:lpstr>Използване на дебъгера във Visual Studio</vt:lpstr>
      <vt:lpstr>Задача: Намерете и поправете грешките</vt:lpstr>
      <vt:lpstr>Методи</vt:lpstr>
      <vt:lpstr>Именуване на методи</vt:lpstr>
      <vt:lpstr>Именуване на параметрите на метод</vt:lpstr>
      <vt:lpstr>Добри практики при писане на методи</vt:lpstr>
      <vt:lpstr>Структура и форматиране на кода</vt:lpstr>
      <vt:lpstr>Задача: Преправяне на "Price Change Alert"</vt:lpstr>
      <vt:lpstr>Какво научихме този час?</vt:lpstr>
      <vt:lpstr>Дебъгване и оправяне на кода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Упражнения от курса "Programming Fundamentals" за ученици.</dc:title>
  <dc:subject>Software Development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300</cp:revision>
  <dcterms:created xsi:type="dcterms:W3CDTF">2014-01-02T17:00:34Z</dcterms:created>
  <dcterms:modified xsi:type="dcterms:W3CDTF">2020-11-21T14:48:23Z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