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9"/>
  </p:notesMasterIdLst>
  <p:handoutMasterIdLst>
    <p:handoutMasterId r:id="rId40"/>
  </p:handoutMasterIdLst>
  <p:sldIdLst>
    <p:sldId id="402" r:id="rId3"/>
    <p:sldId id="465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64" r:id="rId36"/>
    <p:sldId id="516" r:id="rId37"/>
    <p:sldId id="517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2010E2B-BE8C-4C7A-8F2F-D99825E3BCD5}">
          <p14:sldIdLst>
            <p14:sldId id="402"/>
            <p14:sldId id="465"/>
          </p14:sldIdLst>
        </p14:section>
        <p14:section name="Дефиниране и извикване на методи" id="{EC78C76A-6D23-4D75-9190-E4034CE1B488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Методи с параметри" id="{856E97C4-0B7B-44AB-A71C-D0DCF508A73A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Връщана стойност от метод" id="{B7AF4841-1919-498E-A214-16E349561488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Предефиниране на методи" id="{8528ADD0-4FCF-4113-A45E-97FC79299DC0}">
          <p14:sldIdLst>
            <p14:sldId id="494"/>
            <p14:sldId id="495"/>
            <p14:sldId id="496"/>
            <p14:sldId id="497"/>
            <p14:sldId id="498"/>
          </p14:sldIdLst>
        </p14:section>
        <p14:section name="Заключение" id="{F331A14D-7A95-432F-9100-1991B6E5005D}">
          <p14:sldIdLst>
            <p14:sldId id="464"/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F2E99BE-81F3-47F4-8DEC-11E829BE78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74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2BBC809-ED11-46C8-937B-1537768AF4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073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E01B39-0294-46D5-99D3-80E778DF8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316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C268E1EA-4286-44F6-998C-57A906D08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646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D1DBC4-6AD1-40DF-B519-A7DBD90F3A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681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ED4265C-A2CB-4007-A4BD-6439FF2E8B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1713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AE5D6C9-EEBB-40ED-B0BA-6AAD05E323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0278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1BB06D7-60EF-4A12-BEB6-0527574D86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604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3BA254-EBC4-4BB4-A384-C07B3EBE59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444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62/&#1052;&#1077;&#1090;&#1086;&#1076;&#1080;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11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62/&#1052;&#1077;&#1090;&#1086;&#1076;&#1080;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8.jpeg"/><Relationship Id="rId4" Type="http://schemas.openxmlformats.org/officeDocument/2006/relationships/image" Target="../media/image25.png"/><Relationship Id="rId9" Type="http://schemas.openxmlformats.org/officeDocument/2006/relationships/hyperlink" Target="https://it-kariera.mon.bg/e-learn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Дефиниране, предефиниране и използване на методи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93839">
            <a:off x="4775930" y="3697552"/>
            <a:ext cx="238696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AC41F0-16FC-4251-BF43-511B8140C015}"/>
              </a:ext>
            </a:extLst>
          </p:cNvPr>
          <p:cNvGrpSpPr/>
          <p:nvPr/>
        </p:nvGrpSpPr>
        <p:grpSpPr>
          <a:xfrm>
            <a:off x="7201947" y="3536700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1" y="3583505"/>
            <a:ext cx="5577228" cy="2681234"/>
            <a:chOff x="212382" y="3624633"/>
            <a:chExt cx="5577228" cy="2681234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44538" y="4215781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2" y="501033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43034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6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847405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ED58142-ABAE-4927-A52D-E75852486387}"/>
              </a:ext>
            </a:extLst>
          </p:cNvPr>
          <p:cNvSpPr txBox="1">
            <a:spLocks/>
          </p:cNvSpPr>
          <p:nvPr/>
        </p:nvSpPr>
        <p:spPr bwMode="auto">
          <a:xfrm>
            <a:off x="227012" y="6299015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9643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метода</a:t>
            </a:r>
            <a:r>
              <a:rPr lang="en-US" sz="3200" dirty="0"/>
              <a:t> </a:t>
            </a:r>
            <a:r>
              <a:rPr lang="bg-BG" sz="3200" dirty="0"/>
              <a:t>за печат на секциите</a:t>
            </a:r>
            <a:r>
              <a:rPr lang="en-US" sz="3200" dirty="0"/>
              <a:t> (header + body + footer)</a:t>
            </a:r>
          </a:p>
          <a:p>
            <a:pPr lvl="1"/>
            <a:r>
              <a:rPr lang="bg-BG" dirty="0"/>
              <a:t>Копирайте съдържанието от слайда</a:t>
            </a:r>
            <a:endParaRPr lang="en-US" dirty="0"/>
          </a:p>
          <a:p>
            <a:pPr lvl="1"/>
            <a:r>
              <a:rPr lang="bg-BG" dirty="0"/>
              <a:t>За знака за копирайт използвайте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\u00A9</a:t>
            </a:r>
            <a:r>
              <a:rPr lang="en-US" dirty="0"/>
              <a:t>"</a:t>
            </a:r>
          </a:p>
          <a:p>
            <a:r>
              <a:rPr lang="bg-BG" sz="3200" dirty="0"/>
              <a:t>Създайте метод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PrintReceipt()</a:t>
            </a:r>
            <a:r>
              <a:rPr lang="bg-BG" sz="3200" b="1" noProof="1">
                <a:latin typeface="Consolas" panose="020B0609020204030204" pitchFamily="49" charset="0"/>
              </a:rPr>
              <a:t>,</a:t>
            </a:r>
            <a:r>
              <a:rPr lang="en-US" sz="3200" dirty="0"/>
              <a:t> </a:t>
            </a:r>
            <a:r>
              <a:rPr lang="bg-BG" sz="3200" dirty="0"/>
              <a:t>извикващ тези 3 метода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909259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04487"/>
            <a:ext cx="4188576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7707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4B5E13A-754D-4285-9272-624A24BE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3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Методи с параметри</a:t>
            </a:r>
            <a:endParaRPr lang="en-US" dirty="0"/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941C730-6B27-4A50-89CF-F445A83CD6A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1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bg-BG" sz="3200" dirty="0"/>
              <a:t> могат да са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bg-BG" sz="3200" dirty="0"/>
              <a:t>Извикването на метода е с конкретни стойности </a:t>
            </a:r>
            <a:r>
              <a:rPr lang="en-US" sz="3200" dirty="0"/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1036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10363200" cy="2336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510961" y="1013579"/>
            <a:ext cx="3352800" cy="1450564"/>
          </a:xfrm>
          <a:prstGeom prst="wedgeRoundRectCallout">
            <a:avLst>
              <a:gd name="adj1" fmla="val -72838"/>
              <a:gd name="adj2" fmla="val 21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Приема параметри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тип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5165473"/>
            <a:ext cx="3976800" cy="1114328"/>
          </a:xfrm>
          <a:prstGeom prst="wedgeRoundRectCallout">
            <a:avLst>
              <a:gd name="adj1" fmla="val -81212"/>
              <a:gd name="adj2" fmla="val 211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 подаваме аргументите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54464" y="2646431"/>
            <a:ext cx="4111948" cy="1114328"/>
          </a:xfrm>
          <a:prstGeom prst="wedgeRoundRectCallout">
            <a:avLst>
              <a:gd name="adj1" fmla="val -82470"/>
              <a:gd name="adj2" fmla="val -802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разделени със запетая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3894F87-0ECC-4DE8-AF4B-13A74108C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572864"/>
            <a:ext cx="5657850" cy="47929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да подадете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повече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параматъра</a:t>
            </a:r>
            <a:endParaRPr lang="en-US" dirty="0"/>
          </a:p>
          <a:p>
            <a:r>
              <a:rPr lang="bg-BG" dirty="0"/>
              <a:t>Може да подавате параметри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 различен 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Всеки параметър има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методите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10363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865812" y="3342597"/>
            <a:ext cx="2189673" cy="1107865"/>
          </a:xfrm>
          <a:prstGeom prst="wedgeRoundRectCallout">
            <a:avLst>
              <a:gd name="adj1" fmla="val 72004"/>
              <a:gd name="adj2" fmla="val 6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867308" y="3324589"/>
            <a:ext cx="2127926" cy="1114328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0412" y="3324589"/>
            <a:ext cx="3733800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различен тип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DFA14D7-145B-46EC-A28D-363E5FD21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/>
              <a:t> </a:t>
            </a:r>
            <a:r>
              <a:rPr lang="bg-BG" dirty="0"/>
              <a:t>на цяло число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Знака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157C861-8987-4E75-A67A-56DE528D3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1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2" y="1234619"/>
            <a:ext cx="10944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 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7E69AD1-CFAD-46A6-8767-3DAC0C7F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Параметрите могат да имат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стойности по подразбиране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bg-BG" sz="3000" dirty="0"/>
              <a:t>Методът по-горе може да бъде извикан по множество начини</a:t>
            </a:r>
            <a:r>
              <a:rPr lang="en-US" sz="3000" dirty="0"/>
              <a:t>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105400"/>
            <a:ext cx="103632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end: 40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start: 35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32612" y="2401456"/>
            <a:ext cx="2209800" cy="1032316"/>
          </a:xfrm>
          <a:prstGeom prst="wedgeRoundRectCallout">
            <a:avLst>
              <a:gd name="adj1" fmla="val 66019"/>
              <a:gd name="adj2" fmla="val -62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 по подразбиране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646612" y="5029200"/>
            <a:ext cx="4648200" cy="941797"/>
          </a:xfrm>
          <a:prstGeom prst="wedgeRoundRectCallout">
            <a:avLst>
              <a:gd name="adj1" fmla="val -82992"/>
              <a:gd name="adj2" fmla="val 467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да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 пропуснем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извикването на метода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FE23856-EEA8-4E76-A77D-516DDB29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 за отпечатване на триъгълници по начина, показан по-долу</a:t>
            </a:r>
            <a:r>
              <a:rPr lang="en-US" dirty="0"/>
              <a:t>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D1288F8D-A1EF-4D7C-BFEE-907A2560F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2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 на един ред</a:t>
            </a:r>
            <a:r>
              <a:rPr lang="bg-BG" dirty="0"/>
              <a:t> от триъгълника,</a:t>
            </a:r>
            <a:r>
              <a:rPr lang="en-US" dirty="0"/>
              <a:t> </a:t>
            </a:r>
            <a:r>
              <a:rPr lang="bg-BG" dirty="0"/>
              <a:t>извеждащ числата от</a:t>
            </a:r>
            <a:r>
              <a:rPr lang="en-US" dirty="0"/>
              <a:t> </a:t>
            </a:r>
            <a:r>
              <a:rPr lang="bg-BG" dirty="0"/>
              <a:t>подаден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dirty="0"/>
              <a:t> </a:t>
            </a:r>
            <a:r>
              <a:rPr lang="bg-BG" dirty="0"/>
              <a:t>до подаден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75344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AC47C5A-16AE-443B-ACED-5D84568A7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печатащ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първата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(1..n)</a:t>
            </a:r>
            <a:r>
              <a:rPr lang="en-US" dirty="0"/>
              <a:t> </a:t>
            </a:r>
            <a:r>
              <a:rPr lang="bg-BG" dirty="0"/>
              <a:t>и друг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втората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(n-1…1)</a:t>
            </a:r>
            <a:r>
              <a:rPr lang="en-US" dirty="0"/>
              <a:t> </a:t>
            </a:r>
            <a:r>
              <a:rPr lang="bg-BG" dirty="0"/>
              <a:t>от триъгълника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228012" y="1843277"/>
            <a:ext cx="2275657" cy="978316"/>
          </a:xfrm>
          <a:prstGeom prst="wedgeRoundRectCallout">
            <a:avLst>
              <a:gd name="adj1" fmla="val -78895"/>
              <a:gd name="adj2" fmla="val 3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627812" y="3932373"/>
            <a:ext cx="2286000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1...n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1612" y="5280095"/>
            <a:ext cx="23622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n-1…1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5CD2E2-67DD-4E68-BA67-1A2F1EC99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63" y="1231877"/>
            <a:ext cx="3892278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231877"/>
            <a:ext cx="387733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09" y="3891012"/>
            <a:ext cx="3863586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6" y="3891012"/>
            <a:ext cx="386778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BE06CAF-1A93-4944-B24B-8C3878F54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Да се отпечати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запълнен квадрат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с размер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като в примера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Начертайте запълнен квадрат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3112"/>
            <a:ext cx="5354181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string('-', 2 * 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69771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760451" y="2514600"/>
            <a:ext cx="2275657" cy="978316"/>
          </a:xfrm>
          <a:prstGeom prst="wedgeRoundRectCallout">
            <a:avLst>
              <a:gd name="adj1" fmla="val -15641"/>
              <a:gd name="adj2" fmla="val -780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C447A011-601B-47D1-BFBB-197211A0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2" y="5410200"/>
            <a:ext cx="99060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Връщана стойност от метод</a:t>
            </a:r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03" y="873430"/>
            <a:ext cx="4278017" cy="4231970"/>
          </a:xfrm>
          <a:prstGeom prst="roundRect">
            <a:avLst>
              <a:gd name="adj" fmla="val 1389"/>
            </a:avLst>
          </a:prstGeom>
          <a:solidFill>
            <a:schemeClr val="tx2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46A4C3D0-9499-4726-AFB2-8CCF6E2A16B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79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Тип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bg-BG" sz="3200" dirty="0"/>
              <a:t>не връща стойност (само изпълнява код)</a:t>
            </a:r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  <a:p>
            <a:r>
              <a:rPr lang="bg-BG" sz="3200" dirty="0"/>
              <a:t>Други типове </a:t>
            </a:r>
            <a:r>
              <a:rPr lang="en-US" sz="3200" dirty="0"/>
              <a:t>– </a:t>
            </a:r>
            <a:r>
              <a:rPr lang="bg-BG" sz="3200" dirty="0"/>
              <a:t>връща стойности</a:t>
            </a:r>
            <a:r>
              <a:rPr lang="en-US" sz="3200" dirty="0"/>
              <a:t>,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типа, връщан от метода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връщана стойност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734128"/>
            <a:ext cx="103631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/>
              <a:t> AddOne(int n)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n += 1;</a:t>
            </a:r>
            <a:endParaRPr lang="en-US" dirty="0"/>
          </a:p>
          <a:p>
            <a:r>
              <a:rPr lang="en-US"/>
              <a:t>  Console.WriteLine(n);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4608" y="4724400"/>
            <a:ext cx="103631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 PlusOne(int 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n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286000"/>
            <a:ext cx="2743200" cy="1066800"/>
          </a:xfrm>
          <a:prstGeom prst="wedgeRoundRectCallout">
            <a:avLst>
              <a:gd name="adj1" fmla="val -78299"/>
              <a:gd name="adj2" fmla="val 28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Липсва команда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408776" y="5410200"/>
            <a:ext cx="2904836" cy="838200"/>
          </a:xfrm>
          <a:prstGeom prst="wedgeRoundRectCallout">
            <a:avLst>
              <a:gd name="adj1" fmla="val -75084"/>
              <a:gd name="adj2" fmla="val -86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връща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от тип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B2C2946-702E-4503-A391-6787B0043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Ключовата дума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</a:t>
            </a:r>
            <a:r>
              <a:rPr lang="bg-BG" sz="3200" dirty="0"/>
              <a:t>прекъсва изпълнението на метода</a:t>
            </a:r>
            <a:endParaRPr lang="en-US" sz="3200" dirty="0"/>
          </a:p>
          <a:p>
            <a:r>
              <a:rPr lang="bg-BG" sz="3200" dirty="0"/>
              <a:t>Връща указаната стойност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</a:t>
            </a:r>
            <a:r>
              <a:rPr lang="bg-BG" sz="3200" dirty="0"/>
              <a:t>методите могат да бъдат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завършени</a:t>
            </a:r>
            <a:r>
              <a:rPr lang="en-US" sz="3200" dirty="0"/>
              <a:t> </a:t>
            </a:r>
            <a:r>
              <a:rPr lang="bg-BG" sz="3200" dirty="0"/>
              <a:t>чрез команда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dirty="0"/>
              <a:t>return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380672"/>
            <a:ext cx="1036319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/>
              <a:t> ReadFullName()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string firstName = Console.ReadLine();</a:t>
            </a:r>
            <a:endParaRPr lang="en-US" dirty="0"/>
          </a:p>
          <a:p>
            <a:r>
              <a:rPr lang="en-US"/>
              <a:t>  string lastName = Console.ReadLine();</a:t>
            </a:r>
            <a:endParaRPr lang="en-US" dirty="0"/>
          </a:p>
          <a:p>
            <a:r>
              <a:rPr lang="en-US"/>
              <a:t>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/>
              <a:t> firstName + " " + lastName;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791200"/>
            <a:ext cx="103631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5141" y="3713791"/>
            <a:ext cx="2667000" cy="685800"/>
          </a:xfrm>
          <a:prstGeom prst="wedgeRoundRectCallout">
            <a:avLst>
              <a:gd name="adj1" fmla="val -82349"/>
              <a:gd name="adj2" fmla="val 199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A2FB1D0-8B5D-489F-A587-68E0A6114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Връщаната стойност може да бъде</a:t>
            </a:r>
            <a:r>
              <a:rPr lang="en-US" sz="3200" dirty="0"/>
              <a:t>:</a:t>
            </a:r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Присвоена </a:t>
            </a:r>
            <a:r>
              <a:rPr lang="bg-BG" sz="3000" dirty="0"/>
              <a:t>на променлива</a:t>
            </a:r>
            <a:r>
              <a:rPr lang="en-US" sz="3000" dirty="0"/>
              <a:t>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Използвана </a:t>
            </a:r>
            <a:r>
              <a:rPr lang="bg-BG" sz="3000" dirty="0"/>
              <a:t>в израз</a:t>
            </a:r>
            <a:r>
              <a:rPr lang="en-US" sz="3000" dirty="0"/>
              <a:t>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Подадена</a:t>
            </a:r>
            <a:r>
              <a:rPr lang="en-US" sz="3000" dirty="0"/>
              <a:t> </a:t>
            </a:r>
            <a:r>
              <a:rPr lang="bg-BG" sz="3000" dirty="0"/>
              <a:t>на друг метод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Използването на връщана стойност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438400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/>
              <a:t>int max = GetMax(5, 10);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846803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decimal total </a:t>
            </a:r>
            <a:r>
              <a:rPr lang="en-US" sz="2800"/>
              <a:t>= GetPrice() * quantity * 1.20m;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5294603"/>
            <a:ext cx="1024428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 age = </a:t>
            </a:r>
            <a:r>
              <a:rPr lang="en-US" sz="2800" dirty="0" err="1"/>
              <a:t>int.Parse</a:t>
            </a:r>
            <a:r>
              <a:rPr lang="en-US" sz="2800" dirty="0"/>
              <a:t>(</a:t>
            </a:r>
            <a:r>
              <a:rPr lang="en-US" sz="2800" dirty="0" err="1"/>
              <a:t>Console.ReadLine</a:t>
            </a:r>
            <a:r>
              <a:rPr lang="en-US" sz="2800" dirty="0"/>
              <a:t>());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0263398-786C-425B-AFC4-BE4B7DDA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Конвертира температури от Фаренхайт към Целзий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Конвертор на температури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0412" y="3733800"/>
            <a:ext cx="10530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Fahrenheit: 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fahrenheit = double.Parse(Console.ReadLine());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(fahrenheit);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Celsius: {0:F2}", celsius);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809490"/>
            <a:ext cx="10530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celsius;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1D35B06-AE0E-4055-9448-06B3C4925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8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 който пресмята и 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 на триъгълник</a:t>
            </a:r>
            <a:r>
              <a:rPr lang="en-US" dirty="0"/>
              <a:t> </a:t>
            </a:r>
            <a:r>
              <a:rPr lang="bg-BG" dirty="0"/>
              <a:t>по дадени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основа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височина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Пресмятане на лице на триъгълник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836612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466012" y="3600385"/>
            <a:ext cx="141437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b = 3</a:t>
            </a:r>
          </a:p>
          <a:p>
            <a:r>
              <a:rPr lang="en-US" sz="2800" dirty="0" err="1"/>
              <a:t>h</a:t>
            </a:r>
            <a:r>
              <a:rPr lang="en-US" sz="2800" baseline="-25000" dirty="0" err="1"/>
              <a:t>b</a:t>
            </a:r>
            <a:r>
              <a:rPr lang="en-US" sz="2800" baseline="-25000" dirty="0"/>
              <a:t> </a:t>
            </a:r>
            <a:r>
              <a:rPr lang="en-US" sz="2800" dirty="0"/>
              <a:t>= 4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904412" y="3815828"/>
            <a:ext cx="1295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9162838" y="3949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B22C782-EAD4-4B3D-90AE-4207414E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3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9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два параметъра от тип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/>
              <a:t>който 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резултат от тип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Пресмятане на лице на триъгълник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15046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200" dirty="0"/>
              <a:t>,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2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return width * height / 2;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3954824"/>
            <a:ext cx="10515600" cy="214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Console.WriteLine(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(width, height));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5CF29F8-0C84-4F38-AC8B-694122FD0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метод, който изчислява и връща стойността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число, повдигнато на степен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Метод за повдигане на степен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171796"/>
            <a:ext cx="10439400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static </a:t>
            </a:r>
            <a:r>
              <a:rPr lang="en-US" sz="2600"/>
              <a:t>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RaiseToPower</a:t>
            </a:r>
            <a:r>
              <a:rPr lang="en-US" sz="2600"/>
              <a:t>(double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2600"/>
              <a:t>, int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power</a:t>
            </a:r>
            <a:r>
              <a:rPr lang="en-US" sz="2600"/>
              <a:t>)</a:t>
            </a:r>
            <a:endParaRPr lang="en-US" sz="2600" dirty="0"/>
          </a:p>
          <a:p>
            <a:r>
              <a:rPr lang="en-US" sz="2600"/>
              <a:t>{</a:t>
            </a:r>
            <a:endParaRPr lang="en-US" sz="2600" dirty="0"/>
          </a:p>
          <a:p>
            <a:r>
              <a:rPr lang="en-US" sz="2600"/>
              <a:t>  double result = 1;</a:t>
            </a:r>
            <a:endParaRPr lang="en-US" sz="2600" dirty="0"/>
          </a:p>
          <a:p>
            <a:r>
              <a:rPr lang="en-US" sz="2600"/>
              <a:t>  for (int i = 0; i &lt; power; i++)</a:t>
            </a:r>
            <a:endParaRPr lang="en-US" sz="2600" dirty="0"/>
          </a:p>
          <a:p>
            <a:r>
              <a:rPr lang="en-US" sz="2600"/>
              <a:t>    result *= number;</a:t>
            </a:r>
            <a:endParaRPr lang="en-US" sz="2600" dirty="0"/>
          </a:p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 return</a:t>
            </a:r>
            <a:r>
              <a:rPr lang="en-US" sz="2600"/>
              <a:t> result;</a:t>
            </a:r>
            <a:endParaRPr lang="en-US" sz="2600" dirty="0"/>
          </a:p>
          <a:p>
            <a:r>
              <a:rPr lang="en-US" sz="2600"/>
              <a:t>}</a:t>
            </a:r>
            <a:endParaRPr lang="en-US" sz="2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290184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290184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3264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67528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267528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0999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CE26818-938A-403F-8D3C-3D3108BFF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86400"/>
            <a:ext cx="8938472" cy="820600"/>
          </a:xfrm>
        </p:spPr>
        <p:txBody>
          <a:bodyPr/>
          <a:lstStyle/>
          <a:p>
            <a:r>
              <a:rPr lang="bg-BG" dirty="0"/>
              <a:t>Предефиниране на методи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3A72038-19A1-45D5-B93B-2DA87AB841D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18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Дефиниране и извикване на методи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990600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60BDDBF-0647-4FD5-ABF2-201C7E3CB53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19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08212" y="2473960"/>
            <a:ext cx="4419600" cy="5740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метод се нарича негова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сигнатура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 ни помага да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различим</a:t>
            </a:r>
            <a:r>
              <a:rPr lang="en-US" dirty="0"/>
              <a:t> </a:t>
            </a:r>
            <a:r>
              <a:rPr lang="bg-BG" dirty="0"/>
              <a:t> методи с еднакви имена</a:t>
            </a:r>
            <a:endParaRPr lang="en-US" dirty="0"/>
          </a:p>
          <a:p>
            <a:r>
              <a:rPr lang="bg-BG" dirty="0"/>
              <a:t>Когато два метода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и също 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различна сигнатура</a:t>
            </a:r>
            <a:r>
              <a:rPr lang="en-US" dirty="0"/>
              <a:t>, </a:t>
            </a:r>
            <a:r>
              <a:rPr lang="bg-BG" dirty="0"/>
              <a:t>това се нарича</a:t>
            </a:r>
            <a:r>
              <a:rPr lang="en-US" dirty="0"/>
              <a:t>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предефиниране</a:t>
            </a:r>
            <a:r>
              <a:rPr lang="bg-BG" dirty="0"/>
              <a:t>“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104394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764751" y="1828800"/>
            <a:ext cx="1911061" cy="1073283"/>
          </a:xfrm>
          <a:prstGeom prst="wedgeRoundRectCallout">
            <a:avLst>
              <a:gd name="adj1" fmla="val -94918"/>
              <a:gd name="adj2" fmla="val 36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A3E164E-3BC6-4643-BEAE-A6ED85BCA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Използване на едно и също име за множество методи с различни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сигнатури</a:t>
            </a:r>
            <a:r>
              <a:rPr lang="en-US" dirty="0"/>
              <a:t> (</a:t>
            </a:r>
            <a:r>
              <a:rPr lang="bg-BG" dirty="0"/>
              <a:t>име и параметри на метода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Предефиниране на методи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08812" y="3345157"/>
            <a:ext cx="3352800" cy="1082509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 с различни сигнатури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CA32200-ABA9-4F24-A149-324046A3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Типът данни, връщани от метода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сигнатурата му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Разгледайте следния пример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Как компилаторът да разбере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кой метод да извика</a:t>
            </a:r>
            <a:r>
              <a:rPr lang="en-US" dirty="0"/>
              <a:t>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51460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и връщан тип данни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22154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251812" y="3429000"/>
            <a:ext cx="3186000" cy="1121357"/>
          </a:xfrm>
          <a:prstGeom prst="wedgeRoundRectCallout">
            <a:avLst>
              <a:gd name="adj1" fmla="val -78389"/>
              <a:gd name="adj2" fmla="val 38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Грешка по време на компилиране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9CAFC4B5-10D6-4C8C-BDF6-11718275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6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GetMax()</a:t>
            </a:r>
            <a:r>
              <a:rPr lang="bg-BG" dirty="0"/>
              <a:t>, който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 по-голямата</a:t>
            </a:r>
            <a:r>
              <a:rPr lang="en-US" dirty="0"/>
              <a:t> </a:t>
            </a:r>
            <a:r>
              <a:rPr lang="bg-BG" dirty="0"/>
              <a:t>от две стойности</a:t>
            </a:r>
            <a:r>
              <a:rPr lang="en-US" dirty="0"/>
              <a:t> (</a:t>
            </a:r>
            <a:r>
              <a:rPr lang="bg-BG" dirty="0"/>
              <a:t>те могат да са от тип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По-голямото от две числа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0364" y="388422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0557" y="340142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6596" y="40357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4930" y="306303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8156" y="49308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1685" y="4468229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3354930" y="50935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1CE76B2C-DCAA-4A4E-A8C0-9D5C5D251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0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 marL="452438" indent="-452438">
              <a:lnSpc>
                <a:spcPct val="100000"/>
              </a:lnSpc>
            </a:pPr>
            <a:r>
              <a:rPr lang="bg-BG" dirty="0"/>
              <a:t>Разделяме големите програми на прости</a:t>
            </a:r>
            <a:br>
              <a:rPr lang="bg-BG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r>
              <a:rPr lang="bg-BG" dirty="0"/>
              <a:t>, решаващи малки подзадачи</a:t>
            </a:r>
            <a:endParaRPr lang="en-US" dirty="0"/>
          </a:p>
          <a:p>
            <a:pPr marL="452438" indent="-452438"/>
            <a:r>
              <a:rPr lang="bg-BG" dirty="0"/>
              <a:t>Методът се състои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декларация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тяло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2438" indent="-452438"/>
            <a:r>
              <a:rPr lang="bg-BG" dirty="0"/>
              <a:t>Извиква се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bg-BG" dirty="0"/>
              <a:t> на метода +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2438" indent="-452438"/>
            <a:r>
              <a:rPr lang="bg-BG" dirty="0"/>
              <a:t>Методът може да приема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00101" lvl="1" indent="-452438"/>
            <a:r>
              <a:rPr lang="bg-BG" dirty="0"/>
              <a:t>Параметрите получават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конкретни стойности</a:t>
            </a:r>
            <a:r>
              <a:rPr lang="bg-BG" dirty="0"/>
              <a:t> при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извикването</a:t>
            </a:r>
            <a:r>
              <a:rPr lang="bg-BG" dirty="0"/>
              <a:t> на метода</a:t>
            </a:r>
            <a:endParaRPr lang="en-US" dirty="0"/>
          </a:p>
          <a:p>
            <a:pPr marL="452438" indent="-452438"/>
            <a:r>
              <a:rPr lang="bg-BG" dirty="0"/>
              <a:t>Методите могат да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връщат</a:t>
            </a:r>
            <a:r>
              <a:rPr lang="en-US" dirty="0"/>
              <a:t> </a:t>
            </a:r>
            <a:r>
              <a:rPr lang="bg-BG" dirty="0"/>
              <a:t>стойност или да не връщат нищо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56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9CE3E1E-BC72-4F79-BD62-E01C06F7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Методи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B138F37-FBD7-4E9C-804C-79515DDF78E6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617717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0264D68-F1E6-4E0F-8530-DB17777E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4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Метод</a:t>
            </a:r>
            <a:r>
              <a:rPr lang="en-US" sz="3200" dirty="0"/>
              <a:t> </a:t>
            </a:r>
            <a:r>
              <a:rPr lang="bg-BG" sz="3200" dirty="0"/>
              <a:t>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именована част от кода,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която може да бъде извикана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dirty="0"/>
              <a:t>Примерна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дефиниция </a:t>
            </a:r>
            <a:r>
              <a:rPr lang="bg-BG" dirty="0"/>
              <a:t>на метод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/>
              <a:t> </a:t>
            </a:r>
            <a:r>
              <a:rPr lang="bg-BG" dirty="0"/>
              <a:t>на метода няколко пъти поред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методи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6612" y="1741568"/>
            <a:ext cx="10820400" cy="2833929"/>
            <a:chOff x="836612" y="1741568"/>
            <a:chExt cx="10820400" cy="283392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36612" y="2570539"/>
              <a:ext cx="10515600" cy="20049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36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static void PrintHeader()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Console.WriteLine("----------");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</p:txBody>
        </p:sp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8228012" y="3124200"/>
              <a:ext cx="3429000" cy="1114328"/>
            </a:xfrm>
            <a:prstGeom prst="wedgeRoundRectCallout">
              <a:avLst>
                <a:gd name="adj1" fmla="val -70454"/>
                <a:gd name="adj2" fmla="val -2324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Тялото</a:t>
              </a:r>
              <a:r>
                <a:rPr lang="bg-BG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на метода се огражда с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}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7184912" y="1741568"/>
              <a:ext cx="2757600" cy="1082443"/>
            </a:xfrm>
            <a:prstGeom prst="wedgeRoundRectCallout">
              <a:avLst>
                <a:gd name="adj1" fmla="val -92082"/>
                <a:gd name="adj2" fmla="val 48962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Метод, наречен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PrintHeader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9B72CAA-567F-4764-B182-A845B4C0E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bg-BG" dirty="0"/>
              <a:t>Програмирането става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по-обозримо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Разделяме големите задачи на малки части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По-оптимална организация на програмата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се четимостта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Улеснява разбирането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/>
              <a:t>Избягват се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повторенията в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Улеснява поддръжката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Повторно използване</a:t>
            </a:r>
            <a:r>
              <a:rPr lang="bg-BG" dirty="0"/>
              <a:t> на код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Използваме методите няколко пъти</a:t>
            </a:r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Methods</a:t>
              </a:r>
            </a:p>
          </p:txBody>
        </p:sp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127F3CC-98EF-4103-8178-C797FD280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59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281634"/>
            <a:ext cx="84107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1707085"/>
            <a:ext cx="10820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4109106"/>
            <a:ext cx="11804822" cy="2612369"/>
          </a:xfrm>
        </p:spPr>
        <p:txBody>
          <a:bodyPr/>
          <a:lstStyle/>
          <a:p>
            <a:r>
              <a:rPr lang="bg-BG" dirty="0"/>
              <a:t>Методите се дефинират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класа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</a:t>
            </a:r>
            <a:r>
              <a:rPr lang="bg-BG" dirty="0"/>
              <a:t>също е метод</a:t>
            </a:r>
            <a:endParaRPr lang="en-US" dirty="0"/>
          </a:p>
          <a:p>
            <a:r>
              <a:rPr lang="bg-BG" dirty="0"/>
              <a:t>Променливите в метода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265612" y="1126967"/>
            <a:ext cx="2590800" cy="637601"/>
          </a:xfrm>
          <a:prstGeom prst="wedgeRoundRectCallout">
            <a:avLst>
              <a:gd name="adj1" fmla="val -65987"/>
              <a:gd name="adj2" fmla="val 64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8815" y="990600"/>
            <a:ext cx="2552797" cy="753345"/>
          </a:xfrm>
          <a:prstGeom prst="wedgeRoundRectCallout">
            <a:avLst>
              <a:gd name="adj1" fmla="val 62427"/>
              <a:gd name="adj2" fmla="val 607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на връщания резултат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694612" y="1118269"/>
            <a:ext cx="2141887" cy="637601"/>
          </a:xfrm>
          <a:prstGeom prst="wedgeRoundRectCallout">
            <a:avLst>
              <a:gd name="adj1" fmla="val -75511"/>
              <a:gd name="adj2" fmla="val 64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542481" y="2140491"/>
            <a:ext cx="1620387" cy="983709"/>
          </a:xfrm>
          <a:prstGeom prst="wedgeRoundRectCallout">
            <a:avLst>
              <a:gd name="adj1" fmla="val -98963"/>
              <a:gd name="adj2" fmla="val 430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метода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389812" y="4109107"/>
            <a:ext cx="4114800" cy="2378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Program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static void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0315C8D5-0D81-40CC-ADA0-AD02059EE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Методите първо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дефинират</a:t>
            </a:r>
            <a:r>
              <a:rPr lang="en-US" dirty="0"/>
              <a:t>, </a:t>
            </a:r>
            <a:r>
              <a:rPr lang="bg-BG" dirty="0"/>
              <a:t>а после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извикват</a:t>
            </a:r>
            <a:r>
              <a:rPr lang="en-US" dirty="0"/>
              <a:t> </a:t>
            </a:r>
            <a:r>
              <a:rPr lang="en-US" sz="3000" dirty="0"/>
              <a:t>(</a:t>
            </a:r>
            <a:r>
              <a:rPr lang="bg-BG" sz="3000" dirty="0"/>
              <a:t>многократно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 </a:t>
            </a:r>
            <a:r>
              <a:rPr lang="bg-BG" dirty="0"/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чрез името им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840210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304212" y="2162272"/>
            <a:ext cx="2462100" cy="1114328"/>
          </a:xfrm>
          <a:prstGeom prst="wedgeRoundRectCallout">
            <a:avLst>
              <a:gd name="adj1" fmla="val -132103"/>
              <a:gd name="adj2" fmla="val -5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Дефиниране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4895493"/>
            <a:ext cx="2286000" cy="1114328"/>
          </a:xfrm>
          <a:prstGeom prst="wedgeRoundRectCallout">
            <a:avLst>
              <a:gd name="adj1" fmla="val -96170"/>
              <a:gd name="adj2" fmla="val 33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D9D3C53A-801C-46B7-A604-9FE03E466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</p:spPr>
        <p:txBody>
          <a:bodyPr/>
          <a:lstStyle/>
          <a:p>
            <a:r>
              <a:rPr lang="bg-BG" dirty="0"/>
              <a:t>Метод може да бъде извикан от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Метода</a:t>
            </a:r>
            <a:r>
              <a:rPr lang="en-US" dirty="0"/>
              <a:t> Main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Сво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 тяло </a:t>
            </a:r>
            <a:r>
              <a:rPr lang="en-US" dirty="0"/>
              <a:t>– </a:t>
            </a:r>
            <a:r>
              <a:rPr lang="bg-BG" dirty="0"/>
              <a:t>рекурсия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</a:t>
            </a:r>
            <a:r>
              <a:rPr lang="en-US" dirty="0"/>
              <a:t>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998248" y="2592244"/>
            <a:ext cx="4029364" cy="1833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47144" y="2553514"/>
            <a:ext cx="4868124" cy="2273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PrintHeaderTop()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PrintHeaderBottom()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5105400"/>
            <a:ext cx="6059056" cy="1443601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5637212" y="1815524"/>
            <a:ext cx="5181600" cy="14759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Някой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8248" y="5182048"/>
            <a:ext cx="402936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B6E89-2F6B-472E-ADC0-4422604A6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отпечатва празна касова бележка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Header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5C60C260-6441-4A5B-AE3D-DF6F0BC6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6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7171</TotalTime>
  <Words>2447</Words>
  <Application>Microsoft Office PowerPoint</Application>
  <PresentationFormat>По избор</PresentationFormat>
  <Paragraphs>496</Paragraphs>
  <Slides>36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Дефиниране и извикване на методи</vt:lpstr>
      <vt:lpstr>Прости методи</vt:lpstr>
      <vt:lpstr>Защо да използваме методи?</vt:lpstr>
      <vt:lpstr>Дефиниране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Методи с параметри</vt:lpstr>
      <vt:lpstr>Параметри на методите</vt:lpstr>
      <vt:lpstr>Параметри на методите (2)</vt:lpstr>
      <vt:lpstr>Задача: Знака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</vt:lpstr>
      <vt:lpstr>Решение: Отпечатване на триъгълник (2)</vt:lpstr>
      <vt:lpstr>Задача: Начертайте запълнен квадрат</vt:lpstr>
      <vt:lpstr>Връщана стойност от метод</vt:lpstr>
      <vt:lpstr>Типове връщана стойност</vt:lpstr>
      <vt:lpstr>Оператор return</vt:lpstr>
      <vt:lpstr>Използването на връщана стойност</vt:lpstr>
      <vt:lpstr>Конвертор на температури – пример</vt:lpstr>
      <vt:lpstr>Задача: Пресмятане на лице на триъгълник</vt:lpstr>
      <vt:lpstr>Решение: Пресмятане на лице на триъгълник</vt:lpstr>
      <vt:lpstr>Задача: Метод за повдигане на степен</vt:lpstr>
      <vt:lpstr>Предефиниране на методи</vt:lpstr>
      <vt:lpstr>Сигнатура на метод</vt:lpstr>
      <vt:lpstr>Предефиниране на методи</vt:lpstr>
      <vt:lpstr>Сигнатура и връщан тип данни</vt:lpstr>
      <vt:lpstr>Задача: По-голямото от две числа</vt:lpstr>
      <vt:lpstr>Какво научихме този час?</vt:lpstr>
      <vt:lpstr>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2020-11-21T14:48:09Z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