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9144000" cy="5143500" type="screen16x9"/>
  <p:notesSz cx="6858000" cy="9144000"/>
  <p:embeddedFontLs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81346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80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e91426e5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e91426e5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030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da2950b9b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da2950b9b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62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a86de96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a86de96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0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da2950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da2950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876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a2950b9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da2950b9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24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e8a8541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e8a8541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278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e8a8541f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e8a8541f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825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da2950b9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da2950b9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Obiettivo è evitare che durante esplorazione, mentre </a:t>
            </a:r>
            <a:endParaRPr/>
          </a:p>
          <a:p>
            <a:pPr marL="457200" lvl="0" indent="-29845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Piccolo problema se 2^w grandezza grafo V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672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da2950b9b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da2950b9b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029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da2950b9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da2950b9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which tools used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why these differences: - recursive - tools not precise in analizing memory - not good coding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15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strongly-connected components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Plamen Pasliev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 Comoretto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Performance: memory allocation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10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allocation (V = #vertices, w = machine word size, E = #edges)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Tarjan: V(2+5w) bits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Nuutila: V(1+4w) bits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Pearce: V(1+3w) </a:t>
            </a:r>
            <a:r>
              <a:rPr lang="en" dirty="0" smtClean="0"/>
              <a:t>bits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 dirty="0" smtClean="0"/>
              <a:t>Tested Configurations: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" dirty="0" smtClean="0"/>
              <a:t>Random graphs – Circular graphs – Fully connected graphs, the last two cases in order to explore limit-cases and not only random ones.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7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Performance: actual </a:t>
            </a:r>
            <a:r>
              <a:rPr lang="en" dirty="0" smtClean="0"/>
              <a:t>memory (1)</a:t>
            </a:r>
            <a:endParaRPr dirty="0"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smtClean="0"/>
              <a:t>Referring to github folder: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smtClean="0"/>
              <a:t>PerformanceTest.xsl </a:t>
            </a:r>
            <a:r>
              <a:rPr lang="it-IT" dirty="0" err="1" smtClean="0"/>
              <a:t>provides</a:t>
            </a:r>
            <a:r>
              <a:rPr lang="it-IT" dirty="0" smtClean="0"/>
              <a:t> the </a:t>
            </a:r>
            <a:r>
              <a:rPr lang="it-IT" dirty="0" err="1" smtClean="0"/>
              <a:t>measures</a:t>
            </a:r>
            <a:r>
              <a:rPr lang="it-IT" dirty="0" smtClean="0"/>
              <a:t> of the </a:t>
            </a:r>
            <a:r>
              <a:rPr lang="it-IT" dirty="0" err="1" smtClean="0"/>
              <a:t>total</a:t>
            </a:r>
            <a:r>
              <a:rPr lang="it-IT" dirty="0" smtClean="0"/>
              <a:t> </a:t>
            </a:r>
            <a:r>
              <a:rPr lang="it-IT" dirty="0" err="1" smtClean="0"/>
              <a:t>memory</a:t>
            </a:r>
            <a:r>
              <a:rPr lang="it-IT" dirty="0" smtClean="0"/>
              <a:t> allocation of the </a:t>
            </a:r>
            <a:r>
              <a:rPr lang="it-IT" dirty="0" err="1" smtClean="0"/>
              <a:t>program</a:t>
            </a:r>
            <a:r>
              <a:rPr lang="it-IT" dirty="0" smtClean="0"/>
              <a:t> for multiple </a:t>
            </a:r>
            <a:r>
              <a:rPr lang="it-IT" dirty="0" err="1" smtClean="0"/>
              <a:t>cases</a:t>
            </a:r>
            <a:r>
              <a:rPr lang="it-IT" dirty="0" smtClean="0"/>
              <a:t> of each of the algorithms (</a:t>
            </a:r>
            <a:r>
              <a:rPr lang="it-IT" dirty="0" err="1" smtClean="0"/>
              <a:t>presented</a:t>
            </a:r>
            <a:r>
              <a:rPr lang="it-IT" dirty="0" smtClean="0"/>
              <a:t> already)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smtClean="0"/>
              <a:t>NewPerformanceTest.xsl </a:t>
            </a:r>
            <a:r>
              <a:rPr lang="it-IT" dirty="0" err="1" smtClean="0"/>
              <a:t>provides</a:t>
            </a:r>
            <a:r>
              <a:rPr lang="it-IT" dirty="0" smtClean="0"/>
              <a:t> the </a:t>
            </a:r>
            <a:r>
              <a:rPr lang="it-IT" dirty="0" err="1" smtClean="0"/>
              <a:t>measure</a:t>
            </a:r>
            <a:r>
              <a:rPr lang="it-IT" dirty="0" smtClean="0"/>
              <a:t> of the </a:t>
            </a:r>
            <a:r>
              <a:rPr lang="it-IT" dirty="0" err="1" smtClean="0"/>
              <a:t>memory</a:t>
            </a:r>
            <a:r>
              <a:rPr lang="it-IT" dirty="0" smtClean="0"/>
              <a:t> </a:t>
            </a:r>
            <a:r>
              <a:rPr lang="it-IT" dirty="0" err="1" smtClean="0"/>
              <a:t>allocated</a:t>
            </a:r>
            <a:r>
              <a:rPr lang="it-IT" dirty="0" smtClean="0"/>
              <a:t> by the algorithm only, so what we are really interested to.</a:t>
            </a:r>
            <a:r>
              <a:rPr lang="it-IT" dirty="0"/>
              <a:t> </a:t>
            </a:r>
            <a:r>
              <a:rPr lang="it-IT" dirty="0" smtClean="0"/>
              <a:t>The </a:t>
            </a:r>
            <a:r>
              <a:rPr lang="it-IT" dirty="0" err="1" smtClean="0"/>
              <a:t>computation</a:t>
            </a:r>
            <a:r>
              <a:rPr lang="it-IT" dirty="0" smtClean="0"/>
              <a:t> has been made 10 </a:t>
            </a:r>
            <a:r>
              <a:rPr lang="it-IT" dirty="0" err="1" smtClean="0"/>
              <a:t>times</a:t>
            </a:r>
            <a:r>
              <a:rPr lang="it-IT" dirty="0" smtClean="0"/>
              <a:t> for each of the graph </a:t>
            </a:r>
            <a:r>
              <a:rPr lang="it-IT" dirty="0" err="1" smtClean="0"/>
              <a:t>conformation</a:t>
            </a:r>
            <a:r>
              <a:rPr lang="it-IT" dirty="0" smtClean="0"/>
              <a:t>, changing the number of </a:t>
            </a:r>
            <a:r>
              <a:rPr lang="it-IT" dirty="0" err="1" smtClean="0"/>
              <a:t>nodes</a:t>
            </a:r>
            <a:r>
              <a:rPr lang="it-IT" dirty="0" smtClean="0"/>
              <a:t> and </a:t>
            </a:r>
            <a:r>
              <a:rPr lang="it-IT" dirty="0" err="1" smtClean="0"/>
              <a:t>edges</a:t>
            </a:r>
            <a:r>
              <a:rPr lang="it-IT" dirty="0"/>
              <a:t> </a:t>
            </a:r>
            <a:r>
              <a:rPr lang="it-IT" dirty="0" smtClean="0"/>
              <a:t>(The </a:t>
            </a:r>
            <a:r>
              <a:rPr lang="it-IT" dirty="0" err="1" smtClean="0"/>
              <a:t>total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of 100 samples</a:t>
            </a:r>
            <a:r>
              <a:rPr lang="it-IT" dirty="0" smtClean="0"/>
              <a:t>). The </a:t>
            </a:r>
            <a:r>
              <a:rPr lang="it-IT" dirty="0" err="1" smtClean="0"/>
              <a:t>computation</a:t>
            </a:r>
            <a:r>
              <a:rPr lang="it-IT" dirty="0" smtClean="0"/>
              <a:t> has been made on Pearce only, but with high </a:t>
            </a:r>
            <a:r>
              <a:rPr lang="it-IT" dirty="0" err="1" smtClean="0"/>
              <a:t>quality</a:t>
            </a:r>
            <a:r>
              <a:rPr lang="it-IT" dirty="0" smtClean="0"/>
              <a:t> and </a:t>
            </a:r>
            <a:r>
              <a:rPr lang="it-IT" dirty="0" err="1" smtClean="0"/>
              <a:t>quantity</a:t>
            </a:r>
            <a:r>
              <a:rPr lang="it-IT" dirty="0" smtClean="0"/>
              <a:t>.</a:t>
            </a:r>
            <a:endParaRPr lang="it-IT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Performance: actual memory </a:t>
            </a:r>
            <a:r>
              <a:rPr lang="en" dirty="0" smtClean="0"/>
              <a:t>(2)</a:t>
            </a:r>
            <a:endParaRPr lang="it-IT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213807"/>
              </p:ext>
            </p:extLst>
          </p:nvPr>
        </p:nvGraphicFramePr>
        <p:xfrm>
          <a:off x="402336" y="1182624"/>
          <a:ext cx="5157216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072"/>
                <a:gridCol w="1719072"/>
                <a:gridCol w="1719072"/>
              </a:tblGrid>
              <a:tr h="22987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Vertices</a:t>
                      </a:r>
                      <a:r>
                        <a:rPr lang="it-IT" baseline="0" dirty="0" smtClean="0"/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Edges</a:t>
                      </a:r>
                      <a:r>
                        <a:rPr lang="it-IT" baseline="0" dirty="0" smtClean="0"/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MemoryMean</a:t>
                      </a:r>
                      <a:r>
                        <a:rPr lang="it-IT" dirty="0" smtClean="0"/>
                        <a:t> Kb</a:t>
                      </a:r>
                      <a:endParaRPr lang="it-IT" dirty="0"/>
                    </a:p>
                  </a:txBody>
                  <a:tcPr/>
                </a:tc>
              </a:tr>
              <a:tr h="295771">
                <a:tc>
                  <a:txBody>
                    <a:bodyPr/>
                    <a:lstStyle/>
                    <a:p>
                      <a:r>
                        <a:rPr lang="it-IT" dirty="0" smtClean="0"/>
                        <a:t>300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22.0</a:t>
                      </a:r>
                      <a:endParaRPr lang="it-IT" dirty="0"/>
                    </a:p>
                  </a:txBody>
                  <a:tcPr/>
                </a:tc>
              </a:tr>
              <a:tr h="295771">
                <a:tc>
                  <a:txBody>
                    <a:bodyPr/>
                    <a:lstStyle/>
                    <a:p>
                      <a:r>
                        <a:rPr lang="it-IT" dirty="0" smtClean="0"/>
                        <a:t>300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350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22.8</a:t>
                      </a:r>
                      <a:endParaRPr lang="it-IT" dirty="0"/>
                    </a:p>
                  </a:txBody>
                  <a:tcPr/>
                </a:tc>
              </a:tr>
              <a:tr h="295771">
                <a:tc>
                  <a:txBody>
                    <a:bodyPr/>
                    <a:lstStyle/>
                    <a:p>
                      <a:r>
                        <a:rPr lang="it-IT" dirty="0" smtClean="0"/>
                        <a:t>300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19.6</a:t>
                      </a:r>
                      <a:endParaRPr lang="it-IT" dirty="0"/>
                    </a:p>
                  </a:txBody>
                  <a:tcPr/>
                </a:tc>
              </a:tr>
              <a:tr h="295771">
                <a:tc>
                  <a:txBody>
                    <a:bodyPr/>
                    <a:lstStyle/>
                    <a:p>
                      <a:r>
                        <a:rPr lang="it-IT" dirty="0" smtClean="0"/>
                        <a:t>300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20.8</a:t>
                      </a:r>
                      <a:endParaRPr lang="it-IT" dirty="0"/>
                    </a:p>
                  </a:txBody>
                  <a:tcPr/>
                </a:tc>
              </a:tr>
              <a:tr h="295771">
                <a:tc>
                  <a:txBody>
                    <a:bodyPr/>
                    <a:lstStyle/>
                    <a:p>
                      <a:r>
                        <a:rPr lang="it-IT" dirty="0" smtClean="0"/>
                        <a:t>300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19.2</a:t>
                      </a:r>
                      <a:endParaRPr lang="it-IT" dirty="0"/>
                    </a:p>
                  </a:txBody>
                  <a:tcPr/>
                </a:tc>
              </a:tr>
              <a:tr h="295771">
                <a:tc>
                  <a:txBody>
                    <a:bodyPr/>
                    <a:lstStyle/>
                    <a:p>
                      <a:r>
                        <a:rPr lang="it-IT" dirty="0" smtClean="0"/>
                        <a:t>400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28.8</a:t>
                      </a:r>
                      <a:endParaRPr lang="it-IT" dirty="0"/>
                    </a:p>
                  </a:txBody>
                  <a:tcPr/>
                </a:tc>
              </a:tr>
              <a:tr h="295771">
                <a:tc>
                  <a:txBody>
                    <a:bodyPr/>
                    <a:lstStyle/>
                    <a:p>
                      <a:r>
                        <a:rPr lang="it-IT" dirty="0" smtClean="0"/>
                        <a:t>400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450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27.6</a:t>
                      </a:r>
                      <a:endParaRPr lang="it-IT" dirty="0"/>
                    </a:p>
                  </a:txBody>
                  <a:tcPr/>
                </a:tc>
              </a:tr>
              <a:tr h="295771">
                <a:tc>
                  <a:txBody>
                    <a:bodyPr/>
                    <a:lstStyle/>
                    <a:p>
                      <a:r>
                        <a:rPr lang="it-IT" dirty="0" smtClean="0"/>
                        <a:t>400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26.8</a:t>
                      </a:r>
                      <a:endParaRPr lang="it-IT" dirty="0"/>
                    </a:p>
                  </a:txBody>
                  <a:tcPr/>
                </a:tc>
              </a:tr>
              <a:tr h="295771">
                <a:tc>
                  <a:txBody>
                    <a:bodyPr/>
                    <a:lstStyle/>
                    <a:p>
                      <a:r>
                        <a:rPr lang="it-IT" dirty="0" smtClean="0"/>
                        <a:t>400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550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29.6</a:t>
                      </a:r>
                      <a:endParaRPr lang="it-IT" dirty="0"/>
                    </a:p>
                  </a:txBody>
                  <a:tcPr/>
                </a:tc>
              </a:tr>
              <a:tr h="295771">
                <a:tc>
                  <a:txBody>
                    <a:bodyPr/>
                    <a:lstStyle/>
                    <a:p>
                      <a:r>
                        <a:rPr lang="it-IT" dirty="0" smtClean="0"/>
                        <a:t>400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27.4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831315"/>
              </p:ext>
            </p:extLst>
          </p:nvPr>
        </p:nvGraphicFramePr>
        <p:xfrm>
          <a:off x="5900928" y="1278874"/>
          <a:ext cx="2840736" cy="886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912"/>
                <a:gridCol w="946912"/>
                <a:gridCol w="946912"/>
              </a:tblGrid>
              <a:tr h="443357">
                <a:tc>
                  <a:txBody>
                    <a:bodyPr/>
                    <a:lstStyle/>
                    <a:p>
                      <a:r>
                        <a:rPr lang="it-IT" dirty="0" smtClean="0"/>
                        <a:t>Mean300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Mean400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Ratio</a:t>
                      </a:r>
                      <a:endParaRPr lang="it-IT" dirty="0"/>
                    </a:p>
                  </a:txBody>
                  <a:tcPr/>
                </a:tc>
              </a:tr>
              <a:tr h="443357">
                <a:tc>
                  <a:txBody>
                    <a:bodyPr/>
                    <a:lstStyle/>
                    <a:p>
                      <a:r>
                        <a:rPr lang="it-IT" dirty="0" smtClean="0"/>
                        <a:t>20.88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28.04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0.74465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asellaDiTesto 8"/>
          <p:cNvSpPr txBox="1"/>
          <p:nvPr/>
        </p:nvSpPr>
        <p:spPr>
          <a:xfrm>
            <a:off x="5830159" y="2344439"/>
            <a:ext cx="3121336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Proxima Nova" panose="020B0604020202020204" charset="0"/>
              </a:rPr>
              <a:t>Taking in consideration all the possible </a:t>
            </a:r>
            <a:r>
              <a:rPr lang="it-IT" dirty="0" err="1" smtClean="0">
                <a:solidFill>
                  <a:schemeClr val="bg2">
                    <a:lumMod val="75000"/>
                  </a:schemeClr>
                </a:solidFill>
                <a:latin typeface="Proxima Nova" panose="020B0604020202020204" charset="0"/>
              </a:rPr>
              <a:t>uncertanties</a:t>
            </a:r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Proxima Nova" panose="020B0604020202020204" charset="0"/>
              </a:rPr>
              <a:t> on the </a:t>
            </a:r>
            <a:r>
              <a:rPr lang="it-IT" dirty="0" err="1" smtClean="0">
                <a:solidFill>
                  <a:schemeClr val="bg2">
                    <a:lumMod val="75000"/>
                  </a:schemeClr>
                </a:solidFill>
                <a:latin typeface="Proxima Nova" panose="020B0604020202020204" charset="0"/>
              </a:rPr>
              <a:t>measures</a:t>
            </a:r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Proxima Nova" panose="020B0604020202020204" charset="0"/>
              </a:rPr>
              <a:t>, the result </a:t>
            </a:r>
            <a:r>
              <a:rPr lang="it-IT" dirty="0" err="1" smtClean="0">
                <a:solidFill>
                  <a:schemeClr val="bg2">
                    <a:lumMod val="75000"/>
                  </a:schemeClr>
                </a:solidFill>
                <a:latin typeface="Proxima Nova" panose="020B0604020202020204" charset="0"/>
              </a:rPr>
              <a:t>is</a:t>
            </a:r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Proxima Nova" panose="020B0604020202020204" charset="0"/>
              </a:rPr>
              <a:t> very interesting: the </a:t>
            </a:r>
            <a:r>
              <a:rPr lang="it-IT" dirty="0" err="1" smtClean="0">
                <a:solidFill>
                  <a:schemeClr val="bg2">
                    <a:lumMod val="75000"/>
                  </a:schemeClr>
                </a:solidFill>
                <a:latin typeface="Proxima Nova" panose="020B0604020202020204" charset="0"/>
              </a:rPr>
              <a:t>memory</a:t>
            </a:r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Proxima Nova" panose="020B0604020202020204" charset="0"/>
              </a:rPr>
              <a:t> </a:t>
            </a:r>
            <a:r>
              <a:rPr lang="it-IT" dirty="0" err="1" smtClean="0">
                <a:solidFill>
                  <a:schemeClr val="bg2">
                    <a:lumMod val="75000"/>
                  </a:schemeClr>
                </a:solidFill>
                <a:latin typeface="Proxima Nova" panose="020B0604020202020204" charset="0"/>
              </a:rPr>
              <a:t>is</a:t>
            </a:r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Proxima Nova" panose="020B0604020202020204" charset="0"/>
              </a:rPr>
              <a:t> </a:t>
            </a:r>
            <a:r>
              <a:rPr lang="it-IT" dirty="0" err="1" smtClean="0">
                <a:solidFill>
                  <a:schemeClr val="bg2">
                    <a:lumMod val="75000"/>
                  </a:schemeClr>
                </a:solidFill>
                <a:latin typeface="Proxima Nova" panose="020B0604020202020204" charset="0"/>
              </a:rPr>
              <a:t>stable</a:t>
            </a:r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Proxima Nova" panose="020B0604020202020204" charset="0"/>
              </a:rPr>
              <a:t> </a:t>
            </a:r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Proxima Nova" panose="020B0604020202020204" charset="0"/>
              </a:rPr>
              <a:t>when only E </a:t>
            </a:r>
            <a:r>
              <a:rPr lang="it-IT" dirty="0" err="1" smtClean="0">
                <a:solidFill>
                  <a:schemeClr val="bg2">
                    <a:lumMod val="75000"/>
                  </a:schemeClr>
                </a:solidFill>
                <a:latin typeface="Proxima Nova" panose="020B0604020202020204" charset="0"/>
              </a:rPr>
              <a:t>variates</a:t>
            </a:r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Proxima Nova" panose="020B0604020202020204" charset="0"/>
              </a:rPr>
              <a:t>, </a:t>
            </a:r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Proxima Nova" panose="020B0604020202020204" charset="0"/>
              </a:rPr>
              <a:t>while, </a:t>
            </a:r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Proxima Nova" panose="020B0604020202020204" charset="0"/>
              </a:rPr>
              <a:t>with the </a:t>
            </a:r>
            <a:r>
              <a:rPr lang="it-IT" dirty="0" err="1" smtClean="0">
                <a:solidFill>
                  <a:schemeClr val="bg2">
                    <a:lumMod val="75000"/>
                  </a:schemeClr>
                </a:solidFill>
                <a:latin typeface="Proxima Nova" panose="020B0604020202020204" charset="0"/>
              </a:rPr>
              <a:t>increment</a:t>
            </a:r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Proxima Nova" panose="020B0604020202020204" charset="0"/>
              </a:rPr>
              <a:t> of </a:t>
            </a:r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Proxima Nova" panose="020B0604020202020204" charset="0"/>
              </a:rPr>
              <a:t>V, </a:t>
            </a:r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Proxima Nova" panose="020B0604020202020204" charset="0"/>
              </a:rPr>
              <a:t>it </a:t>
            </a:r>
            <a:r>
              <a:rPr lang="it-IT" dirty="0" err="1" smtClean="0">
                <a:solidFill>
                  <a:schemeClr val="bg2">
                    <a:lumMod val="75000"/>
                  </a:schemeClr>
                </a:solidFill>
                <a:latin typeface="Proxima Nova" panose="020B0604020202020204" charset="0"/>
              </a:rPr>
              <a:t>changes</a:t>
            </a:r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Proxima Nova" panose="020B0604020202020204" charset="0"/>
              </a:rPr>
              <a:t> </a:t>
            </a:r>
            <a:r>
              <a:rPr lang="it-IT" dirty="0" err="1" smtClean="0">
                <a:solidFill>
                  <a:schemeClr val="bg2">
                    <a:lumMod val="75000"/>
                  </a:schemeClr>
                </a:solidFill>
                <a:latin typeface="Proxima Nova" panose="020B0604020202020204" charset="0"/>
              </a:rPr>
              <a:t>proportionally</a:t>
            </a:r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Proxima Nova" panose="020B0604020202020204" charset="0"/>
              </a:rPr>
              <a:t> to it, as the theory requires</a:t>
            </a:r>
            <a:r>
              <a:rPr lang="it-IT" dirty="0" smtClean="0">
                <a:solidFill>
                  <a:schemeClr val="bg2">
                    <a:lumMod val="75000"/>
                  </a:schemeClr>
                </a:solidFill>
                <a:latin typeface="Proxima Nova" panose="020B0604020202020204" charset="0"/>
              </a:rPr>
              <a:t>.</a:t>
            </a:r>
            <a:endParaRPr lang="it-IT" dirty="0">
              <a:solidFill>
                <a:schemeClr val="bg2">
                  <a:lumMod val="75000"/>
                </a:schemeClr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89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Performance: running time 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289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time: O(V+E)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Actual time: Very Different!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 times are quite consistent among the three algorithms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 proportional to V, but then holding V, decreases with E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For low V, Tarjan &lt; Nuutila &lt; Pearce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For high V, Pearce &lt; Nuutila &lt; Tarjan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Definition: 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Considering a graph G = (V,E</a:t>
            </a:r>
            <a:r>
              <a:rPr lang="en" dirty="0" smtClean="0"/>
              <a:t>)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v, w vertices </a:t>
            </a:r>
            <a:r>
              <a:rPr lang="en" i="1" dirty="0"/>
              <a:t>path-equivalent</a:t>
            </a:r>
            <a:r>
              <a:rPr lang="en" dirty="0"/>
              <a:t> if Ǝ path from v to w and vice </a:t>
            </a:r>
            <a:r>
              <a:rPr lang="en" dirty="0" smtClean="0"/>
              <a:t>versa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Path equivalence partitions V into maximal disjoint sets called </a:t>
            </a:r>
            <a:r>
              <a:rPr lang="en" b="1" dirty="0"/>
              <a:t>Strongly Connected Components </a:t>
            </a:r>
            <a:r>
              <a:rPr lang="en" dirty="0"/>
              <a:t>(SCC)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Algorithms implemented: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Tarjan</a:t>
            </a:r>
            <a:r>
              <a:rPr lang="it-IT" dirty="0" smtClean="0"/>
              <a:t>, </a:t>
            </a:r>
            <a:r>
              <a:rPr lang="it-IT" dirty="0" err="1" smtClean="0"/>
              <a:t>implementing</a:t>
            </a:r>
            <a:r>
              <a:rPr lang="it-IT" dirty="0" smtClean="0"/>
              <a:t> the </a:t>
            </a:r>
            <a:r>
              <a:rPr lang="it-IT" dirty="0" err="1" smtClean="0"/>
              <a:t>pseudocode</a:t>
            </a:r>
            <a:r>
              <a:rPr lang="it-IT" dirty="0" smtClean="0"/>
              <a:t> on </a:t>
            </a:r>
            <a:r>
              <a:rPr lang="it-IT" dirty="0" err="1" smtClean="0"/>
              <a:t>Nuutila’s</a:t>
            </a:r>
            <a:r>
              <a:rPr lang="it-IT" dirty="0" smtClean="0"/>
              <a:t> paper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Nuutila 1, </a:t>
            </a:r>
            <a:r>
              <a:rPr lang="it-IT" dirty="0" err="1" smtClean="0"/>
              <a:t>Nuutila’s</a:t>
            </a:r>
            <a:r>
              <a:rPr lang="it-IT" dirty="0" smtClean="0"/>
              <a:t> paper, can be found in «Other algorithms» folder on Github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Nuutila 2, </a:t>
            </a:r>
            <a:r>
              <a:rPr lang="it-IT" dirty="0" err="1" smtClean="0"/>
              <a:t>Nuutila’s</a:t>
            </a:r>
            <a:r>
              <a:rPr lang="it-IT" dirty="0" smtClean="0"/>
              <a:t> paper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Pearce 1, recursive </a:t>
            </a:r>
            <a:r>
              <a:rPr lang="it-IT" dirty="0" err="1" smtClean="0"/>
              <a:t>version</a:t>
            </a:r>
            <a:r>
              <a:rPr lang="it-IT" dirty="0" smtClean="0"/>
              <a:t>, «</a:t>
            </a:r>
            <a:r>
              <a:rPr lang="it-IT" dirty="0"/>
              <a:t>Other algorithms» folder on </a:t>
            </a:r>
            <a:r>
              <a:rPr lang="it-IT" dirty="0" smtClean="0"/>
              <a:t>Github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Pearce 2, recursive </a:t>
            </a:r>
            <a:r>
              <a:rPr lang="it-IT" dirty="0" err="1" smtClean="0"/>
              <a:t>version</a:t>
            </a:r>
            <a:r>
              <a:rPr lang="it-IT" dirty="0" smtClean="0"/>
              <a:t> 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 marL="114300" indent="0">
              <a:buNone/>
            </a:pPr>
            <a:r>
              <a:rPr lang="it-IT" dirty="0"/>
              <a:t>The main </a:t>
            </a:r>
            <a:r>
              <a:rPr lang="it-IT" dirty="0" err="1"/>
              <a:t>versions</a:t>
            </a:r>
            <a:r>
              <a:rPr lang="it-IT" dirty="0"/>
              <a:t> of the algorithms can be found on Github </a:t>
            </a:r>
            <a:r>
              <a:rPr lang="it-IT" dirty="0" err="1"/>
              <a:t>at</a:t>
            </a:r>
            <a:r>
              <a:rPr lang="it-IT" dirty="0"/>
              <a:t> the following link:</a:t>
            </a:r>
          </a:p>
          <a:p>
            <a:pPr marL="114300" indent="0">
              <a:buNone/>
            </a:pPr>
            <a:endParaRPr lang="it-IT" dirty="0"/>
          </a:p>
          <a:p>
            <a:pPr marL="114300" indent="0">
              <a:buNone/>
            </a:pPr>
            <a:r>
              <a:rPr lang="it-IT" dirty="0"/>
              <a:t>https://github.com/plamenpasliev/StrongComponentsPaslievComoretto/</a:t>
            </a:r>
          </a:p>
          <a:p>
            <a:pPr marL="1143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360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Tarjan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  <a:highlight>
                  <a:srgbClr val="FFFFFF"/>
                </a:highlight>
                <a:latin typeface="Proxima Nova" panose="020B0604020202020204" charset="0"/>
                <a:ea typeface="Arial"/>
                <a:cs typeface="Arial"/>
                <a:sym typeface="Arial"/>
              </a:rPr>
              <a:t>The algorithm works in the following way:</a:t>
            </a:r>
            <a:endParaRPr dirty="0">
              <a:solidFill>
                <a:schemeClr val="accent4">
                  <a:lumMod val="75000"/>
                </a:schemeClr>
              </a:solidFill>
              <a:highlight>
                <a:srgbClr val="FFFFFF"/>
              </a:highlight>
              <a:latin typeface="Proxima Nova" panose="020B0604020202020204" charset="0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  <a:highlight>
                  <a:srgbClr val="FFFFFF"/>
                </a:highlight>
                <a:latin typeface="Proxima Nova" panose="020B0604020202020204" charset="0"/>
                <a:ea typeface="Arial"/>
                <a:cs typeface="Arial"/>
                <a:sym typeface="Arial"/>
              </a:rPr>
              <a:t>1. DFS search produces a DFS tree/forest</a:t>
            </a:r>
            <a:endParaRPr dirty="0">
              <a:solidFill>
                <a:schemeClr val="accent4">
                  <a:lumMod val="75000"/>
                </a:schemeClr>
              </a:solidFill>
              <a:highlight>
                <a:srgbClr val="FFFFFF"/>
              </a:highlight>
              <a:latin typeface="Proxima Nova" panose="020B0604020202020204" charset="0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  <a:highlight>
                  <a:srgbClr val="FFFFFF"/>
                </a:highlight>
                <a:latin typeface="Proxima Nova" panose="020B0604020202020204" charset="0"/>
                <a:ea typeface="Arial"/>
                <a:cs typeface="Arial"/>
                <a:sym typeface="Arial"/>
              </a:rPr>
              <a:t>2</a:t>
            </a:r>
            <a:r>
              <a:rPr lang="en" dirty="0" smtClean="0">
                <a:solidFill>
                  <a:schemeClr val="accent4">
                    <a:lumMod val="75000"/>
                  </a:schemeClr>
                </a:solidFill>
                <a:highlight>
                  <a:srgbClr val="FFFFFF"/>
                </a:highlight>
                <a:latin typeface="Proxima Nova" panose="020B0604020202020204" charset="0"/>
                <a:ea typeface="Arial"/>
                <a:cs typeface="Arial"/>
                <a:sym typeface="Arial"/>
              </a:rPr>
              <a:t>. A </a:t>
            </a:r>
            <a:r>
              <a:rPr lang="en" dirty="0">
                <a:solidFill>
                  <a:schemeClr val="accent4">
                    <a:lumMod val="75000"/>
                  </a:schemeClr>
                </a:solidFill>
                <a:highlight>
                  <a:srgbClr val="FFFFFF"/>
                </a:highlight>
                <a:latin typeface="Proxima Nova" panose="020B0604020202020204" charset="0"/>
                <a:ea typeface="Arial"/>
                <a:cs typeface="Arial"/>
                <a:sym typeface="Arial"/>
              </a:rPr>
              <a:t>root of a </a:t>
            </a:r>
            <a:r>
              <a:rPr lang="en" dirty="0">
                <a:highlight>
                  <a:srgbClr val="FFFFFF"/>
                </a:highlight>
                <a:latin typeface="Proxima Nova" panose="020B0604020202020204" charset="0"/>
                <a:ea typeface="Arial"/>
                <a:cs typeface="Arial"/>
                <a:sym typeface="Arial"/>
              </a:rPr>
              <a:t>SCC</a:t>
            </a:r>
            <a:r>
              <a:rPr lang="en" dirty="0">
                <a:solidFill>
                  <a:schemeClr val="accent4">
                    <a:lumMod val="75000"/>
                  </a:schemeClr>
                </a:solidFill>
                <a:highlight>
                  <a:srgbClr val="FFFFFF"/>
                </a:highlight>
                <a:latin typeface="Proxima Nova" panose="020B0604020202020204" charset="0"/>
                <a:ea typeface="Arial"/>
                <a:cs typeface="Arial"/>
                <a:sym typeface="Arial"/>
              </a:rPr>
              <a:t> is found, all descendants (which are not yet in a SCC) of the root are market as elements of this SCC</a:t>
            </a:r>
            <a:endParaRPr dirty="0">
              <a:solidFill>
                <a:schemeClr val="accent4">
                  <a:lumMod val="75000"/>
                </a:schemeClr>
              </a:solidFill>
              <a:highlight>
                <a:srgbClr val="FFFFFF"/>
              </a:highlight>
              <a:latin typeface="Proxima Nova" panose="020B0604020202020204" charset="0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  <a:highlight>
                  <a:srgbClr val="FFFFFF"/>
                </a:highlight>
                <a:latin typeface="Proxima Nova" panose="020B0604020202020204" charset="0"/>
                <a:ea typeface="Arial"/>
                <a:cs typeface="Arial"/>
                <a:sym typeface="Arial"/>
              </a:rPr>
              <a:t>3. Second traversal of the graph is done using a stack. When the root is removed, all of the elements of that SCC are also removed from the stack</a:t>
            </a:r>
            <a:endParaRPr dirty="0">
              <a:solidFill>
                <a:schemeClr val="accent4">
                  <a:lumMod val="75000"/>
                </a:schemeClr>
              </a:solidFill>
              <a:highlight>
                <a:srgbClr val="FFFFFF"/>
              </a:highlight>
              <a:latin typeface="Proxima Nova" panose="020B0604020202020204" charset="0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Nuutila 2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Reduces </a:t>
            </a:r>
            <a:r>
              <a:rPr lang="en" dirty="0"/>
              <a:t>the second traversal, does not store all nodes on the stack </a:t>
            </a:r>
            <a:endParaRPr dirty="0"/>
          </a:p>
          <a:p>
            <a:pPr marL="285750" lvl="0" indent="-28575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Stores </a:t>
            </a:r>
            <a:r>
              <a:rPr lang="en" dirty="0"/>
              <a:t>only possible root nodes of nontrivial (containing at least one cycle) components on the stack.</a:t>
            </a:r>
            <a:endParaRPr dirty="0"/>
          </a:p>
          <a:p>
            <a:pPr marL="285750" lvl="0" indent="-28575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Node </a:t>
            </a:r>
            <a:r>
              <a:rPr lang="en" dirty="0"/>
              <a:t>x is a final candidate root if x=root[y] for some node y when all edges leaving y have been processed</a:t>
            </a:r>
            <a:endParaRPr dirty="0"/>
          </a:p>
          <a:p>
            <a:pPr marL="285750" lvl="0" indent="-285750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/>
              <a:t>S</a:t>
            </a:r>
            <a:r>
              <a:rPr lang="en" dirty="0" smtClean="0"/>
              <a:t>econd </a:t>
            </a:r>
            <a:r>
              <a:rPr lang="en" dirty="0"/>
              <a:t>traversal eliminated if graph is acyclic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Tarjan versus Nuutila implementation:</a:t>
            </a:r>
            <a:endParaRPr sz="1800">
              <a:solidFill>
                <a:schemeClr val="accent3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343126" cy="3037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825" y="1152475"/>
            <a:ext cx="4177475" cy="3162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Differences	</a:t>
            </a:r>
            <a:endParaRPr dirty="0"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- Running </a:t>
            </a:r>
            <a:r>
              <a:rPr lang="en" dirty="0"/>
              <a:t>time of both is O(n+e)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- Number </a:t>
            </a:r>
            <a:r>
              <a:rPr lang="en" dirty="0"/>
              <a:t>of nodes stored on the stack</a:t>
            </a:r>
            <a:endParaRPr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Tarjan </a:t>
            </a:r>
            <a:r>
              <a:rPr lang="en" sz="1800" dirty="0"/>
              <a:t>stores all n nodes on the </a:t>
            </a:r>
            <a:r>
              <a:rPr lang="en" sz="1800" dirty="0" smtClean="0"/>
              <a:t>stack</a:t>
            </a:r>
            <a:endParaRPr lang="e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Nuutila </a:t>
            </a:r>
            <a:r>
              <a:rPr lang="en" sz="1800" dirty="0"/>
              <a:t>implementation stores at most n-s nodes on the stack where s is </a:t>
            </a:r>
            <a:r>
              <a:rPr lang="en" sz="1800" dirty="0" smtClean="0"/>
              <a:t>the number </a:t>
            </a:r>
            <a:r>
              <a:rPr lang="en" sz="1800" dirty="0"/>
              <a:t>of </a:t>
            </a:r>
            <a:r>
              <a:rPr lang="en" sz="1800" dirty="0" smtClean="0"/>
              <a:t>SCC</a:t>
            </a:r>
            <a:endParaRPr lang="e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Important </a:t>
            </a:r>
            <a:r>
              <a:rPr lang="en" sz="1800" dirty="0"/>
              <a:t>difference if the graph does not fit in main memory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Pearce 2</a:t>
            </a:r>
            <a:endParaRPr dirty="0"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Improvements: 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Condense information about local roots and visitation index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Index[v] and C inverted -&gt; inComponent[v] removed 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Rindex starting from 0 -&gt; Visited[v] removed 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Actual improvement in memory in imperative versions only 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for the analysis</a:t>
            </a:r>
            <a:endParaRPr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 C++ Diagnostic Tool Debugger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25" y="1862800"/>
            <a:ext cx="4781550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5458400" y="1747550"/>
            <a:ext cx="3526200" cy="27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Selecting in any point it is possible to see the exact memory allocation.</a:t>
            </a:r>
            <a:endParaRPr sz="1800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 calculations made keep track of the total memory allocation minus the initial one, in order to compute the memory required by the algorithm itself.</a:t>
            </a:r>
            <a:endParaRPr sz="1800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759</Words>
  <Application>Microsoft Office PowerPoint</Application>
  <PresentationFormat>Presentazione su schermo (16:9)</PresentationFormat>
  <Paragraphs>111</Paragraphs>
  <Slides>13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Arial</vt:lpstr>
      <vt:lpstr>Proxima Nova</vt:lpstr>
      <vt:lpstr>Spearmint</vt:lpstr>
      <vt:lpstr>Finding strongly-connected components</vt:lpstr>
      <vt:lpstr>Definition: </vt:lpstr>
      <vt:lpstr>Algorithms implemented:</vt:lpstr>
      <vt:lpstr>Tarjan</vt:lpstr>
      <vt:lpstr>Nuutila 2</vt:lpstr>
      <vt:lpstr>Tarjan versus Nuutila implementation: </vt:lpstr>
      <vt:lpstr>Differences </vt:lpstr>
      <vt:lpstr>Pearce 2</vt:lpstr>
      <vt:lpstr>Tools for the analysis</vt:lpstr>
      <vt:lpstr>Performance: memory allocation</vt:lpstr>
      <vt:lpstr>Performance: actual memory (1)</vt:lpstr>
      <vt:lpstr>Performance: actual memory (2)</vt:lpstr>
      <vt:lpstr>Performance: running time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strongly-connected components</dc:title>
  <cp:lastModifiedBy>luca comoretto</cp:lastModifiedBy>
  <cp:revision>15</cp:revision>
  <dcterms:modified xsi:type="dcterms:W3CDTF">2018-07-28T16:27:47Z</dcterms:modified>
</cp:coreProperties>
</file>