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4" r:id="rId4"/>
    <p:sldId id="265" r:id="rId5"/>
    <p:sldId id="271" r:id="rId6"/>
    <p:sldId id="272" r:id="rId7"/>
    <p:sldId id="261" r:id="rId8"/>
    <p:sldId id="269" r:id="rId9"/>
    <p:sldId id="260" r:id="rId10"/>
    <p:sldId id="262" r:id="rId11"/>
    <p:sldId id="274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2017. 12. 04.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913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2017. 12. 04.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771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2017. 12. 04.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069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2017. 12. 04.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589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2017. 12. 04.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865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2017. 12. 04.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432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2017. 12. 04.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197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2017. 12. 04.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048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2017. 12. 04.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849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2017. 12. 04.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800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2017. 12. 04.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489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F523-BA59-423B-826F-335B1BE2B83A}" type="datetimeFigureOut">
              <a:rPr lang="hu-HU" smtClean="0"/>
              <a:t>2017. 12. 04.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955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A* Search Algorithm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Artificial Intelligence – Path Finding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52637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7189"/>
            <a:ext cx="8946541" cy="4966009"/>
          </a:xfrm>
        </p:spPr>
        <p:txBody>
          <a:bodyPr>
            <a:normAutofit/>
          </a:bodyPr>
          <a:lstStyle/>
          <a:p>
            <a:r>
              <a:rPr lang="hu-HU" dirty="0"/>
              <a:t>Note: if </a:t>
            </a:r>
            <a:r>
              <a:rPr lang="hu-HU" b="1" dirty="0"/>
              <a:t>h(x</a:t>
            </a:r>
            <a:r>
              <a:rPr lang="hu-HU" b="1" dirty="0" smtClean="0"/>
              <a:t>) = 0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that is the common shortest path problem</a:t>
            </a:r>
          </a:p>
          <a:p>
            <a:r>
              <a:rPr lang="hu-HU" dirty="0"/>
              <a:t>It is like the classic </a:t>
            </a:r>
            <a:r>
              <a:rPr lang="hu-HU" b="1" dirty="0"/>
              <a:t>Dijkstra</a:t>
            </a:r>
            <a:r>
              <a:rPr lang="hu-HU" dirty="0"/>
              <a:t> method, but here we make decisions according to the </a:t>
            </a:r>
            <a:r>
              <a:rPr lang="hu-HU" b="1" dirty="0"/>
              <a:t>f(x)=g(x)+h(x) </a:t>
            </a:r>
            <a:r>
              <a:rPr lang="hu-HU" dirty="0"/>
              <a:t>function</a:t>
            </a:r>
          </a:p>
          <a:p>
            <a:r>
              <a:rPr lang="hu-HU" dirty="0"/>
              <a:t>Why is it good?</a:t>
            </a:r>
          </a:p>
          <a:p>
            <a:r>
              <a:rPr lang="hu-HU" dirty="0"/>
              <a:t>If there are obstacles in the way between us and the final destination, </a:t>
            </a:r>
            <a:r>
              <a:rPr lang="hu-HU" b="1" dirty="0"/>
              <a:t>A*</a:t>
            </a:r>
            <a:r>
              <a:rPr lang="hu-HU" dirty="0"/>
              <a:t> helps to find the best path possible</a:t>
            </a:r>
          </a:p>
          <a:p>
            <a:r>
              <a:rPr lang="hu-HU" dirty="0"/>
              <a:t>Greedy best first search may lead us to dead ends </a:t>
            </a:r>
            <a:r>
              <a:rPr lang="hu-HU" dirty="0" smtClean="0"/>
              <a:t>instead</a:t>
            </a:r>
            <a:endParaRPr lang="hu-HU" dirty="0"/>
          </a:p>
          <a:p>
            <a:r>
              <a:rPr lang="hu-HU" b="1" u="sng" dirty="0" smtClean="0"/>
              <a:t>Manhattan-distance</a:t>
            </a:r>
            <a:r>
              <a:rPr lang="hu-HU" dirty="0"/>
              <a:t>: we usually use this kind of heuristic </a:t>
            </a:r>
          </a:p>
          <a:p>
            <a:pPr lvl="2"/>
            <a:r>
              <a:rPr lang="hu-HU" dirty="0"/>
              <a:t>Keep tracking what is the distance between us and the goal</a:t>
            </a:r>
          </a:p>
          <a:p>
            <a:pPr lvl="2"/>
            <a:r>
              <a:rPr lang="hu-HU" dirty="0"/>
              <a:t>NOT the Euclidean distance !!!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68" name="Rectangle 67"/>
          <p:cNvSpPr/>
          <p:nvPr/>
        </p:nvSpPr>
        <p:spPr>
          <a:xfrm>
            <a:off x="4337214" y="3224853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4337215" y="2384594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4337213" y="4065112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5177473" y="3224853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5177474" y="2384594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5177472" y="4065112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6017731" y="3224853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6017732" y="2384594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6017730" y="4065112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Oval 81"/>
          <p:cNvSpPr/>
          <p:nvPr/>
        </p:nvSpPr>
        <p:spPr>
          <a:xfrm>
            <a:off x="5420488" y="3467869"/>
            <a:ext cx="354227" cy="354227"/>
          </a:xfrm>
          <a:prstGeom prst="ellipse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1006658" y="1489031"/>
            <a:ext cx="10178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make sure we are dealing with integers: so the diagonal items are </a:t>
            </a:r>
            <a:r>
              <a:rPr lang="hu-HU" b="1" dirty="0" smtClean="0"/>
              <a:t>14</a:t>
            </a:r>
            <a:r>
              <a:rPr lang="hu-HU" dirty="0" smtClean="0"/>
              <a:t> (1.4*10) unites away from</a:t>
            </a:r>
          </a:p>
          <a:p>
            <a:r>
              <a:rPr lang="hu-HU" dirty="0" smtClean="0"/>
              <a:t>the starting node + the distance between non-diagonal neighbors is </a:t>
            </a:r>
            <a:r>
              <a:rPr lang="hu-HU" b="1" dirty="0" smtClean="0"/>
              <a:t>10</a:t>
            </a:r>
            <a:r>
              <a:rPr lang="hu-HU" dirty="0" smtClean="0"/>
              <a:t> (1*10)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4338641" y="24212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14</a:t>
            </a:r>
            <a:endParaRPr lang="hu-HU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316608" y="40559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14</a:t>
            </a:r>
            <a:endParaRPr lang="hu-HU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003938" y="40559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14</a:t>
            </a:r>
            <a:endParaRPr lang="hu-HU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27394" y="23734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14</a:t>
            </a:r>
            <a:endParaRPr lang="hu-H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167813" y="24048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</a:t>
            </a:r>
            <a:endParaRPr lang="hu-HU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309795" y="32248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</a:t>
            </a:r>
            <a:endParaRPr lang="hu-HU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5990317" y="3225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</a:t>
            </a:r>
            <a:endParaRPr lang="hu-H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5178897" y="40559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10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98266" y="5062836"/>
            <a:ext cx="7621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g</a:t>
            </a:r>
            <a:r>
              <a:rPr lang="hu-HU" b="1" dirty="0" smtClean="0"/>
              <a:t>(x)</a:t>
            </a:r>
            <a:r>
              <a:rPr lang="hu-HU" dirty="0" smtClean="0"/>
              <a:t> – how far away that node is from the starting point</a:t>
            </a:r>
          </a:p>
          <a:p>
            <a:r>
              <a:rPr lang="hu-HU" b="1" dirty="0"/>
              <a:t>h</a:t>
            </a:r>
            <a:r>
              <a:rPr lang="hu-HU" b="1" dirty="0" smtClean="0"/>
              <a:t>(x) </a:t>
            </a:r>
            <a:r>
              <a:rPr lang="hu-HU" dirty="0" smtClean="0"/>
              <a:t>– how far away thet node is from the end node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>
                <a:solidFill>
                  <a:srgbClr val="00B050"/>
                </a:solidFill>
              </a:rPr>
              <a:t>f(x) = g(x) + h(x)    </a:t>
            </a:r>
            <a:r>
              <a:rPr lang="hu-HU" dirty="0" smtClean="0"/>
              <a:t>the algorithm finds the lowest </a:t>
            </a:r>
            <a:r>
              <a:rPr lang="hu-HU" b="1" dirty="0" smtClean="0"/>
              <a:t>f(x) </a:t>
            </a:r>
            <a:r>
              <a:rPr lang="hu-HU" dirty="0" smtClean="0"/>
              <a:t>in every iteration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132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2434279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243428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243427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2434280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243427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3274537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327453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3274537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3274538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4114796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4114797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4114796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114795" y="3373137"/>
            <a:ext cx="840259" cy="84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4114795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4955054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4955055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4955054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495505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4955053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5795312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5795313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795312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579531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5795311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6635570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6635571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6635570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6635571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6635569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7475829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747583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747582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7475830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747582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8316087" y="2532878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831608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8316087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8316088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831608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Oval 80"/>
          <p:cNvSpPr/>
          <p:nvPr/>
        </p:nvSpPr>
        <p:spPr>
          <a:xfrm>
            <a:off x="7718843" y="2840831"/>
            <a:ext cx="354227" cy="35422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Oval 81"/>
          <p:cNvSpPr/>
          <p:nvPr/>
        </p:nvSpPr>
        <p:spPr>
          <a:xfrm>
            <a:off x="5198069" y="4456412"/>
            <a:ext cx="354227" cy="354227"/>
          </a:xfrm>
          <a:prstGeom prst="ellipse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27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2434279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243428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243427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2434280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243427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3274537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327453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3274537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3274538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4114796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4114797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4114796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114795" y="3373137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4114795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4955054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4955055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4955054" y="4213396"/>
            <a:ext cx="840259" cy="84025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495505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4955053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5795312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5795313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795312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579531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5795311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6635570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6635571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6635570" y="4213396"/>
            <a:ext cx="840259" cy="84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6635571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6635569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7475829" y="2532878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747583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747582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7475830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747582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8316087" y="2532878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831608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8316087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8316088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831608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extBox 82"/>
          <p:cNvSpPr txBox="1"/>
          <p:nvPr/>
        </p:nvSpPr>
        <p:spPr>
          <a:xfrm>
            <a:off x="4114794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561388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325267" y="3711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11479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56138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48</a:t>
            </a:r>
            <a:endParaRPr lang="hu-HU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32526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11540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56199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52</a:t>
            </a:r>
            <a:endParaRPr lang="hu-HU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25878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953420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40001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163893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95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24251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006394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95920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4251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006393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38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53876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2434279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243428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243427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2434280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243427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3274537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327453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3274537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3274538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4114796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4114797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4114796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114795" y="3373137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4114795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4955054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4955055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4955054" y="4213396"/>
            <a:ext cx="840259" cy="84025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495505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4955053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5795312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5795313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795312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579531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5795311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6635570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6635571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6635570" y="4213396"/>
            <a:ext cx="840259" cy="84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6635571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6635569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7475829" y="2532878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747583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747582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7475830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747582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8316087" y="2532878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831608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8316087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8316088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831608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extBox 82"/>
          <p:cNvSpPr txBox="1"/>
          <p:nvPr/>
        </p:nvSpPr>
        <p:spPr>
          <a:xfrm>
            <a:off x="4114794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561388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325267" y="3711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11479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56138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48</a:t>
            </a:r>
            <a:endParaRPr lang="hu-HU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32526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11540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56199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52</a:t>
            </a:r>
            <a:endParaRPr lang="hu-HU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25878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953420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40001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163893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95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24251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006394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95920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4251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006393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38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25796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2434279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243428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243427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2434280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243427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3274537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327453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3274537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3274538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4114796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4114797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4114796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114795" y="3373137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4114795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4955054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4955055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4955054" y="4213396"/>
            <a:ext cx="840259" cy="84025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495505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4955053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5795312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5795313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795312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579531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5795311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6635570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6635571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6635570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6635571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6635569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7475829" y="2532878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747583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747582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7475830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747582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8316087" y="2532878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831608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8316087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8316088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831608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extBox 82"/>
          <p:cNvSpPr txBox="1"/>
          <p:nvPr/>
        </p:nvSpPr>
        <p:spPr>
          <a:xfrm>
            <a:off x="4114794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561388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325267" y="3711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11479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56138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48</a:t>
            </a:r>
            <a:endParaRPr lang="hu-HU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32526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11540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56199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52</a:t>
            </a:r>
            <a:endParaRPr lang="hu-HU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25878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953420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40001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163893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95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24251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006394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95920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4251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006393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38</a:t>
            </a:r>
            <a:endParaRPr lang="hu-HU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63617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08277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84665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44</a:t>
            </a:r>
            <a:endParaRPr lang="hu-HU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3327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079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843800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548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2434279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243428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243427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2434280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243427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3274537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327453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3274537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3274538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4114796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4114797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4114796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114795" y="3373137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4114795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4955054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4955055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4955054" y="4213396"/>
            <a:ext cx="840259" cy="84025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495505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4955053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5795312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5795313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795312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579531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5795311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6635570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6635571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6635570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6635571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6635569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7475829" y="2532878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747583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747582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7475830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747582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8316087" y="2532878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831608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8316087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8316088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831608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extBox 82"/>
          <p:cNvSpPr txBox="1"/>
          <p:nvPr/>
        </p:nvSpPr>
        <p:spPr>
          <a:xfrm>
            <a:off x="4114794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561388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325267" y="3711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11479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56138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48</a:t>
            </a:r>
            <a:endParaRPr lang="hu-HU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32526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11540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56199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52</a:t>
            </a:r>
            <a:endParaRPr lang="hu-HU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25878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953420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40001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163893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95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24251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006394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95920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4251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006393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38</a:t>
            </a:r>
            <a:endParaRPr lang="hu-HU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63617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08277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84665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44</a:t>
            </a:r>
            <a:endParaRPr lang="hu-HU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3327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079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843800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00554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2434279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243428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243427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2434280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243427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3274537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327453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3274537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3274538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4114796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4114797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4114796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114795" y="3373137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4114795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4955054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4955055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4955054" y="4213396"/>
            <a:ext cx="840259" cy="84025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495505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4955053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5795312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5795313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795312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579531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5795311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6635570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6635571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6635570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6635571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6635569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7475829" y="2532878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747583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7475829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7475830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7475828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8316087" y="2532878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831608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8316087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8316088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831608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extBox 82"/>
          <p:cNvSpPr txBox="1"/>
          <p:nvPr/>
        </p:nvSpPr>
        <p:spPr>
          <a:xfrm>
            <a:off x="4114794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561388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325267" y="3711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11479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56138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48</a:t>
            </a:r>
            <a:endParaRPr lang="hu-HU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32526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11540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56199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52</a:t>
            </a:r>
            <a:endParaRPr lang="hu-HU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25878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953420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40001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163893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95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24251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006394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95920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4251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006393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38</a:t>
            </a:r>
            <a:endParaRPr lang="hu-HU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63617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08277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84665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44</a:t>
            </a:r>
            <a:endParaRPr lang="hu-HU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3327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079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843800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7867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925273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689152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48977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93636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4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6018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2434279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243428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243427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2434280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243427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3274537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327453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3274537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3274538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4114796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4114797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4114796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114795" y="3373137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4114795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4955054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4955055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4955054" y="4213396"/>
            <a:ext cx="840259" cy="84025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495505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4955053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5795312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5795313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795312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579531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5795311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6635570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6635571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6635570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6635571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6635569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7475829" y="2532878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747583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7475829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7475830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7475828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8316087" y="2532878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831608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8316087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8316088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831608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extBox 82"/>
          <p:cNvSpPr txBox="1"/>
          <p:nvPr/>
        </p:nvSpPr>
        <p:spPr>
          <a:xfrm>
            <a:off x="4114794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561388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325267" y="3711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11479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56138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48</a:t>
            </a:r>
            <a:endParaRPr lang="hu-HU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32526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11540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56199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52</a:t>
            </a:r>
            <a:endParaRPr lang="hu-HU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25878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953420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40001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163893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95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24251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006394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95920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4251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006393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38</a:t>
            </a:r>
            <a:endParaRPr lang="hu-HU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63617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08277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84665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44</a:t>
            </a:r>
            <a:endParaRPr lang="hu-HU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3327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079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843800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7867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925273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689152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48977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93636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4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0484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2434279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243428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243427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2434280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243427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3274537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327453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3274537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3274538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4114796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4114797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4114796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114795" y="3373137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4114795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4955054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4955055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4955054" y="4213396"/>
            <a:ext cx="840259" cy="84025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495505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4955053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5795312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5795313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795312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579531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5795311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6635570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6635571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6635570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6635571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6635569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7475829" y="2532878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747583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7475829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7475830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7475828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8316087" y="2532878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831608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831608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8316088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8316086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extBox 82"/>
          <p:cNvSpPr txBox="1"/>
          <p:nvPr/>
        </p:nvSpPr>
        <p:spPr>
          <a:xfrm>
            <a:off x="4114794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561388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325267" y="3711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11479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56138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48</a:t>
            </a:r>
            <a:endParaRPr lang="hu-HU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32526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11540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56199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52</a:t>
            </a:r>
            <a:endParaRPr lang="hu-HU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25878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953420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40001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163893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95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24251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006394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95920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4251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006393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38</a:t>
            </a:r>
            <a:endParaRPr lang="hu-HU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63617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08277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84665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44</a:t>
            </a:r>
            <a:endParaRPr lang="hu-HU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3327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079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843800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7867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925273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689152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48977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93636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4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50</a:t>
            </a:r>
            <a:endParaRPr lang="hu-HU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832942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877601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853989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831323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8759828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523707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4238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13474"/>
            <a:ext cx="8946541" cy="4699685"/>
          </a:xfrm>
        </p:spPr>
        <p:txBody>
          <a:bodyPr/>
          <a:lstStyle/>
          <a:p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important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artificial</a:t>
            </a:r>
            <a:r>
              <a:rPr lang="hu-HU" dirty="0" smtClean="0"/>
              <a:t> </a:t>
            </a:r>
            <a:r>
              <a:rPr lang="hu-HU" dirty="0" err="1" smtClean="0"/>
              <a:t>intelligence</a:t>
            </a:r>
            <a:r>
              <a:rPr lang="hu-HU" dirty="0" smtClean="0"/>
              <a:t> !!!</a:t>
            </a:r>
          </a:p>
          <a:p>
            <a:r>
              <a:rPr lang="hu-HU" dirty="0"/>
              <a:t>W</a:t>
            </a:r>
            <a:r>
              <a:rPr lang="en-US" dirty="0" err="1" smtClean="0"/>
              <a:t>idely</a:t>
            </a:r>
            <a:r>
              <a:rPr lang="en-US" dirty="0" smtClean="0"/>
              <a:t> </a:t>
            </a:r>
            <a:r>
              <a:rPr lang="en-US" dirty="0"/>
              <a:t>used in </a:t>
            </a:r>
            <a:r>
              <a:rPr lang="en-US" dirty="0" smtClean="0"/>
              <a:t>path</a:t>
            </a:r>
            <a:r>
              <a:rPr lang="hu-HU" dirty="0" smtClean="0"/>
              <a:t> </a:t>
            </a:r>
            <a:r>
              <a:rPr lang="en-US" dirty="0" smtClean="0"/>
              <a:t>finding</a:t>
            </a:r>
            <a:r>
              <a:rPr lang="hu-HU" dirty="0" smtClean="0"/>
              <a:t> </a:t>
            </a:r>
            <a:r>
              <a:rPr lang="en-US" dirty="0" smtClean="0"/>
              <a:t>and</a:t>
            </a:r>
            <a:r>
              <a:rPr lang="en-US" dirty="0"/>
              <a:t> graph traversal</a:t>
            </a:r>
            <a:endParaRPr lang="hu-HU" dirty="0" smtClean="0"/>
          </a:p>
          <a:p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solve</a:t>
            </a:r>
            <a:r>
              <a:rPr lang="hu-HU" dirty="0" smtClean="0"/>
              <a:t> </a:t>
            </a:r>
            <a:r>
              <a:rPr lang="hu-HU" dirty="0" err="1" smtClean="0"/>
              <a:t>pathfinding</a:t>
            </a:r>
            <a:r>
              <a:rPr lang="hu-HU" dirty="0" smtClean="0"/>
              <a:t> </a:t>
            </a:r>
            <a:r>
              <a:rPr lang="hu-HU" dirty="0" err="1" smtClean="0"/>
              <a:t>problems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games</a:t>
            </a:r>
            <a:endParaRPr lang="hu-HU" dirty="0" smtClean="0"/>
          </a:p>
          <a:p>
            <a:r>
              <a:rPr lang="en-US" dirty="0"/>
              <a:t>However, in practical travel-routing systems, it is generally outperformed by algorithms which can pre-process the graph to attain better </a:t>
            </a:r>
            <a:r>
              <a:rPr lang="en-US" dirty="0" smtClean="0"/>
              <a:t>performance</a:t>
            </a:r>
            <a:r>
              <a:rPr lang="hu-HU" dirty="0" smtClean="0"/>
              <a:t> ( </a:t>
            </a:r>
            <a:r>
              <a:rPr lang="hu-HU" b="1" dirty="0" smtClean="0"/>
              <a:t>Dijkstra</a:t>
            </a:r>
            <a:r>
              <a:rPr lang="hu-HU" dirty="0" smtClean="0"/>
              <a:t> or </a:t>
            </a:r>
            <a:r>
              <a:rPr lang="hu-HU" b="1" dirty="0"/>
              <a:t>BFS</a:t>
            </a:r>
            <a:r>
              <a:rPr lang="hu-HU" dirty="0"/>
              <a:t> </a:t>
            </a:r>
            <a:r>
              <a:rPr lang="hu-HU" dirty="0" smtClean="0"/>
              <a:t>)</a:t>
            </a:r>
          </a:p>
          <a:p>
            <a:r>
              <a:rPr lang="hu-HU" b="1" u="sng" dirty="0" smtClean="0"/>
              <a:t>Where to use?</a:t>
            </a:r>
          </a:p>
          <a:p>
            <a:r>
              <a:rPr lang="hu-HU" dirty="0" smtClean="0"/>
              <a:t>Games (Warcraft) uses A* search</a:t>
            </a:r>
          </a:p>
          <a:p>
            <a:r>
              <a:rPr lang="hu-HU" dirty="0" smtClean="0"/>
              <a:t>Many shortest path applications uses A* search </a:t>
            </a:r>
          </a:p>
        </p:txBody>
      </p:sp>
    </p:spTree>
    <p:extLst>
      <p:ext uri="{BB962C8B-B14F-4D97-AF65-F5344CB8AC3E}">
        <p14:creationId xmlns:p14="http://schemas.microsoft.com/office/powerpoint/2010/main" val="38401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2434279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243428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243427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2434280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243427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3274537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327453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3274537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3274538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4114796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4114797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4114796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114795" y="3373137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4114795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4955054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4955055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4955054" y="4213396"/>
            <a:ext cx="840259" cy="84025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495505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4955053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5795312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5795313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795312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579531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5795311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6635570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6635571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6635570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6635571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6635569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7475829" y="2532878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747583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7475829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7475830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7475828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8316087" y="2532878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831608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831608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8316088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8316086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extBox 82"/>
          <p:cNvSpPr txBox="1"/>
          <p:nvPr/>
        </p:nvSpPr>
        <p:spPr>
          <a:xfrm>
            <a:off x="4114794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561388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325267" y="3711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11479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56138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48</a:t>
            </a:r>
            <a:endParaRPr lang="hu-HU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32526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11540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56199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52</a:t>
            </a:r>
            <a:endParaRPr lang="hu-HU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25878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953420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40001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163893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95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24251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006394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95920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4251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006393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38</a:t>
            </a:r>
            <a:endParaRPr lang="hu-HU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63617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08277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84665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44</a:t>
            </a:r>
            <a:endParaRPr lang="hu-HU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3327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079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843800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7867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925273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689152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48977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93636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4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50</a:t>
            </a:r>
            <a:endParaRPr lang="hu-HU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832942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877601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853989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831323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8759828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523707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7064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2434279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243428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243427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2434280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243427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3274537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327453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3274537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3274538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4114796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4114797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4114796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114795" y="3373137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4114795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4955054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4955055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4955054" y="4213396"/>
            <a:ext cx="840259" cy="84025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495505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4955053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5795312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5795313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795312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579531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5795311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6635570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6635571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6635570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6635571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6635569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7475829" y="2532878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747583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7475829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7475830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7475828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8316087" y="2532878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831608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831608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8316088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8316086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extBox 82"/>
          <p:cNvSpPr txBox="1"/>
          <p:nvPr/>
        </p:nvSpPr>
        <p:spPr>
          <a:xfrm>
            <a:off x="4114794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561388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325267" y="3711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11479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56138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48</a:t>
            </a:r>
            <a:endParaRPr lang="hu-HU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32526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11540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56199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52</a:t>
            </a:r>
            <a:endParaRPr lang="hu-HU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25878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953420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40001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163893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95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24251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006394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95920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4251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006393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38</a:t>
            </a:r>
            <a:endParaRPr lang="hu-HU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63617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08277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84665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44</a:t>
            </a:r>
            <a:endParaRPr lang="hu-HU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3327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079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843800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7867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925273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689152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48977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93636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4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50</a:t>
            </a:r>
            <a:endParaRPr lang="hu-HU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832942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877601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853989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831323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8759828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523707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9669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2434279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243428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243427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2434280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243427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3274537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327453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3274537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3274538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4114796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4114797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4114796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114795" y="3373137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4114795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4955054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4955055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4955054" y="4213396"/>
            <a:ext cx="840259" cy="84025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495505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4955053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5795312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5795313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795312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579531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5795311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6635570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6635571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6635570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6635571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6635569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7475829" y="2532878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747583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7475829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7475830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7475828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8316087" y="2532878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831608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831608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8316088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8316086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extBox 82"/>
          <p:cNvSpPr txBox="1"/>
          <p:nvPr/>
        </p:nvSpPr>
        <p:spPr>
          <a:xfrm>
            <a:off x="4114794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561388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325267" y="3711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11479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56138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48</a:t>
            </a:r>
            <a:endParaRPr lang="hu-HU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32526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11540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56199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52</a:t>
            </a:r>
            <a:endParaRPr lang="hu-HU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25878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953420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40001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163893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95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24251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006394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95920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4251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006393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38</a:t>
            </a:r>
            <a:endParaRPr lang="hu-HU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63617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08277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84665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44</a:t>
            </a:r>
            <a:endParaRPr lang="hu-HU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3327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079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843800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7867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925273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689152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48977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93636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4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50</a:t>
            </a:r>
            <a:endParaRPr lang="hu-HU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832942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877601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853989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831323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8759828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523707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2179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2434279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243428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243427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2434280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243427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3274537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327453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327453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3274538" y="3373137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4114796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4114797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4114796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114795" y="3373137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4114795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4955054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4955055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4955054" y="4213396"/>
            <a:ext cx="840259" cy="84025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495505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4955053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5795312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5795313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795312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579531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5795311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6635570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6635571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6635570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6635571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6635569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7475829" y="2532878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747583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7475829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7475830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7475828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8316087" y="2532878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831608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831608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8316088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8316086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extBox 82"/>
          <p:cNvSpPr txBox="1"/>
          <p:nvPr/>
        </p:nvSpPr>
        <p:spPr>
          <a:xfrm>
            <a:off x="4114794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561388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325267" y="3711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11479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56138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48</a:t>
            </a:r>
            <a:endParaRPr lang="hu-HU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32526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11540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56199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52</a:t>
            </a:r>
            <a:endParaRPr lang="hu-HU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25878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953420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40001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163893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95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24251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006394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95920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4251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006393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38</a:t>
            </a:r>
            <a:endParaRPr lang="hu-HU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63617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08277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84665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44</a:t>
            </a:r>
            <a:endParaRPr lang="hu-HU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3327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079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843800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7867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925273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689152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48977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93636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4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50</a:t>
            </a:r>
            <a:endParaRPr lang="hu-HU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832942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877601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853989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831323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8759828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523707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27392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72052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58</a:t>
            </a:r>
            <a:endParaRPr lang="hu-HU" sz="16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348440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86</a:t>
            </a:r>
            <a:endParaRPr lang="hu-HU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3265689" y="33792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712283" y="33792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54</a:t>
            </a:r>
            <a:endParaRPr lang="hu-HU" sz="16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3476162" y="37177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3262688" y="25636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709282" y="25636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50</a:t>
            </a:r>
            <a:endParaRPr lang="hu-HU" sz="16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473161" y="290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113770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4560364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324243" y="290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950963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5397557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5161436" y="290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396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2434279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243428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243427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2434280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243427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3274537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327453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327453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3274538" y="3373137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4114796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4114797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4114796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114795" y="3373137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4114795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4955054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4955055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4955054" y="4213396"/>
            <a:ext cx="840259" cy="84025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495505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4955053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5795312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5795313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795312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579531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5795311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6635570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6635571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6635570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6635571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6635569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7475829" y="2532878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747583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7475829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7475830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7475828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8316087" y="2532878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831608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831608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8316088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8316086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extBox 82"/>
          <p:cNvSpPr txBox="1"/>
          <p:nvPr/>
        </p:nvSpPr>
        <p:spPr>
          <a:xfrm>
            <a:off x="4114794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561388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325267" y="3711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11479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56138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48</a:t>
            </a:r>
            <a:endParaRPr lang="hu-HU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32526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11540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56199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52</a:t>
            </a:r>
            <a:endParaRPr lang="hu-HU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25878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953420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40001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163893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95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24251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006394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95920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4251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006393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38</a:t>
            </a:r>
            <a:endParaRPr lang="hu-HU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63617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08277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84665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44</a:t>
            </a:r>
            <a:endParaRPr lang="hu-HU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3327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079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843800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7867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925273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689152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48977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93636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4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50</a:t>
            </a:r>
            <a:endParaRPr lang="hu-HU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832942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877601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853989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831323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8759828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523707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27392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72052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58</a:t>
            </a:r>
            <a:endParaRPr lang="hu-HU" sz="16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348440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86</a:t>
            </a:r>
            <a:endParaRPr lang="hu-HU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3265689" y="33792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712283" y="33792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54</a:t>
            </a:r>
            <a:endParaRPr lang="hu-HU" sz="16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3476162" y="37177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3262688" y="25636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709282" y="25636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50</a:t>
            </a:r>
            <a:endParaRPr lang="hu-HU" sz="16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473161" y="290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113770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4560364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324243" y="290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950963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5397557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5161436" y="290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89377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2434279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243428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243427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2434280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243427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3274537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327453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327453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3274538" y="3373137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4114796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4114797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4114796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114795" y="3373137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4114795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4955054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4955055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4955054" y="4213396"/>
            <a:ext cx="840259" cy="84025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495505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4955053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5795312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5795313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795312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579531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5795311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6635570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6635571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6635570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6635571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6635569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7475829" y="2532878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747583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7475829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7475830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7475828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8316087" y="2532878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831608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831608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8316088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8316086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extBox 82"/>
          <p:cNvSpPr txBox="1"/>
          <p:nvPr/>
        </p:nvSpPr>
        <p:spPr>
          <a:xfrm>
            <a:off x="4114794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561388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325267" y="3711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11479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56138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48</a:t>
            </a:r>
            <a:endParaRPr lang="hu-HU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32526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11540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56199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52</a:t>
            </a:r>
            <a:endParaRPr lang="hu-HU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25878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953420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40001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163893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95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24251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006394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95920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4251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006393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38</a:t>
            </a:r>
            <a:endParaRPr lang="hu-HU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63617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08277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84665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44</a:t>
            </a:r>
            <a:endParaRPr lang="hu-HU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3327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079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843800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7867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925273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689152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48977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93636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4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50</a:t>
            </a:r>
            <a:endParaRPr lang="hu-HU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832942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877601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853989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831323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8759828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523707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27392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72052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58</a:t>
            </a:r>
            <a:endParaRPr lang="hu-HU" sz="16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348440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3265689" y="33792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712283" y="33792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54</a:t>
            </a:r>
            <a:endParaRPr lang="hu-HU" sz="16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3476162" y="37177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3262688" y="25636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709282" y="25636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50</a:t>
            </a:r>
            <a:endParaRPr lang="hu-HU" sz="16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473161" y="290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113770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4560364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324243" y="290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950963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5397557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5161436" y="290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3262688" y="50868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3709282" y="50868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62</a:t>
            </a:r>
            <a:endParaRPr lang="hu-HU" sz="16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3473161" y="5425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86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5893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2434279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243428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243427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2434280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243427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3274537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327453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327453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3274538" y="3373137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4114796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4114797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4114796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114795" y="3373137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4114795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4955054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4955055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4955054" y="4213396"/>
            <a:ext cx="840259" cy="84025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495505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4955053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5795312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5795313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795312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579531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5795311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6635570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6635571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6635570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6635571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6635569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7475829" y="2532878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747583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7475829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7475830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7475828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8316087" y="2532878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831608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831608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8316088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8316086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extBox 82"/>
          <p:cNvSpPr txBox="1"/>
          <p:nvPr/>
        </p:nvSpPr>
        <p:spPr>
          <a:xfrm>
            <a:off x="4114794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561388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325267" y="3711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11479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56138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48</a:t>
            </a:r>
            <a:endParaRPr lang="hu-HU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32526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11540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56199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52</a:t>
            </a:r>
            <a:endParaRPr lang="hu-HU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25878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953420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40001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163893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95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24251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006394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95920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4251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006393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38</a:t>
            </a:r>
            <a:endParaRPr lang="hu-HU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63617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08277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84665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44</a:t>
            </a:r>
            <a:endParaRPr lang="hu-HU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3327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079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843800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7867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925273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689152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48977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93636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4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50</a:t>
            </a:r>
            <a:endParaRPr lang="hu-HU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832942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877601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853989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831323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8759828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523707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27392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72052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58</a:t>
            </a:r>
            <a:endParaRPr lang="hu-HU" sz="16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348440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3265689" y="33792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712283" y="33792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54</a:t>
            </a:r>
            <a:endParaRPr lang="hu-HU" sz="16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3476162" y="37177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3262688" y="25636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709282" y="25636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50</a:t>
            </a:r>
            <a:endParaRPr lang="hu-HU" sz="16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473161" y="290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113770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4560364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324243" y="290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950963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5397557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5161436" y="290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32" name="Rectangle 131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TextBox 132"/>
          <p:cNvSpPr txBox="1"/>
          <p:nvPr/>
        </p:nvSpPr>
        <p:spPr>
          <a:xfrm>
            <a:off x="3262688" y="50868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3709282" y="50868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62</a:t>
            </a:r>
            <a:endParaRPr lang="hu-HU" sz="16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3473161" y="5425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86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6784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2434279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243428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243427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2434280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243427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3274537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327453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327453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3274538" y="3373137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4114796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4114797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4114796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114795" y="3373137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4114795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4955054" y="2532878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4955055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4955054" y="4213396"/>
            <a:ext cx="840259" cy="84025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495505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4955053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5795312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5795313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795312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579531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5795311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6635570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6635571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6635570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6635571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6635569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7475829" y="2532878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747583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7475829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7475830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7475828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8316087" y="2532878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831608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831608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8316088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8316086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extBox 82"/>
          <p:cNvSpPr txBox="1"/>
          <p:nvPr/>
        </p:nvSpPr>
        <p:spPr>
          <a:xfrm>
            <a:off x="4114794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561388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325267" y="3711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11479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56138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48</a:t>
            </a:r>
            <a:endParaRPr lang="hu-HU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32526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11540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56199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52</a:t>
            </a:r>
            <a:endParaRPr lang="hu-HU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25878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953420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40001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163893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95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24251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006394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95920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4251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006393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38</a:t>
            </a:r>
            <a:endParaRPr lang="hu-HU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63617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08277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84665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44</a:t>
            </a:r>
            <a:endParaRPr lang="hu-HU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3327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079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843800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7867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925273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689152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48977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93636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4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50</a:t>
            </a:r>
            <a:endParaRPr lang="hu-HU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832942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877601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853989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831323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8759828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523707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27392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72052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58</a:t>
            </a:r>
            <a:endParaRPr lang="hu-HU" sz="16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348440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3265689" y="33792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712283" y="33792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54</a:t>
            </a:r>
            <a:endParaRPr lang="hu-HU" sz="16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3476162" y="37177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3262688" y="25636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709282" y="25636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50</a:t>
            </a:r>
            <a:endParaRPr lang="hu-HU" sz="16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473161" y="290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113770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4560364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324243" y="290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950963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5397557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5161436" y="290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32" name="Rectangle 131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TextBox 132"/>
          <p:cNvSpPr txBox="1"/>
          <p:nvPr/>
        </p:nvSpPr>
        <p:spPr>
          <a:xfrm>
            <a:off x="3262688" y="50868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3709282" y="50868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62</a:t>
            </a:r>
            <a:endParaRPr lang="hu-HU" sz="16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3473161" y="5425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86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3688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2434279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243428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243427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2434280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243427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3274537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327453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327453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3274538" y="3373137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4114796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4114797" y="1692619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4114796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114795" y="3373137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4114795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4955054" y="2532878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4955055" y="1692619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4955054" y="4213396"/>
            <a:ext cx="840259" cy="84025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495505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4955053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5795312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5795313" y="1692619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795312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579531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5795311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6635570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6635571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6635570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6635571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6635569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7475829" y="2532878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747583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7475829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7475830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7475828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8316087" y="2532878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831608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831608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8316088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8316086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extBox 82"/>
          <p:cNvSpPr txBox="1"/>
          <p:nvPr/>
        </p:nvSpPr>
        <p:spPr>
          <a:xfrm>
            <a:off x="4114794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561388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325267" y="3711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11479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56138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48</a:t>
            </a:r>
            <a:endParaRPr lang="hu-HU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32526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11540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56199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52</a:t>
            </a:r>
            <a:endParaRPr lang="hu-HU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25878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953420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40001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163893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95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24251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006394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95920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4251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006393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38</a:t>
            </a:r>
            <a:endParaRPr lang="hu-HU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63617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08277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84665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44</a:t>
            </a:r>
            <a:endParaRPr lang="hu-HU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3327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079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843800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7867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925273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689152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48977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93636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4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50</a:t>
            </a:r>
            <a:endParaRPr lang="hu-HU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832942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877601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853989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831323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8759828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523707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27392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72052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58</a:t>
            </a:r>
            <a:endParaRPr lang="hu-HU" sz="16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348440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3265689" y="33792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712283" y="33792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54</a:t>
            </a:r>
            <a:endParaRPr lang="hu-HU" sz="16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3476162" y="37177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3262688" y="25636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709282" y="25636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50</a:t>
            </a:r>
            <a:endParaRPr lang="hu-HU" sz="16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473161" y="290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113770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4560364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324243" y="290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950963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5397557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5161436" y="290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111313" y="1758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4557907" y="1758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4321786" y="20973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86</a:t>
            </a:r>
            <a:endParaRPr lang="hu-HU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4949905" y="175014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5396499" y="175014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5160378" y="2088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72</a:t>
            </a:r>
            <a:endParaRPr lang="hu-HU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5796527" y="1758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6243121" y="1758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6007000" y="20973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5795920" y="25558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6242514" y="25558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6006393" y="2894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44" name="Rectangle 143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TextBox 144"/>
          <p:cNvSpPr txBox="1"/>
          <p:nvPr/>
        </p:nvSpPr>
        <p:spPr>
          <a:xfrm>
            <a:off x="3262688" y="50868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3709282" y="50868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62</a:t>
            </a:r>
            <a:endParaRPr lang="hu-HU" sz="16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3473161" y="5425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86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3843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2434279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243428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243427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2434280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243427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3274537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327453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327453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3274538" y="3373137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4114796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4114797" y="1692619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4114796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114795" y="3373137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4114795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4955054" y="2532878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4955055" y="1692619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4955054" y="4213396"/>
            <a:ext cx="840259" cy="84025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495505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4955053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5795312" y="2532878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5795313" y="1692619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795312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579531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5795311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6635570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6635571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6635570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6635571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6635569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7475829" y="2532878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747583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7475829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7475830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7475828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8316087" y="2532878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831608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831608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8316088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8316086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extBox 82"/>
          <p:cNvSpPr txBox="1"/>
          <p:nvPr/>
        </p:nvSpPr>
        <p:spPr>
          <a:xfrm>
            <a:off x="4114794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561388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325267" y="3711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11479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56138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48</a:t>
            </a:r>
            <a:endParaRPr lang="hu-HU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32526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11540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56199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52</a:t>
            </a:r>
            <a:endParaRPr lang="hu-HU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25878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953420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40001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163893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95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24251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006394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95920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4251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006393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38</a:t>
            </a:r>
            <a:endParaRPr lang="hu-HU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63617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08277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84665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44</a:t>
            </a:r>
            <a:endParaRPr lang="hu-HU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3327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079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843800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7867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925273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689152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48977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93636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4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50</a:t>
            </a:r>
            <a:endParaRPr lang="hu-HU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832942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877601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853989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831323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8759828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523707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27392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72052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58</a:t>
            </a:r>
            <a:endParaRPr lang="hu-HU" sz="16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348440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3265689" y="33792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712283" y="33792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54</a:t>
            </a:r>
            <a:endParaRPr lang="hu-HU" sz="16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3476162" y="37177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3262688" y="25636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709282" y="25636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50</a:t>
            </a:r>
            <a:endParaRPr lang="hu-HU" sz="16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473161" y="290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113770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4560364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324243" y="290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950963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5397557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5161436" y="290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111313" y="1758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4557907" y="1758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4321786" y="20973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86</a:t>
            </a:r>
            <a:endParaRPr lang="hu-HU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4949905" y="175014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5396499" y="175014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5160378" y="2088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72</a:t>
            </a:r>
            <a:endParaRPr lang="hu-HU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5796527" y="1758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6243121" y="1758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6007000" y="20973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5795920" y="25558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6242514" y="25558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6006393" y="2894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44" name="Rectangle 143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TextBox 144"/>
          <p:cNvSpPr txBox="1"/>
          <p:nvPr/>
        </p:nvSpPr>
        <p:spPr>
          <a:xfrm>
            <a:off x="3262688" y="50868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3709282" y="50868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62</a:t>
            </a:r>
            <a:endParaRPr lang="hu-HU" sz="16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3473161" y="5425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86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193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5" name="Rectangle 4"/>
          <p:cNvSpPr/>
          <p:nvPr/>
        </p:nvSpPr>
        <p:spPr>
          <a:xfrm>
            <a:off x="2767914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3484606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4201298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4917990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634682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6351374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7068066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7784758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2767914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3484606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201298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4917990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5634682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351374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7068066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7784758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2767914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84606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201298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4917990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634682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351374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7068066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7784758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2767914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3484606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4201298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4917990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5634682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6351374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7068066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7784758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62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2434279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243428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243427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2434280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243427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3274537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327453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327453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3274538" y="3373137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4114796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4114797" y="1692619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4114796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114795" y="3373137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4114795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4955054" y="2532878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4955055" y="1692619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4955054" y="4213396"/>
            <a:ext cx="840259" cy="84025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495505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4955053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5795312" y="2532878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5795313" y="1692619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795312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579531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5795311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6635570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6635571" y="1692619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6635570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6635571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6635569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7475829" y="2532878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747583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7475829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7475830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7475828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8316087" y="2532878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831608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831608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8316088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8316086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extBox 82"/>
          <p:cNvSpPr txBox="1"/>
          <p:nvPr/>
        </p:nvSpPr>
        <p:spPr>
          <a:xfrm>
            <a:off x="4114794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561388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325267" y="3711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11479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56138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48</a:t>
            </a:r>
            <a:endParaRPr lang="hu-HU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32526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11540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56199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52</a:t>
            </a:r>
            <a:endParaRPr lang="hu-HU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25878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953420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40001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163893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95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24251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006394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95920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4251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006393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38</a:t>
            </a:r>
            <a:endParaRPr lang="hu-HU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63617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08277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84665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44</a:t>
            </a:r>
            <a:endParaRPr lang="hu-HU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3327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079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843800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7867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925273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689152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48977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93636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4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50</a:t>
            </a:r>
            <a:endParaRPr lang="hu-HU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832942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877601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853989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831323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8759828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523707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27392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72052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58</a:t>
            </a:r>
            <a:endParaRPr lang="hu-HU" sz="16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348440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3265689" y="33792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712283" y="33792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54</a:t>
            </a:r>
            <a:endParaRPr lang="hu-HU" sz="16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3476162" y="37177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3262688" y="25636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709282" y="25636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50</a:t>
            </a:r>
            <a:endParaRPr lang="hu-HU" sz="16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473161" y="290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113770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4560364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324243" y="290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950963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5397557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5161436" y="290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111313" y="1758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4557907" y="1758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4321786" y="20973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86</a:t>
            </a:r>
            <a:endParaRPr lang="hu-HU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4949905" y="175014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5396499" y="175014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5160378" y="2088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72</a:t>
            </a:r>
            <a:endParaRPr lang="hu-HU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5796527" y="1758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6243121" y="1758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6007000" y="20973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5795920" y="25558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6242514" y="25558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6006393" y="2894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6619382" y="174636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52</a:t>
            </a:r>
            <a:endParaRPr lang="hu-HU" sz="16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7065976" y="174636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6829855" y="20849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6633327" y="255121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48</a:t>
            </a:r>
            <a:endParaRPr lang="hu-HU" sz="16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7079921" y="255121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6843800" y="28897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50" name="Rectangle 149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1" name="TextBox 150"/>
          <p:cNvSpPr txBox="1"/>
          <p:nvPr/>
        </p:nvSpPr>
        <p:spPr>
          <a:xfrm>
            <a:off x="3262688" y="50868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3709282" y="50868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62</a:t>
            </a:r>
            <a:endParaRPr lang="hu-HU" sz="16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3473161" y="5425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86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7353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2434279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243428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243427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2434280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243427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3274537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327453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327453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3274538" y="3373137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4114796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4114797" y="1692619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4114796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114795" y="3373137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4114795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4955054" y="2532878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4955055" y="1692619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4955054" y="4213396"/>
            <a:ext cx="840259" cy="84025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495505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4955053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5795312" y="2532878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5795313" y="1692619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795312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579531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5795311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6635570" y="2532878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6635571" y="1692619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6635570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6635571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6635569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7475829" y="2532878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747583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7475829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7475830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7475828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8316087" y="2532878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831608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831608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8316088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8316086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extBox 82"/>
          <p:cNvSpPr txBox="1"/>
          <p:nvPr/>
        </p:nvSpPr>
        <p:spPr>
          <a:xfrm>
            <a:off x="4114794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561388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325267" y="3711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11479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56138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48</a:t>
            </a:r>
            <a:endParaRPr lang="hu-HU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32526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11540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56199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52</a:t>
            </a:r>
            <a:endParaRPr lang="hu-HU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25878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953420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40001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163893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95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24251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006394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95920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4251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006393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38</a:t>
            </a:r>
            <a:endParaRPr lang="hu-HU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63617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08277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84665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44</a:t>
            </a:r>
            <a:endParaRPr lang="hu-HU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3327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079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843800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7867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925273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689152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48977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93636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4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50</a:t>
            </a:r>
            <a:endParaRPr lang="hu-HU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832942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877601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853989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831323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8759828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523707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27392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72052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58</a:t>
            </a:r>
            <a:endParaRPr lang="hu-HU" sz="16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348440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3265689" y="33792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712283" y="33792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54</a:t>
            </a:r>
            <a:endParaRPr lang="hu-HU" sz="16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3476162" y="37177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3262688" y="25636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709282" y="25636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50</a:t>
            </a:r>
            <a:endParaRPr lang="hu-HU" sz="16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473161" y="290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113770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4560364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324243" y="290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950963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5397557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5161436" y="290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111313" y="1758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4557907" y="1758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4321786" y="20973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86</a:t>
            </a:r>
            <a:endParaRPr lang="hu-HU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4949905" y="175014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5396499" y="175014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5160378" y="2088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72</a:t>
            </a:r>
            <a:endParaRPr lang="hu-HU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5796527" y="1758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6243121" y="1758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6007000" y="20973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5795920" y="25558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6242514" y="25558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6006393" y="2894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6619382" y="174636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52</a:t>
            </a:r>
            <a:endParaRPr lang="hu-HU" sz="16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7065976" y="174636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6829855" y="20849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6633327" y="255121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48</a:t>
            </a:r>
            <a:endParaRPr lang="hu-HU" sz="16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7079921" y="255121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6843800" y="28897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50" name="Rectangle 149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1" name="TextBox 150"/>
          <p:cNvSpPr txBox="1"/>
          <p:nvPr/>
        </p:nvSpPr>
        <p:spPr>
          <a:xfrm>
            <a:off x="3262688" y="50868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3709282" y="50868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62</a:t>
            </a:r>
            <a:endParaRPr lang="hu-HU" sz="16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3473161" y="5425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86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719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2434279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243428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243427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2434280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243427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3274537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327453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327453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3274538" y="3373137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4114796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4114797" y="1692619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4114796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114795" y="3373137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4114795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4955054" y="2532878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4955055" y="1692619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4955054" y="4213396"/>
            <a:ext cx="840259" cy="84025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495505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4955053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5795312" y="2532878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5795313" y="1692619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795312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579531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5795311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6635570" y="2532878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6635571" y="1692619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6635570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6635571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6635569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7475829" y="2532878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7475830" y="1692619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7475829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7475830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7475828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8316087" y="2532878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831608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831608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8316088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8316086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extBox 82"/>
          <p:cNvSpPr txBox="1"/>
          <p:nvPr/>
        </p:nvSpPr>
        <p:spPr>
          <a:xfrm>
            <a:off x="4114794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561388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325267" y="3711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11479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56138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48</a:t>
            </a:r>
            <a:endParaRPr lang="hu-HU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32526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11540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56199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52</a:t>
            </a:r>
            <a:endParaRPr lang="hu-HU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25878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953420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40001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163893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95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24251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006394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95920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4251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006393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38</a:t>
            </a:r>
            <a:endParaRPr lang="hu-HU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63617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08277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84665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44</a:t>
            </a:r>
            <a:endParaRPr lang="hu-HU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3327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079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843800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7867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925273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689152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48977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93636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4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50</a:t>
            </a:r>
            <a:endParaRPr lang="hu-HU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832942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877601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853989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831323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8759828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523707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27392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72052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58</a:t>
            </a:r>
            <a:endParaRPr lang="hu-HU" sz="16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348440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3265689" y="33792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712283" y="33792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54</a:t>
            </a:r>
            <a:endParaRPr lang="hu-HU" sz="16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3476162" y="37177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3262688" y="25636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709282" y="25636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50</a:t>
            </a:r>
            <a:endParaRPr lang="hu-HU" sz="16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473161" y="290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113770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4560364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324243" y="290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950963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5397557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5161436" y="290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111313" y="1758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4557907" y="1758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4321786" y="20973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86</a:t>
            </a:r>
            <a:endParaRPr lang="hu-HU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4949905" y="175014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5396499" y="175014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5160378" y="2088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72</a:t>
            </a:r>
            <a:endParaRPr lang="hu-HU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5796527" y="1758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6243121" y="1758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6007000" y="20973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5795920" y="25558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6242514" y="25558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6006393" y="2894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6619382" y="174636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52</a:t>
            </a:r>
            <a:endParaRPr lang="hu-HU" sz="16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7065976" y="174636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6829855" y="20849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6633327" y="255121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48</a:t>
            </a:r>
            <a:endParaRPr lang="hu-HU" sz="16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7079921" y="255121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6843800" y="28897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7473584" y="175014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62</a:t>
            </a:r>
            <a:endParaRPr lang="hu-HU" sz="16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7920178" y="175014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7684057" y="2088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72</a:t>
            </a:r>
            <a:endParaRPr lang="hu-HU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7471341" y="25594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58</a:t>
            </a:r>
            <a:endParaRPr lang="hu-HU" sz="16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7917935" y="255947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0</a:t>
            </a:r>
            <a:endParaRPr lang="hu-HU" sz="16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7681814" y="28980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56" name="Rectangle 155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7" name="TextBox 156"/>
          <p:cNvSpPr txBox="1"/>
          <p:nvPr/>
        </p:nvSpPr>
        <p:spPr>
          <a:xfrm>
            <a:off x="3262688" y="50868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3709282" y="50868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62</a:t>
            </a:r>
            <a:endParaRPr lang="hu-HU" sz="16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3473161" y="5425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86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9835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41" name="Rectangle 40"/>
          <p:cNvSpPr/>
          <p:nvPr/>
        </p:nvSpPr>
        <p:spPr>
          <a:xfrm>
            <a:off x="2434279" y="253287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2434280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2434279" y="421339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2434280" y="337313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2434278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3274537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327453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327453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3274538" y="3373137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4114796" y="2532878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4114797" y="1692619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4114796" y="4213396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4114795" y="3373137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4114795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4955054" y="2532878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4955055" y="1692619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4955054" y="4213396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495505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4955053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5795312" y="2532878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5795313" y="1692619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5795312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5795313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5795311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6635570" y="2532878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6635571" y="1692619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6635570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6635571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6635569" y="5053655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7475829" y="2532878"/>
            <a:ext cx="840259" cy="8402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7475830" y="1692619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7475829" y="4213396"/>
            <a:ext cx="840259" cy="8402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7475830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7475828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8316087" y="2532878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8316088" y="169261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8316087" y="4213396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8316088" y="3373137"/>
            <a:ext cx="840259" cy="840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8316086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extBox 82"/>
          <p:cNvSpPr txBox="1"/>
          <p:nvPr/>
        </p:nvSpPr>
        <p:spPr>
          <a:xfrm>
            <a:off x="4114794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561388" y="337313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325267" y="3711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11479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56138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48</a:t>
            </a:r>
            <a:endParaRPr lang="hu-HU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32526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11540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56199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52</a:t>
            </a:r>
            <a:endParaRPr lang="hu-HU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25878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953420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40001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163893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95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242515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006394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52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95920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4251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006393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38</a:t>
            </a:r>
            <a:endParaRPr lang="hu-HU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663617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08277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84665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44</a:t>
            </a:r>
            <a:endParaRPr lang="hu-HU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3327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079921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843800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78679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925273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689152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48977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93636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4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50</a:t>
            </a:r>
            <a:endParaRPr lang="hu-HU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8329424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8776018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8539897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8313234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8759828" y="5084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523707" y="5422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273927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720521" y="42441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58</a:t>
            </a:r>
            <a:endParaRPr lang="hu-HU" sz="16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3484400" y="458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3265689" y="33792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712283" y="337920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54</a:t>
            </a:r>
            <a:endParaRPr lang="hu-HU" sz="16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3476162" y="37177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3262688" y="25636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709282" y="25636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50</a:t>
            </a:r>
            <a:endParaRPr lang="hu-HU" sz="16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473161" y="290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78</a:t>
            </a:r>
            <a:endParaRPr lang="hu-HU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113770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4560364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40</a:t>
            </a:r>
            <a:endParaRPr lang="hu-HU" sz="1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324243" y="290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64</a:t>
            </a:r>
            <a:endParaRPr lang="hu-HU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950963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28</a:t>
            </a:r>
            <a:endParaRPr lang="hu-HU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5397557" y="256186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30</a:t>
            </a:r>
            <a:endParaRPr lang="hu-HU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5161436" y="290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111313" y="1758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4557907" y="1758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44</a:t>
            </a:r>
            <a:endParaRPr lang="hu-HU" sz="16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4321786" y="20973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86</a:t>
            </a:r>
            <a:endParaRPr lang="hu-HU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4949905" y="175014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5396499" y="175014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34</a:t>
            </a:r>
            <a:endParaRPr lang="hu-HU" sz="16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5160378" y="2088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72</a:t>
            </a:r>
            <a:endParaRPr lang="hu-HU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5796527" y="1758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42</a:t>
            </a:r>
            <a:endParaRPr lang="hu-HU" sz="16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6243121" y="1758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6007000" y="20973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5795920" y="25558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38</a:t>
            </a:r>
            <a:endParaRPr lang="hu-HU" sz="16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6242514" y="25558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20</a:t>
            </a:r>
            <a:endParaRPr lang="hu-HU" sz="16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6006393" y="2894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6619382" y="174636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52</a:t>
            </a:r>
            <a:endParaRPr lang="hu-HU" sz="16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7065976" y="174636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14</a:t>
            </a:r>
            <a:endParaRPr lang="hu-HU" sz="16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6829855" y="20849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66</a:t>
            </a:r>
            <a:endParaRPr lang="hu-HU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6633327" y="255121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48</a:t>
            </a:r>
            <a:endParaRPr lang="hu-HU" sz="16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7079921" y="255121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6843800" y="28897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7473584" y="175014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62</a:t>
            </a:r>
            <a:endParaRPr lang="hu-HU" sz="16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7920178" y="175014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10</a:t>
            </a:r>
            <a:endParaRPr lang="hu-HU" sz="16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7684057" y="2088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72</a:t>
            </a:r>
            <a:endParaRPr lang="hu-HU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7471341" y="25594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58</a:t>
            </a:r>
            <a:endParaRPr lang="hu-HU" sz="16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7917935" y="255947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0</a:t>
            </a:r>
            <a:endParaRPr lang="hu-HU" sz="16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7681814" y="28980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58</a:t>
            </a:r>
            <a:endParaRPr lang="hu-HU" b="1" dirty="0"/>
          </a:p>
        </p:txBody>
      </p:sp>
      <p:sp>
        <p:nvSpPr>
          <p:cNvPr id="156" name="Rectangle 155"/>
          <p:cNvSpPr/>
          <p:nvPr/>
        </p:nvSpPr>
        <p:spPr>
          <a:xfrm>
            <a:off x="3274536" y="5053655"/>
            <a:ext cx="840259" cy="8402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7" name="TextBox 156"/>
          <p:cNvSpPr txBox="1"/>
          <p:nvPr/>
        </p:nvSpPr>
        <p:spPr>
          <a:xfrm>
            <a:off x="3262688" y="50868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24</a:t>
            </a:r>
            <a:endParaRPr lang="hu-HU" sz="16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3709282" y="50868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62</a:t>
            </a:r>
            <a:endParaRPr lang="hu-HU" sz="16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3473161" y="5425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86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005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5" name="Rectangle 4"/>
          <p:cNvSpPr/>
          <p:nvPr/>
        </p:nvSpPr>
        <p:spPr>
          <a:xfrm>
            <a:off x="2767914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3484606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4201298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4917990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634682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6351374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7068066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7784758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2767914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3484606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201298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4917990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5634682" y="3130378"/>
            <a:ext cx="716692" cy="71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6351374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7068066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7784758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2767914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84606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201298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4917990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634682" y="3847070"/>
            <a:ext cx="716692" cy="71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351374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7068066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7784758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2767914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3484606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4201298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4917990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5634682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6351374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7068066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7784758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Oval 2"/>
          <p:cNvSpPr/>
          <p:nvPr/>
        </p:nvSpPr>
        <p:spPr>
          <a:xfrm>
            <a:off x="3665838" y="4028302"/>
            <a:ext cx="354227" cy="35422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7249298" y="4028302"/>
            <a:ext cx="354227" cy="3542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700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5" name="Rectangle 4"/>
          <p:cNvSpPr/>
          <p:nvPr/>
        </p:nvSpPr>
        <p:spPr>
          <a:xfrm>
            <a:off x="2767914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3484606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4201298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4917990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634682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6351374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7068066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7784758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2767914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3484606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201298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4917990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5634682" y="3130378"/>
            <a:ext cx="716692" cy="71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351374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7068066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7784758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2767914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84606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201298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4917990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634682" y="3847070"/>
            <a:ext cx="716692" cy="71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351374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7068066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7784758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2767914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3484606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4201298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4917990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5634682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6351374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7068066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7784758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Oval 2"/>
          <p:cNvSpPr/>
          <p:nvPr/>
        </p:nvSpPr>
        <p:spPr>
          <a:xfrm>
            <a:off x="3665838" y="4028302"/>
            <a:ext cx="354227" cy="35422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7249298" y="4028302"/>
            <a:ext cx="354227" cy="3542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020065" y="4205416"/>
            <a:ext cx="3229233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5" name="Rectangle 4"/>
          <p:cNvSpPr/>
          <p:nvPr/>
        </p:nvSpPr>
        <p:spPr>
          <a:xfrm>
            <a:off x="2767914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3484606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4201298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4917990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634682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6351374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7068066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7784758" y="2413686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2767914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3484606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201298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4917990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5634682" y="3130378"/>
            <a:ext cx="716692" cy="71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351374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7068066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7784758" y="3130378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2767914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84606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201298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4917990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634682" y="3847070"/>
            <a:ext cx="716692" cy="716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351374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7068066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7784758" y="3847070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2767914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3484606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4201298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4917990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5634682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6351374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7068066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7784758" y="4563762"/>
            <a:ext cx="716692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Oval 2"/>
          <p:cNvSpPr/>
          <p:nvPr/>
        </p:nvSpPr>
        <p:spPr>
          <a:xfrm>
            <a:off x="3665838" y="4028302"/>
            <a:ext cx="354227" cy="35422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7249298" y="4028302"/>
            <a:ext cx="354227" cy="3542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020065" y="4201298"/>
            <a:ext cx="1252151" cy="411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263978" y="4201297"/>
            <a:ext cx="8238" cy="79083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272216" y="4983892"/>
            <a:ext cx="2154196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426412" y="4382529"/>
            <a:ext cx="0" cy="60136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36617"/>
            <a:ext cx="8946541" cy="4966009"/>
          </a:xfrm>
        </p:spPr>
        <p:txBody>
          <a:bodyPr/>
          <a:lstStyle/>
          <a:p>
            <a:r>
              <a:rPr lang="hu-HU" dirty="0" smtClean="0"/>
              <a:t>It is like </a:t>
            </a:r>
            <a:r>
              <a:rPr lang="hu-HU" b="1" dirty="0" smtClean="0"/>
              <a:t>Dijkstra</a:t>
            </a:r>
            <a:r>
              <a:rPr lang="hu-HU" dirty="0" smtClean="0"/>
              <a:t>: </a:t>
            </a:r>
            <a:r>
              <a:rPr lang="hu-HU" b="1" dirty="0" smtClean="0"/>
              <a:t>A*</a:t>
            </a:r>
            <a:r>
              <a:rPr lang="hu-HU" dirty="0" smtClean="0"/>
              <a:t> a</a:t>
            </a:r>
            <a:r>
              <a:rPr lang="en-US" dirty="0" err="1" smtClean="0"/>
              <a:t>chieves</a:t>
            </a:r>
            <a:r>
              <a:rPr lang="en-US" dirty="0" smtClean="0"/>
              <a:t> </a:t>
            </a:r>
            <a:r>
              <a:rPr lang="en-US" dirty="0"/>
              <a:t>better time </a:t>
            </a:r>
            <a:r>
              <a:rPr lang="en-US" dirty="0" smtClean="0"/>
              <a:t>performance </a:t>
            </a:r>
            <a:r>
              <a:rPr lang="en-US" dirty="0"/>
              <a:t>by using </a:t>
            </a:r>
            <a:r>
              <a:rPr lang="en-US" dirty="0" smtClean="0"/>
              <a:t>heuristics</a:t>
            </a:r>
            <a:endParaRPr lang="hu-HU" dirty="0" smtClean="0"/>
          </a:p>
          <a:p>
            <a:r>
              <a:rPr lang="en-US" dirty="0"/>
              <a:t>It uses a knowledge-plus-heuristic cost function of node </a:t>
            </a:r>
            <a:r>
              <a:rPr lang="en-US" b="1" dirty="0"/>
              <a:t>x</a:t>
            </a:r>
            <a:r>
              <a:rPr lang="en-US" dirty="0"/>
              <a:t> (usually denoted </a:t>
            </a:r>
            <a:r>
              <a:rPr lang="en-US" b="1" dirty="0"/>
              <a:t>f(x</a:t>
            </a:r>
            <a:r>
              <a:rPr lang="en-US" b="1" dirty="0" smtClean="0"/>
              <a:t>)</a:t>
            </a:r>
            <a:r>
              <a:rPr lang="hu-HU" i="1" dirty="0" smtClean="0"/>
              <a:t> </a:t>
            </a:r>
            <a:r>
              <a:rPr lang="en-US" dirty="0" smtClean="0"/>
              <a:t>) </a:t>
            </a:r>
            <a:r>
              <a:rPr lang="en-US" dirty="0"/>
              <a:t>to determine the order in which the search visits nodes in the tree. The cost function is a sum of two functions</a:t>
            </a:r>
            <a:r>
              <a:rPr lang="en-US" dirty="0" smtClean="0"/>
              <a:t>:</a:t>
            </a:r>
            <a:endParaRPr lang="hu-HU" dirty="0" smtClean="0"/>
          </a:p>
          <a:p>
            <a:pPr lvl="1"/>
            <a:r>
              <a:rPr lang="hu-HU" b="1" dirty="0"/>
              <a:t>g</a:t>
            </a:r>
            <a:r>
              <a:rPr lang="hu-HU" b="1" dirty="0" smtClean="0"/>
              <a:t>(x)</a:t>
            </a:r>
            <a:r>
              <a:rPr lang="hu-HU" dirty="0" smtClean="0"/>
              <a:t> </a:t>
            </a:r>
            <a:r>
              <a:rPr lang="en-US" dirty="0"/>
              <a:t>the known distance from the starting node to the current node </a:t>
            </a:r>
            <a:r>
              <a:rPr lang="en-US" b="1" i="1" dirty="0" smtClean="0"/>
              <a:t>x</a:t>
            </a:r>
            <a:endParaRPr lang="hu-HU" b="1" i="1" dirty="0" smtClean="0"/>
          </a:p>
          <a:p>
            <a:pPr lvl="1"/>
            <a:r>
              <a:rPr lang="hu-HU" b="1" dirty="0"/>
              <a:t>h</a:t>
            </a:r>
            <a:r>
              <a:rPr lang="hu-HU" b="1" dirty="0" smtClean="0"/>
              <a:t>(x)</a:t>
            </a:r>
            <a:r>
              <a:rPr lang="hu-HU" i="1" dirty="0" smtClean="0"/>
              <a:t> </a:t>
            </a:r>
            <a:r>
              <a:rPr lang="en-US" dirty="0"/>
              <a:t>"heuristic estimate" of the distance from </a:t>
            </a:r>
            <a:r>
              <a:rPr lang="en-US" b="1" i="1" dirty="0"/>
              <a:t>x</a:t>
            </a:r>
            <a:r>
              <a:rPr lang="en-US" dirty="0"/>
              <a:t> to the goal</a:t>
            </a:r>
            <a:endParaRPr lang="hu-H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7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A* search algorithm 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904735" y="2800532"/>
            <a:ext cx="4544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 smtClean="0">
                <a:solidFill>
                  <a:srgbClr val="00B050"/>
                </a:solidFill>
              </a:rPr>
              <a:t>f(x)    =   g(x)   +   h(x)</a:t>
            </a:r>
            <a:endParaRPr lang="hu-HU" sz="40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111" y="2460407"/>
            <a:ext cx="29434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A*</a:t>
            </a:r>
            <a:r>
              <a:rPr lang="hu-HU" dirty="0" smtClean="0"/>
              <a:t> algorithm makes the </a:t>
            </a:r>
          </a:p>
          <a:p>
            <a:r>
              <a:rPr lang="hu-HU" dirty="0"/>
              <a:t>n</a:t>
            </a:r>
            <a:r>
              <a:rPr lang="hu-HU" dirty="0" smtClean="0"/>
              <a:t>ext step according to </a:t>
            </a:r>
          </a:p>
          <a:p>
            <a:r>
              <a:rPr lang="hu-HU" dirty="0"/>
              <a:t>t</a:t>
            </a:r>
            <a:r>
              <a:rPr lang="hu-HU" dirty="0" smtClean="0"/>
              <a:t>his </a:t>
            </a:r>
            <a:r>
              <a:rPr lang="hu-HU" b="1" dirty="0" smtClean="0"/>
              <a:t>f(x)</a:t>
            </a:r>
            <a:r>
              <a:rPr lang="hu-HU" dirty="0" smtClean="0"/>
              <a:t> value</a:t>
            </a:r>
          </a:p>
          <a:p>
            <a:endParaRPr lang="hu-HU" dirty="0"/>
          </a:p>
          <a:p>
            <a:r>
              <a:rPr lang="hu-HU" dirty="0" smtClean="0"/>
              <a:t>// the lower the better !!!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5112366" y="1877699"/>
            <a:ext cx="24838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the cost of moving from</a:t>
            </a:r>
          </a:p>
          <a:p>
            <a:r>
              <a:rPr lang="hu-HU" sz="1600" dirty="0"/>
              <a:t>t</a:t>
            </a:r>
            <a:r>
              <a:rPr lang="hu-HU" sz="1600" dirty="0" smtClean="0"/>
              <a:t>he starting point to a given</a:t>
            </a:r>
          </a:p>
          <a:p>
            <a:r>
              <a:rPr lang="hu-HU" sz="1600" dirty="0"/>
              <a:t>c</a:t>
            </a:r>
            <a:r>
              <a:rPr lang="hu-HU" sz="1600" dirty="0" smtClean="0"/>
              <a:t>ell on the grid !!!</a:t>
            </a:r>
            <a:endParaRPr lang="hu-H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647934" y="3634548"/>
            <a:ext cx="37657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approximated movement cost from a given</a:t>
            </a:r>
          </a:p>
          <a:p>
            <a:r>
              <a:rPr lang="hu-HU" sz="1600" dirty="0"/>
              <a:t>g</a:t>
            </a:r>
            <a:r>
              <a:rPr lang="hu-HU" sz="1600" dirty="0" smtClean="0"/>
              <a:t>rid to the destination</a:t>
            </a:r>
          </a:p>
          <a:p>
            <a:endParaRPr lang="hu-HU" sz="1600" dirty="0"/>
          </a:p>
          <a:p>
            <a:r>
              <a:rPr lang="hu-HU" sz="1600" dirty="0" smtClean="0"/>
              <a:t>     // it is a guess </a:t>
            </a:r>
            <a:r>
              <a:rPr lang="hu-HU" sz="1600" dirty="0" smtClean="0">
                <a:sym typeface="Wingdings" panose="05000000000000000000" pitchFamily="2" charset="2"/>
              </a:rPr>
              <a:t> heuristic !!!</a:t>
            </a:r>
            <a:endParaRPr lang="hu-HU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682530" y="4938704"/>
            <a:ext cx="722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don’t know the actual distance because obstacles may be in the way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3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Manhattan- and Euclidean-distance</a:t>
            </a:r>
            <a:endParaRPr lang="hu-HU" b="1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1131" y="4559121"/>
            <a:ext cx="276895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9507137" y="2678805"/>
            <a:ext cx="0" cy="18803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771131" y="2678805"/>
            <a:ext cx="2768958" cy="188031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12234" y="4559121"/>
            <a:ext cx="2768958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40002" y="2678805"/>
            <a:ext cx="0" cy="188031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66248" y="4632031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Manhattan-distance</a:t>
            </a:r>
            <a:endParaRPr lang="hu-H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147333" y="4632031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Euclidean-distance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21559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1395</Words>
  <Application>Microsoft Office PowerPoint</Application>
  <PresentationFormat>Widescreen</PresentationFormat>
  <Paragraphs>1067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A* Search Algorithm</vt:lpstr>
      <vt:lpstr>A* search algorithm </vt:lpstr>
      <vt:lpstr>A* search algorithm </vt:lpstr>
      <vt:lpstr>A* search algorithm </vt:lpstr>
      <vt:lpstr>A* search algorithm </vt:lpstr>
      <vt:lpstr>A* search algorithm </vt:lpstr>
      <vt:lpstr>A* search algorithm </vt:lpstr>
      <vt:lpstr>A* search algorithm </vt:lpstr>
      <vt:lpstr>Manhattan- and Euclidean-distance</vt:lpstr>
      <vt:lpstr>A* search algorithm </vt:lpstr>
      <vt:lpstr>A* search algorithm </vt:lpstr>
      <vt:lpstr>A* search algorithm </vt:lpstr>
      <vt:lpstr>A* search algorithm </vt:lpstr>
      <vt:lpstr>A* search algorithm </vt:lpstr>
      <vt:lpstr>A* search algorithm </vt:lpstr>
      <vt:lpstr>A* search algorithm </vt:lpstr>
      <vt:lpstr>A* search algorithm </vt:lpstr>
      <vt:lpstr>A* search algorithm </vt:lpstr>
      <vt:lpstr>A* search algorithm </vt:lpstr>
      <vt:lpstr>A* search algorithm </vt:lpstr>
      <vt:lpstr>A* search algorithm </vt:lpstr>
      <vt:lpstr>A* search algorithm </vt:lpstr>
      <vt:lpstr>A* search algorithm </vt:lpstr>
      <vt:lpstr>A* search algorithm </vt:lpstr>
      <vt:lpstr>A* search algorithm </vt:lpstr>
      <vt:lpstr>A* search algorithm </vt:lpstr>
      <vt:lpstr>A* search algorithm </vt:lpstr>
      <vt:lpstr>A* search algorithm </vt:lpstr>
      <vt:lpstr>A* search algorithm </vt:lpstr>
      <vt:lpstr>A* search algorithm </vt:lpstr>
      <vt:lpstr>A* search algorithm </vt:lpstr>
      <vt:lpstr>A* search algorithm </vt:lpstr>
      <vt:lpstr>A* search algorithm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search</dc:title>
  <dc:creator>User</dc:creator>
  <cp:lastModifiedBy>User</cp:lastModifiedBy>
  <cp:revision>23</cp:revision>
  <dcterms:created xsi:type="dcterms:W3CDTF">2017-02-05T12:10:41Z</dcterms:created>
  <dcterms:modified xsi:type="dcterms:W3CDTF">2017-12-04T11:38:06Z</dcterms:modified>
</cp:coreProperties>
</file>