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2" r:id="rId4"/>
    <p:sldId id="283" r:id="rId5"/>
    <p:sldId id="285" r:id="rId6"/>
    <p:sldId id="287" r:id="rId7"/>
    <p:sldId id="289" r:id="rId8"/>
    <p:sldId id="290" r:id="rId9"/>
    <p:sldId id="291" r:id="rId10"/>
    <p:sldId id="292" r:id="rId11"/>
    <p:sldId id="286" r:id="rId12"/>
    <p:sldId id="260" r:id="rId13"/>
    <p:sldId id="261" r:id="rId14"/>
    <p:sldId id="262" r:id="rId15"/>
    <p:sldId id="263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88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94" r:id="rId35"/>
    <p:sldId id="295" r:id="rId36"/>
    <p:sldId id="284" r:id="rId37"/>
    <p:sldId id="259" r:id="rId3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2016. 10. 25.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693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2016. 10. 25.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09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2016. 10. 25.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9902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2016. 10. 25.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3873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2016. 10. 25.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6768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2016. 10. 25.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0112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2016. 10. 25.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2447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2016. 10. 25.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4855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2016. 10. 25.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816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2016. 10. 25.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628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2016. 10. 25.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514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2016. 10. 25.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72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2016. 10. 25.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308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2016. 10. 25.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1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2016. 10. 25.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6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2016. 10. 25.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189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2016. 10. 25.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486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9AA5B5-5AC6-4B5D-A2F6-075E82429DD2}" type="datetimeFigureOut">
              <a:rPr lang="hu-HU" smtClean="0"/>
              <a:t>2016. 10. 25.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9825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GENETIC ALGORITHMS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441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Chromosome</a:t>
            </a:r>
            <a:r>
              <a:rPr lang="hu-HU" u="sng" dirty="0"/>
              <a:t> </a:t>
            </a:r>
            <a:r>
              <a:rPr lang="hu-HU" u="sng" dirty="0" err="1"/>
              <a:t>representation</a:t>
            </a:r>
            <a:endParaRPr lang="hu-HU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869493" y="2689196"/>
            <a:ext cx="0" cy="26406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560400" y="5033603"/>
            <a:ext cx="694171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8"/>
          <p:cNvSpPr/>
          <p:nvPr/>
        </p:nvSpPr>
        <p:spPr>
          <a:xfrm>
            <a:off x="3244430" y="3250360"/>
            <a:ext cx="5331854" cy="1222079"/>
          </a:xfrm>
          <a:custGeom>
            <a:avLst/>
            <a:gdLst>
              <a:gd name="connsiteX0" fmla="*/ 0 w 5331854"/>
              <a:gd name="connsiteY0" fmla="*/ 330719 h 1222079"/>
              <a:gd name="connsiteX1" fmla="*/ 463640 w 5331854"/>
              <a:gd name="connsiteY1" fmla="*/ 214809 h 1222079"/>
              <a:gd name="connsiteX2" fmla="*/ 978795 w 5331854"/>
              <a:gd name="connsiteY2" fmla="*/ 626933 h 1222079"/>
              <a:gd name="connsiteX3" fmla="*/ 1429555 w 5331854"/>
              <a:gd name="connsiteY3" fmla="*/ 1180725 h 1222079"/>
              <a:gd name="connsiteX4" fmla="*/ 2086378 w 5331854"/>
              <a:gd name="connsiteY4" fmla="*/ 639812 h 1222079"/>
              <a:gd name="connsiteX5" fmla="*/ 2511381 w 5331854"/>
              <a:gd name="connsiteY5" fmla="*/ 1180725 h 1222079"/>
              <a:gd name="connsiteX6" fmla="*/ 3271234 w 5331854"/>
              <a:gd name="connsiteY6" fmla="*/ 8747 h 1222079"/>
              <a:gd name="connsiteX7" fmla="*/ 3812147 w 5331854"/>
              <a:gd name="connsiteY7" fmla="*/ 626933 h 1222079"/>
              <a:gd name="connsiteX8" fmla="*/ 4250028 w 5331854"/>
              <a:gd name="connsiteY8" fmla="*/ 266325 h 1222079"/>
              <a:gd name="connsiteX9" fmla="*/ 4752305 w 5331854"/>
              <a:gd name="connsiteY9" fmla="*/ 1219362 h 1222079"/>
              <a:gd name="connsiteX10" fmla="*/ 5331854 w 5331854"/>
              <a:gd name="connsiteY10" fmla="*/ 498145 h 122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31854" h="1222079">
                <a:moveTo>
                  <a:pt x="0" y="330719"/>
                </a:moveTo>
                <a:cubicBezTo>
                  <a:pt x="150254" y="248079"/>
                  <a:pt x="300508" y="165440"/>
                  <a:pt x="463640" y="214809"/>
                </a:cubicBezTo>
                <a:cubicBezTo>
                  <a:pt x="626773" y="264178"/>
                  <a:pt x="817809" y="465947"/>
                  <a:pt x="978795" y="626933"/>
                </a:cubicBezTo>
                <a:cubicBezTo>
                  <a:pt x="1139781" y="787919"/>
                  <a:pt x="1244958" y="1178579"/>
                  <a:pt x="1429555" y="1180725"/>
                </a:cubicBezTo>
                <a:cubicBezTo>
                  <a:pt x="1614152" y="1182871"/>
                  <a:pt x="1906074" y="639812"/>
                  <a:pt x="2086378" y="639812"/>
                </a:cubicBezTo>
                <a:cubicBezTo>
                  <a:pt x="2266682" y="639812"/>
                  <a:pt x="2313905" y="1285902"/>
                  <a:pt x="2511381" y="1180725"/>
                </a:cubicBezTo>
                <a:cubicBezTo>
                  <a:pt x="2708857" y="1075548"/>
                  <a:pt x="3054440" y="101046"/>
                  <a:pt x="3271234" y="8747"/>
                </a:cubicBezTo>
                <a:cubicBezTo>
                  <a:pt x="3488028" y="-83552"/>
                  <a:pt x="3649015" y="584003"/>
                  <a:pt x="3812147" y="626933"/>
                </a:cubicBezTo>
                <a:cubicBezTo>
                  <a:pt x="3975279" y="669863"/>
                  <a:pt x="4093335" y="167587"/>
                  <a:pt x="4250028" y="266325"/>
                </a:cubicBezTo>
                <a:cubicBezTo>
                  <a:pt x="4406721" y="365063"/>
                  <a:pt x="4572001" y="1180725"/>
                  <a:pt x="4752305" y="1219362"/>
                </a:cubicBezTo>
                <a:cubicBezTo>
                  <a:pt x="4932609" y="1257999"/>
                  <a:pt x="5132231" y="878072"/>
                  <a:pt x="5331854" y="498145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9663569" y="48489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2592013" y="222394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</a:t>
            </a:r>
            <a:r>
              <a:rPr lang="hu-HU" b="1" dirty="0" smtClean="0"/>
              <a:t>(x)</a:t>
            </a:r>
            <a:endParaRPr lang="hu-HU" b="1" dirty="0"/>
          </a:p>
        </p:txBody>
      </p:sp>
      <p:cxnSp>
        <p:nvCxnSpPr>
          <p:cNvPr id="9" name="Egyenes összekötő 8"/>
          <p:cNvCxnSpPr/>
          <p:nvPr/>
        </p:nvCxnSpPr>
        <p:spPr>
          <a:xfrm>
            <a:off x="3847070" y="4934465"/>
            <a:ext cx="0" cy="22242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/>
          <p:cNvCxnSpPr/>
          <p:nvPr/>
        </p:nvCxnSpPr>
        <p:spPr>
          <a:xfrm>
            <a:off x="4642020" y="4930630"/>
            <a:ext cx="0" cy="22242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>
            <a:off x="5317525" y="4938300"/>
            <a:ext cx="0" cy="22242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>
          <a:xfrm>
            <a:off x="6071285" y="4934465"/>
            <a:ext cx="0" cy="22242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/>
          <p:nvPr/>
        </p:nvCxnSpPr>
        <p:spPr>
          <a:xfrm>
            <a:off x="6759145" y="4922392"/>
            <a:ext cx="0" cy="22242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/>
          <p:nvPr/>
        </p:nvCxnSpPr>
        <p:spPr>
          <a:xfrm>
            <a:off x="7554095" y="4918557"/>
            <a:ext cx="0" cy="22242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>
            <a:off x="8229600" y="4926227"/>
            <a:ext cx="0" cy="22242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/>
          <p:cNvSpPr txBox="1"/>
          <p:nvPr/>
        </p:nvSpPr>
        <p:spPr>
          <a:xfrm>
            <a:off x="3478266" y="5268098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0101    1100    1000   11111     …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751833" y="5791843"/>
            <a:ext cx="8638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It’s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good</a:t>
            </a:r>
            <a:r>
              <a:rPr lang="hu-HU" dirty="0" smtClean="0"/>
              <a:t>: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possible</a:t>
            </a:r>
            <a:r>
              <a:rPr lang="hu-HU" dirty="0" smtClean="0"/>
              <a:t> </a:t>
            </a:r>
            <a:r>
              <a:rPr lang="hu-HU" dirty="0" err="1" smtClean="0"/>
              <a:t>solutions</a:t>
            </a:r>
            <a:r>
              <a:rPr lang="hu-HU" dirty="0" smtClean="0"/>
              <a:t> must be </a:t>
            </a:r>
            <a:r>
              <a:rPr lang="hu-HU" dirty="0" err="1" smtClean="0"/>
              <a:t>converted</a:t>
            </a:r>
            <a:r>
              <a:rPr lang="hu-HU" dirty="0" smtClean="0"/>
              <a:t> </a:t>
            </a:r>
            <a:r>
              <a:rPr lang="hu-HU" dirty="0" err="1" smtClean="0"/>
              <a:t>into</a:t>
            </a:r>
            <a:r>
              <a:rPr lang="hu-HU" dirty="0" smtClean="0"/>
              <a:t> </a:t>
            </a:r>
            <a:r>
              <a:rPr lang="hu-HU" dirty="0" err="1" smtClean="0"/>
              <a:t>chromosomes</a:t>
            </a:r>
            <a:r>
              <a:rPr lang="hu-HU" dirty="0" smtClean="0"/>
              <a:t> !!!</a:t>
            </a:r>
          </a:p>
          <a:p>
            <a:r>
              <a:rPr lang="hu-HU" dirty="0"/>
              <a:t>	</a:t>
            </a:r>
            <a:r>
              <a:rPr lang="hu-HU" dirty="0" smtClean="0"/>
              <a:t>~ </a:t>
            </a:r>
            <a:r>
              <a:rPr lang="hu-HU" dirty="0" err="1" smtClean="0"/>
              <a:t>chromosomes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mutated</a:t>
            </a:r>
            <a:r>
              <a:rPr lang="hu-HU" dirty="0" smtClean="0"/>
              <a:t> </a:t>
            </a:r>
            <a:r>
              <a:rPr lang="hu-HU" dirty="0" err="1" smtClean="0"/>
              <a:t>easily</a:t>
            </a:r>
            <a:r>
              <a:rPr lang="hu-HU" dirty="0" smtClean="0"/>
              <a:t>, </a:t>
            </a:r>
            <a:r>
              <a:rPr lang="hu-HU" dirty="0" err="1" smtClean="0"/>
              <a:t>doubles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691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942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Crossover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24270" y="2331076"/>
            <a:ext cx="30973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0 1 0 0 1 1 0 1 1 1</a:t>
            </a:r>
          </a:p>
          <a:p>
            <a:r>
              <a:rPr lang="hu-HU" sz="2800" b="1" dirty="0" smtClean="0"/>
              <a:t>1 1 0 1 1 0 0 1 0 1</a:t>
            </a:r>
            <a:endParaRPr lang="hu-H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0163" y="4095482"/>
            <a:ext cx="8149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Sometimes we generate a random index, and after the given index we</a:t>
            </a:r>
          </a:p>
          <a:p>
            <a:r>
              <a:rPr lang="hu-HU" dirty="0"/>
              <a:t>j</a:t>
            </a:r>
            <a:r>
              <a:rPr lang="hu-HU" dirty="0" smtClean="0"/>
              <a:t>ust swap the two subarrays of bits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423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Crossover</a:t>
            </a:r>
            <a:endParaRPr lang="hu-HU" b="1" u="sng"/>
          </a:p>
        </p:txBody>
      </p:sp>
      <p:sp>
        <p:nvSpPr>
          <p:cNvPr id="4" name="TextBox 3"/>
          <p:cNvSpPr txBox="1"/>
          <p:nvPr/>
        </p:nvSpPr>
        <p:spPr>
          <a:xfrm>
            <a:off x="4224270" y="2331076"/>
            <a:ext cx="30973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0 1 0 0 1 1 0 1 1 1</a:t>
            </a:r>
          </a:p>
          <a:p>
            <a:r>
              <a:rPr lang="hu-HU" sz="2800" b="1" dirty="0" smtClean="0"/>
              <a:t>1 1 0 1 1 0 0 1 0 1</a:t>
            </a:r>
            <a:endParaRPr lang="hu-H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0163" y="4095482"/>
            <a:ext cx="8149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Sometimes we generate a random index, and after the given index we</a:t>
            </a:r>
          </a:p>
          <a:p>
            <a:r>
              <a:rPr lang="hu-HU"/>
              <a:t>j</a:t>
            </a:r>
            <a:r>
              <a:rPr lang="hu-HU" smtClean="0"/>
              <a:t>ust swap the two subarrays of bits </a:t>
            </a:r>
            <a:endParaRPr lang="hu-HU"/>
          </a:p>
        </p:txBody>
      </p:sp>
      <p:cxnSp>
        <p:nvCxnSpPr>
          <p:cNvPr id="6" name="Straight Connector 5"/>
          <p:cNvCxnSpPr/>
          <p:nvPr/>
        </p:nvCxnSpPr>
        <p:spPr>
          <a:xfrm>
            <a:off x="6027312" y="2073497"/>
            <a:ext cx="0" cy="1584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44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Crossover</a:t>
            </a:r>
            <a:endParaRPr lang="hu-HU" b="1" u="sng"/>
          </a:p>
        </p:txBody>
      </p:sp>
      <p:sp>
        <p:nvSpPr>
          <p:cNvPr id="4" name="TextBox 3"/>
          <p:cNvSpPr txBox="1"/>
          <p:nvPr/>
        </p:nvSpPr>
        <p:spPr>
          <a:xfrm>
            <a:off x="4224270" y="2331076"/>
            <a:ext cx="30973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0 1 0 0 1 1 </a:t>
            </a:r>
            <a:r>
              <a:rPr lang="hu-HU" sz="2800" b="1" dirty="0" smtClean="0">
                <a:solidFill>
                  <a:srgbClr val="00B050"/>
                </a:solidFill>
              </a:rPr>
              <a:t>0 1 1 1</a:t>
            </a:r>
          </a:p>
          <a:p>
            <a:r>
              <a:rPr lang="hu-HU" sz="2800" b="1" dirty="0" smtClean="0"/>
              <a:t>1 1 0 1 1 0 </a:t>
            </a:r>
            <a:r>
              <a:rPr lang="hu-HU" sz="2800" b="1" dirty="0" smtClean="0">
                <a:solidFill>
                  <a:srgbClr val="FFFF00"/>
                </a:solidFill>
              </a:rPr>
              <a:t>0 1 0 1</a:t>
            </a:r>
            <a:endParaRPr lang="hu-HU" sz="28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0163" y="4095482"/>
            <a:ext cx="8149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Sometimes we generate a random index, and after the given index we</a:t>
            </a:r>
          </a:p>
          <a:p>
            <a:r>
              <a:rPr lang="hu-HU"/>
              <a:t>j</a:t>
            </a:r>
            <a:r>
              <a:rPr lang="hu-HU" smtClean="0"/>
              <a:t>ust swap the two subarrays of bits </a:t>
            </a:r>
            <a:endParaRPr lang="hu-HU"/>
          </a:p>
        </p:txBody>
      </p:sp>
      <p:cxnSp>
        <p:nvCxnSpPr>
          <p:cNvPr id="6" name="Straight Connector 5"/>
          <p:cNvCxnSpPr/>
          <p:nvPr/>
        </p:nvCxnSpPr>
        <p:spPr>
          <a:xfrm>
            <a:off x="6027312" y="2073497"/>
            <a:ext cx="0" cy="1584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smtClean="0"/>
              <a:t>Crossover</a:t>
            </a:r>
            <a:endParaRPr lang="hu-HU" b="1" u="sng"/>
          </a:p>
        </p:txBody>
      </p:sp>
      <p:sp>
        <p:nvSpPr>
          <p:cNvPr id="4" name="TextBox 3"/>
          <p:cNvSpPr txBox="1"/>
          <p:nvPr/>
        </p:nvSpPr>
        <p:spPr>
          <a:xfrm>
            <a:off x="4224270" y="2331076"/>
            <a:ext cx="30973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0 1 0 0 1 1 </a:t>
            </a:r>
            <a:r>
              <a:rPr lang="hu-HU" sz="2800" b="1" dirty="0" smtClean="0">
                <a:solidFill>
                  <a:srgbClr val="FFFF00"/>
                </a:solidFill>
              </a:rPr>
              <a:t>0 1 0 1</a:t>
            </a:r>
          </a:p>
          <a:p>
            <a:r>
              <a:rPr lang="hu-HU" sz="2800" b="1" dirty="0" smtClean="0"/>
              <a:t>1 1 0 1 1 0 </a:t>
            </a:r>
            <a:r>
              <a:rPr lang="hu-HU" sz="2800" b="1" dirty="0" smtClean="0">
                <a:solidFill>
                  <a:srgbClr val="00B050"/>
                </a:solidFill>
              </a:rPr>
              <a:t>0 1 1 1</a:t>
            </a:r>
            <a:endParaRPr lang="hu-HU" sz="28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0163" y="4095482"/>
            <a:ext cx="8149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Sometimes we generate a random index, and after the given index we</a:t>
            </a:r>
          </a:p>
          <a:p>
            <a:r>
              <a:rPr lang="hu-HU" dirty="0"/>
              <a:t>j</a:t>
            </a:r>
            <a:r>
              <a:rPr lang="hu-HU" dirty="0" smtClean="0"/>
              <a:t>ust swap the two subarrays of bits </a:t>
            </a:r>
            <a:endParaRPr lang="hu-HU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27312" y="2073497"/>
            <a:ext cx="0" cy="1584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0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Crossover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24270" y="2331076"/>
            <a:ext cx="30973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0 1 0 0 1 1 0 1 1 1</a:t>
            </a:r>
          </a:p>
          <a:p>
            <a:r>
              <a:rPr lang="hu-HU" sz="2800" b="1" dirty="0" smtClean="0"/>
              <a:t>1 1 0 1 1 0 0 1 0 1</a:t>
            </a:r>
            <a:endParaRPr lang="hu-H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0163" y="4095482"/>
            <a:ext cx="9650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Another approach: we define a crossover threshold ... generate a random value</a:t>
            </a:r>
          </a:p>
          <a:p>
            <a:r>
              <a:rPr lang="hu-HU" dirty="0"/>
              <a:t>f</a:t>
            </a:r>
            <a:r>
              <a:rPr lang="hu-HU" dirty="0" smtClean="0"/>
              <a:t>or every bit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if we have reached the threshold: we swap the genes with the given </a:t>
            </a:r>
          </a:p>
          <a:p>
            <a:r>
              <a:rPr lang="hu-HU" dirty="0"/>
              <a:t>i</a:t>
            </a:r>
            <a:r>
              <a:rPr lang="hu-HU" dirty="0" smtClean="0"/>
              <a:t>ndex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9381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Crossover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24270" y="2331076"/>
            <a:ext cx="30973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/>
              <a:t>0 1 0 0 1 1 0 1 1 1</a:t>
            </a:r>
          </a:p>
          <a:p>
            <a:r>
              <a:rPr lang="hu-HU" sz="2800" b="1" dirty="0" smtClean="0"/>
              <a:t>1 1 0 1 1 0 0 1 0 1</a:t>
            </a:r>
            <a:endParaRPr lang="hu-H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0163" y="4095482"/>
            <a:ext cx="96103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Another approach: we define a crossover threshold ... generate a random value</a:t>
            </a:r>
          </a:p>
          <a:p>
            <a:r>
              <a:rPr lang="hu-HU" dirty="0"/>
              <a:t>f</a:t>
            </a:r>
            <a:r>
              <a:rPr lang="hu-HU" dirty="0" smtClean="0"/>
              <a:t>or every bit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if we have reached the threshold: we swap the genes with the given </a:t>
            </a:r>
          </a:p>
          <a:p>
            <a:r>
              <a:rPr lang="hu-HU" dirty="0"/>
              <a:t>i</a:t>
            </a:r>
            <a:r>
              <a:rPr lang="hu-HU" dirty="0" smtClean="0"/>
              <a:t>ndex !!!</a:t>
            </a:r>
          </a:p>
          <a:p>
            <a:endParaRPr lang="hu-HU" dirty="0"/>
          </a:p>
          <a:p>
            <a:r>
              <a:rPr lang="hu-HU" dirty="0"/>
              <a:t>Crossover </a:t>
            </a:r>
            <a:r>
              <a:rPr lang="hu-HU" dirty="0" smtClean="0"/>
              <a:t>threshold: </a:t>
            </a:r>
            <a:r>
              <a:rPr lang="hu-HU" b="1" dirty="0" smtClean="0"/>
              <a:t>0.35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70385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Crossover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24270" y="2331076"/>
            <a:ext cx="30973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>
                <a:solidFill>
                  <a:srgbClr val="FFFF00"/>
                </a:solidFill>
              </a:rPr>
              <a:t>0</a:t>
            </a:r>
            <a:r>
              <a:rPr lang="hu-HU" sz="2800" b="1" dirty="0" smtClean="0"/>
              <a:t> 1 0 0 1 1 0 1 1 1</a:t>
            </a:r>
          </a:p>
          <a:p>
            <a:r>
              <a:rPr lang="hu-HU" sz="2800" b="1" dirty="0" smtClean="0">
                <a:solidFill>
                  <a:srgbClr val="FFFF00"/>
                </a:solidFill>
              </a:rPr>
              <a:t>1</a:t>
            </a:r>
            <a:r>
              <a:rPr lang="hu-HU" sz="2800" b="1" dirty="0" smtClean="0"/>
              <a:t> 1 0 1 1 0 0 1 0 1</a:t>
            </a:r>
            <a:endParaRPr lang="hu-H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0163" y="4095482"/>
            <a:ext cx="96103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Another approach: we define a crossover threshold ... generate a random value</a:t>
            </a:r>
          </a:p>
          <a:p>
            <a:r>
              <a:rPr lang="hu-HU" dirty="0"/>
              <a:t>f</a:t>
            </a:r>
            <a:r>
              <a:rPr lang="hu-HU" dirty="0" smtClean="0"/>
              <a:t>or every bit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if we have reached the threshold: we swap the genes with the given </a:t>
            </a:r>
          </a:p>
          <a:p>
            <a:r>
              <a:rPr lang="hu-HU" dirty="0"/>
              <a:t>i</a:t>
            </a:r>
            <a:r>
              <a:rPr lang="hu-HU" dirty="0" smtClean="0"/>
              <a:t>ndex !!!</a:t>
            </a:r>
          </a:p>
          <a:p>
            <a:endParaRPr lang="hu-HU" dirty="0"/>
          </a:p>
          <a:p>
            <a:r>
              <a:rPr lang="hu-HU" dirty="0"/>
              <a:t>Crossover </a:t>
            </a:r>
            <a:r>
              <a:rPr lang="hu-HU" dirty="0" smtClean="0"/>
              <a:t>threshold: </a:t>
            </a:r>
            <a:r>
              <a:rPr lang="hu-HU" b="1" dirty="0" smtClean="0"/>
              <a:t>0.35</a:t>
            </a:r>
          </a:p>
          <a:p>
            <a:r>
              <a:rPr lang="hu-HU" dirty="0" smtClean="0"/>
              <a:t>Random number: </a:t>
            </a:r>
            <a:r>
              <a:rPr lang="hu-HU" b="1" dirty="0" smtClean="0"/>
              <a:t>0.41</a:t>
            </a:r>
            <a:r>
              <a:rPr lang="hu-HU" dirty="0" smtClean="0"/>
              <a:t>  </a:t>
            </a:r>
            <a:r>
              <a:rPr lang="hu-HU" dirty="0" smtClean="0">
                <a:sym typeface="Wingdings" panose="05000000000000000000" pitchFamily="2" charset="2"/>
              </a:rPr>
              <a:t> do not swap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6309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Crossover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24270" y="2331076"/>
            <a:ext cx="30973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>
                <a:solidFill>
                  <a:schemeClr val="tx2"/>
                </a:solidFill>
              </a:rPr>
              <a:t>0 </a:t>
            </a:r>
            <a:r>
              <a:rPr lang="hu-HU" sz="2800" b="1" dirty="0" smtClean="0">
                <a:solidFill>
                  <a:srgbClr val="FFFF00"/>
                </a:solidFill>
              </a:rPr>
              <a:t>1</a:t>
            </a:r>
            <a:r>
              <a:rPr lang="hu-HU" sz="2800" b="1" dirty="0" smtClean="0">
                <a:solidFill>
                  <a:schemeClr val="tx2"/>
                </a:solidFill>
              </a:rPr>
              <a:t> 0 0 1 1 0 1 1 1</a:t>
            </a:r>
          </a:p>
          <a:p>
            <a:r>
              <a:rPr lang="hu-HU" sz="2800" b="1" dirty="0" smtClean="0">
                <a:solidFill>
                  <a:schemeClr val="tx2"/>
                </a:solidFill>
              </a:rPr>
              <a:t>1</a:t>
            </a:r>
            <a:r>
              <a:rPr lang="hu-HU" sz="2800" b="1" dirty="0" smtClean="0"/>
              <a:t> </a:t>
            </a:r>
            <a:r>
              <a:rPr lang="hu-HU" sz="2800" b="1" dirty="0" smtClean="0">
                <a:solidFill>
                  <a:srgbClr val="FFFF00"/>
                </a:solidFill>
              </a:rPr>
              <a:t>1</a:t>
            </a:r>
            <a:r>
              <a:rPr lang="hu-HU" sz="2800" b="1" dirty="0" smtClean="0"/>
              <a:t> 0 1 1 0 0 1 0 1</a:t>
            </a:r>
            <a:endParaRPr lang="hu-H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0163" y="4095482"/>
            <a:ext cx="96103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Another approach: we define a crossover threshold ... generate a random value</a:t>
            </a:r>
          </a:p>
          <a:p>
            <a:r>
              <a:rPr lang="hu-HU" dirty="0"/>
              <a:t>f</a:t>
            </a:r>
            <a:r>
              <a:rPr lang="hu-HU" dirty="0" smtClean="0"/>
              <a:t>or every bit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if we have reached the threshold: we swap the genes with the given </a:t>
            </a:r>
          </a:p>
          <a:p>
            <a:r>
              <a:rPr lang="hu-HU" dirty="0"/>
              <a:t>i</a:t>
            </a:r>
            <a:r>
              <a:rPr lang="hu-HU" dirty="0" smtClean="0"/>
              <a:t>ndex !!!</a:t>
            </a:r>
          </a:p>
          <a:p>
            <a:endParaRPr lang="hu-HU" dirty="0"/>
          </a:p>
          <a:p>
            <a:r>
              <a:rPr lang="hu-HU" dirty="0"/>
              <a:t>Crossover </a:t>
            </a:r>
            <a:r>
              <a:rPr lang="hu-HU" dirty="0" smtClean="0"/>
              <a:t>threshold: </a:t>
            </a:r>
            <a:r>
              <a:rPr lang="hu-HU" b="1" dirty="0" smtClean="0"/>
              <a:t>0.35</a:t>
            </a:r>
          </a:p>
          <a:p>
            <a:r>
              <a:rPr lang="hu-HU" dirty="0" smtClean="0"/>
              <a:t>Random number: </a:t>
            </a:r>
            <a:r>
              <a:rPr lang="hu-HU" b="1" dirty="0" smtClean="0"/>
              <a:t>0.63</a:t>
            </a:r>
            <a:r>
              <a:rPr lang="hu-HU" dirty="0" smtClean="0"/>
              <a:t>  </a:t>
            </a:r>
            <a:r>
              <a:rPr lang="hu-HU" dirty="0" smtClean="0">
                <a:sym typeface="Wingdings" panose="05000000000000000000" pitchFamily="2" charset="2"/>
              </a:rPr>
              <a:t> do not swap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0916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Genetic</a:t>
            </a:r>
            <a:r>
              <a:rPr lang="hu-HU" u="sng" dirty="0" smtClean="0"/>
              <a:t> </a:t>
            </a:r>
            <a:r>
              <a:rPr lang="hu-HU" u="sng" dirty="0" err="1" smtClean="0"/>
              <a:t>algorithms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r>
              <a:rPr lang="hu-HU" dirty="0" smtClean="0"/>
              <a:t>Genetic algorithms are</a:t>
            </a:r>
            <a:r>
              <a:rPr lang="en-US" dirty="0" smtClean="0"/>
              <a:t> search</a:t>
            </a:r>
            <a:r>
              <a:rPr lang="en-US" dirty="0"/>
              <a:t> </a:t>
            </a:r>
            <a:r>
              <a:rPr lang="en-US" dirty="0" smtClean="0"/>
              <a:t>heuristic</a:t>
            </a:r>
            <a:r>
              <a:rPr lang="hu-HU" dirty="0" smtClean="0"/>
              <a:t>s</a:t>
            </a:r>
            <a:r>
              <a:rPr lang="en-US" dirty="0"/>
              <a:t> that </a:t>
            </a:r>
            <a:r>
              <a:rPr lang="en-US" dirty="0" smtClean="0"/>
              <a:t>mimic </a:t>
            </a:r>
            <a:r>
              <a:rPr lang="en-US" dirty="0"/>
              <a:t>the process of natural </a:t>
            </a:r>
            <a:r>
              <a:rPr lang="en-US" dirty="0" smtClean="0"/>
              <a:t>selection</a:t>
            </a:r>
            <a:endParaRPr lang="hu-HU" dirty="0" smtClean="0"/>
          </a:p>
          <a:p>
            <a:r>
              <a:rPr lang="hu-HU" dirty="0" smtClean="0"/>
              <a:t>GA is u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/>
              <a:t>to generate useful solutions to optimization and search </a:t>
            </a:r>
            <a:r>
              <a:rPr lang="en-US" dirty="0" smtClean="0"/>
              <a:t>problems</a:t>
            </a:r>
            <a:endParaRPr lang="hu-HU" dirty="0" smtClean="0"/>
          </a:p>
          <a:p>
            <a:r>
              <a:rPr lang="hu-HU" dirty="0"/>
              <a:t>G</a:t>
            </a:r>
            <a:r>
              <a:rPr lang="en-US" dirty="0" err="1" smtClean="0"/>
              <a:t>enerate</a:t>
            </a:r>
            <a:r>
              <a:rPr lang="en-US" dirty="0" smtClean="0"/>
              <a:t> </a:t>
            </a:r>
            <a:r>
              <a:rPr lang="en-US" dirty="0"/>
              <a:t>solutions to optimization problems using techniques inspired by natural evolution, </a:t>
            </a:r>
            <a:r>
              <a:rPr lang="en-US" dirty="0" smtClean="0"/>
              <a:t>such</a:t>
            </a:r>
            <a:r>
              <a:rPr lang="hu-HU" dirty="0" smtClean="0"/>
              <a:t> </a:t>
            </a:r>
            <a:r>
              <a:rPr lang="en-US" dirty="0" smtClean="0"/>
              <a:t>as</a:t>
            </a:r>
            <a:r>
              <a:rPr lang="hu-HU" dirty="0" smtClean="0"/>
              <a:t> </a:t>
            </a:r>
            <a:r>
              <a:rPr lang="en-US" dirty="0"/>
              <a:t> </a:t>
            </a:r>
            <a:r>
              <a:rPr lang="en-US" dirty="0" smtClean="0"/>
              <a:t>mutation</a:t>
            </a:r>
            <a:r>
              <a:rPr lang="hu-HU" dirty="0"/>
              <a:t> </a:t>
            </a:r>
            <a:r>
              <a:rPr lang="hu-HU" dirty="0" smtClean="0"/>
              <a:t>or</a:t>
            </a:r>
            <a:r>
              <a:rPr lang="en-US" dirty="0"/>
              <a:t> </a:t>
            </a:r>
            <a:r>
              <a:rPr lang="en-US" dirty="0" smtClean="0"/>
              <a:t>crossover</a:t>
            </a:r>
            <a:endParaRPr lang="hu-HU" dirty="0" smtClean="0"/>
          </a:p>
          <a:p>
            <a:r>
              <a:rPr lang="hu-HU" dirty="0" smtClean="0"/>
              <a:t>A candidate solution is evolved toward better and better solutions</a:t>
            </a:r>
          </a:p>
          <a:p>
            <a:r>
              <a:rPr lang="en-US" dirty="0" smtClean="0"/>
              <a:t>Each </a:t>
            </a:r>
            <a:r>
              <a:rPr lang="en-US" dirty="0"/>
              <a:t>candidate solution has a set of properties </a:t>
            </a:r>
            <a:r>
              <a:rPr lang="hu-HU" dirty="0" smtClean="0"/>
              <a:t>(genes) </a:t>
            </a:r>
            <a:r>
              <a:rPr lang="en-US" dirty="0" smtClean="0"/>
              <a:t>which </a:t>
            </a:r>
            <a:r>
              <a:rPr lang="en-US" dirty="0"/>
              <a:t>can be mutated and </a:t>
            </a:r>
            <a:r>
              <a:rPr lang="en-US" dirty="0" smtClean="0"/>
              <a:t>altered</a:t>
            </a:r>
            <a:endParaRPr lang="hu-HU" dirty="0" smtClean="0"/>
          </a:p>
          <a:p>
            <a:r>
              <a:rPr lang="hu-HU" dirty="0" smtClean="0"/>
              <a:t>// usually </a:t>
            </a:r>
            <a:r>
              <a:rPr lang="en-US" dirty="0"/>
              <a:t>solutions are represented in </a:t>
            </a:r>
            <a:r>
              <a:rPr lang="en-US" dirty="0" smtClean="0"/>
              <a:t>binary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7394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Crossover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24270" y="2331076"/>
            <a:ext cx="30973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>
                <a:solidFill>
                  <a:schemeClr val="tx2"/>
                </a:solidFill>
              </a:rPr>
              <a:t>0 1 </a:t>
            </a:r>
            <a:r>
              <a:rPr lang="hu-HU" sz="2800" b="1" dirty="0" smtClean="0">
                <a:solidFill>
                  <a:srgbClr val="FFFF00"/>
                </a:solidFill>
              </a:rPr>
              <a:t>0</a:t>
            </a:r>
            <a:r>
              <a:rPr lang="hu-HU" sz="2800" b="1" dirty="0" smtClean="0">
                <a:solidFill>
                  <a:schemeClr val="tx2"/>
                </a:solidFill>
              </a:rPr>
              <a:t> 0 1 1 0 1 1 1</a:t>
            </a:r>
          </a:p>
          <a:p>
            <a:r>
              <a:rPr lang="hu-HU" sz="2800" b="1" dirty="0" smtClean="0">
                <a:solidFill>
                  <a:schemeClr val="tx2"/>
                </a:solidFill>
              </a:rPr>
              <a:t>1</a:t>
            </a:r>
            <a:r>
              <a:rPr lang="hu-HU" sz="2800" b="1" dirty="0" smtClean="0"/>
              <a:t> </a:t>
            </a:r>
            <a:r>
              <a:rPr lang="hu-HU" sz="2800" b="1" dirty="0" smtClean="0">
                <a:solidFill>
                  <a:schemeClr val="tx2"/>
                </a:solidFill>
              </a:rPr>
              <a:t>1</a:t>
            </a:r>
            <a:r>
              <a:rPr lang="hu-HU" sz="2800" b="1" dirty="0" smtClean="0"/>
              <a:t> </a:t>
            </a:r>
            <a:r>
              <a:rPr lang="hu-HU" sz="2800" b="1" dirty="0" smtClean="0">
                <a:solidFill>
                  <a:srgbClr val="FFFF00"/>
                </a:solidFill>
              </a:rPr>
              <a:t>0</a:t>
            </a:r>
            <a:r>
              <a:rPr lang="hu-HU" sz="2800" b="1" dirty="0" smtClean="0"/>
              <a:t> 1 1 0 0 1 0 1</a:t>
            </a:r>
            <a:endParaRPr lang="hu-H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0163" y="4095482"/>
            <a:ext cx="96103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Another approach: we define a crossover threshold ... generate a random value</a:t>
            </a:r>
          </a:p>
          <a:p>
            <a:r>
              <a:rPr lang="hu-HU" dirty="0"/>
              <a:t>f</a:t>
            </a:r>
            <a:r>
              <a:rPr lang="hu-HU" dirty="0" smtClean="0"/>
              <a:t>or every bit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if we have reached the threshold: we swap the genes with the given </a:t>
            </a:r>
          </a:p>
          <a:p>
            <a:r>
              <a:rPr lang="hu-HU" dirty="0"/>
              <a:t>i</a:t>
            </a:r>
            <a:r>
              <a:rPr lang="hu-HU" dirty="0" smtClean="0"/>
              <a:t>ndex !!!</a:t>
            </a:r>
          </a:p>
          <a:p>
            <a:endParaRPr lang="hu-HU" dirty="0"/>
          </a:p>
          <a:p>
            <a:r>
              <a:rPr lang="hu-HU" dirty="0"/>
              <a:t>Crossover </a:t>
            </a:r>
            <a:r>
              <a:rPr lang="hu-HU" dirty="0" smtClean="0"/>
              <a:t>threshold: </a:t>
            </a:r>
            <a:r>
              <a:rPr lang="hu-HU" b="1" dirty="0" smtClean="0"/>
              <a:t>0.35</a:t>
            </a:r>
          </a:p>
          <a:p>
            <a:r>
              <a:rPr lang="hu-HU" dirty="0" smtClean="0"/>
              <a:t>Random number: </a:t>
            </a:r>
            <a:r>
              <a:rPr lang="hu-HU" b="1" dirty="0" smtClean="0"/>
              <a:t>0.89</a:t>
            </a:r>
            <a:r>
              <a:rPr lang="hu-HU" dirty="0" smtClean="0"/>
              <a:t>  </a:t>
            </a:r>
            <a:r>
              <a:rPr lang="hu-HU" dirty="0" smtClean="0">
                <a:sym typeface="Wingdings" panose="05000000000000000000" pitchFamily="2" charset="2"/>
              </a:rPr>
              <a:t> do not swap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183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Crossover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24270" y="2331076"/>
            <a:ext cx="30973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>
                <a:solidFill>
                  <a:schemeClr val="tx2"/>
                </a:solidFill>
              </a:rPr>
              <a:t>0 1 0 </a:t>
            </a:r>
            <a:r>
              <a:rPr lang="hu-HU" sz="2800" b="1" dirty="0" smtClean="0">
                <a:solidFill>
                  <a:srgbClr val="FFFF00"/>
                </a:solidFill>
              </a:rPr>
              <a:t>0</a:t>
            </a:r>
            <a:r>
              <a:rPr lang="hu-HU" sz="2800" b="1" dirty="0" smtClean="0">
                <a:solidFill>
                  <a:schemeClr val="tx2"/>
                </a:solidFill>
              </a:rPr>
              <a:t> 1 1 0 1 1 1</a:t>
            </a:r>
          </a:p>
          <a:p>
            <a:r>
              <a:rPr lang="hu-HU" sz="2800" b="1" dirty="0" smtClean="0">
                <a:solidFill>
                  <a:schemeClr val="tx2"/>
                </a:solidFill>
              </a:rPr>
              <a:t>1</a:t>
            </a:r>
            <a:r>
              <a:rPr lang="hu-HU" sz="2800" b="1" dirty="0" smtClean="0"/>
              <a:t> </a:t>
            </a:r>
            <a:r>
              <a:rPr lang="hu-HU" sz="2800" b="1" dirty="0" smtClean="0">
                <a:solidFill>
                  <a:schemeClr val="tx2"/>
                </a:solidFill>
              </a:rPr>
              <a:t>1</a:t>
            </a:r>
            <a:r>
              <a:rPr lang="hu-HU" sz="2800" b="1" dirty="0" smtClean="0"/>
              <a:t> </a:t>
            </a:r>
            <a:r>
              <a:rPr lang="hu-HU" sz="2800" b="1" dirty="0" smtClean="0">
                <a:solidFill>
                  <a:schemeClr val="tx2"/>
                </a:solidFill>
              </a:rPr>
              <a:t>0</a:t>
            </a:r>
            <a:r>
              <a:rPr lang="hu-HU" sz="2800" b="1" dirty="0" smtClean="0"/>
              <a:t> </a:t>
            </a:r>
            <a:r>
              <a:rPr lang="hu-HU" sz="2800" b="1" dirty="0" smtClean="0">
                <a:solidFill>
                  <a:srgbClr val="FFFF00"/>
                </a:solidFill>
              </a:rPr>
              <a:t>1</a:t>
            </a:r>
            <a:r>
              <a:rPr lang="hu-HU" sz="2800" b="1" dirty="0" smtClean="0"/>
              <a:t> 1 0 0 1 0 1</a:t>
            </a:r>
            <a:endParaRPr lang="hu-H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0163" y="4095482"/>
            <a:ext cx="96103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Another approach: we define a crossover threshold ... generate a random value</a:t>
            </a:r>
          </a:p>
          <a:p>
            <a:r>
              <a:rPr lang="hu-HU" dirty="0"/>
              <a:t>f</a:t>
            </a:r>
            <a:r>
              <a:rPr lang="hu-HU" dirty="0" smtClean="0"/>
              <a:t>or every bit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if we have reached the threshold: we swap the genes with the given </a:t>
            </a:r>
          </a:p>
          <a:p>
            <a:r>
              <a:rPr lang="hu-HU" dirty="0"/>
              <a:t>i</a:t>
            </a:r>
            <a:r>
              <a:rPr lang="hu-HU" dirty="0" smtClean="0"/>
              <a:t>ndex !!!</a:t>
            </a:r>
          </a:p>
          <a:p>
            <a:endParaRPr lang="hu-HU" dirty="0"/>
          </a:p>
          <a:p>
            <a:r>
              <a:rPr lang="hu-HU" dirty="0"/>
              <a:t>Crossover </a:t>
            </a:r>
            <a:r>
              <a:rPr lang="hu-HU" dirty="0" smtClean="0"/>
              <a:t>threshold: </a:t>
            </a:r>
            <a:r>
              <a:rPr lang="hu-HU" b="1" dirty="0" smtClean="0"/>
              <a:t>0.35</a:t>
            </a:r>
          </a:p>
          <a:p>
            <a:r>
              <a:rPr lang="hu-HU" dirty="0" smtClean="0"/>
              <a:t>Random number: </a:t>
            </a:r>
            <a:r>
              <a:rPr lang="hu-HU" b="1" dirty="0" smtClean="0"/>
              <a:t>0.11</a:t>
            </a:r>
            <a:r>
              <a:rPr lang="hu-HU" dirty="0" smtClean="0"/>
              <a:t>  </a:t>
            </a:r>
            <a:r>
              <a:rPr lang="hu-HU" dirty="0" smtClean="0">
                <a:sym typeface="Wingdings" panose="05000000000000000000" pitchFamily="2" charset="2"/>
              </a:rPr>
              <a:t> swap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780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Crossover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24270" y="2331076"/>
            <a:ext cx="30973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>
                <a:solidFill>
                  <a:schemeClr val="tx2"/>
                </a:solidFill>
              </a:rPr>
              <a:t>0 1 0 </a:t>
            </a:r>
            <a:r>
              <a:rPr lang="hu-HU" sz="2800" b="1" dirty="0" smtClean="0">
                <a:solidFill>
                  <a:srgbClr val="00B050"/>
                </a:solidFill>
              </a:rPr>
              <a:t>1</a:t>
            </a:r>
            <a:r>
              <a:rPr lang="hu-HU" sz="2800" b="1" dirty="0" smtClean="0">
                <a:solidFill>
                  <a:schemeClr val="tx2"/>
                </a:solidFill>
              </a:rPr>
              <a:t> 1 1 0 1 1 1</a:t>
            </a:r>
          </a:p>
          <a:p>
            <a:r>
              <a:rPr lang="hu-HU" sz="2800" b="1" dirty="0" smtClean="0">
                <a:solidFill>
                  <a:schemeClr val="tx2"/>
                </a:solidFill>
              </a:rPr>
              <a:t>1</a:t>
            </a:r>
            <a:r>
              <a:rPr lang="hu-HU" sz="2800" b="1" dirty="0" smtClean="0"/>
              <a:t> </a:t>
            </a:r>
            <a:r>
              <a:rPr lang="hu-HU" sz="2800" b="1" dirty="0" smtClean="0">
                <a:solidFill>
                  <a:schemeClr val="tx2"/>
                </a:solidFill>
              </a:rPr>
              <a:t>1</a:t>
            </a:r>
            <a:r>
              <a:rPr lang="hu-HU" sz="2800" b="1" dirty="0" smtClean="0"/>
              <a:t> </a:t>
            </a:r>
            <a:r>
              <a:rPr lang="hu-HU" sz="2800" b="1" dirty="0" smtClean="0">
                <a:solidFill>
                  <a:schemeClr val="tx2"/>
                </a:solidFill>
              </a:rPr>
              <a:t>0</a:t>
            </a:r>
            <a:r>
              <a:rPr lang="hu-HU" sz="2800" b="1" dirty="0" smtClean="0"/>
              <a:t> </a:t>
            </a:r>
            <a:r>
              <a:rPr lang="hu-HU" sz="2800" b="1" dirty="0" smtClean="0">
                <a:solidFill>
                  <a:srgbClr val="00B050"/>
                </a:solidFill>
              </a:rPr>
              <a:t>0</a:t>
            </a:r>
            <a:r>
              <a:rPr lang="hu-HU" sz="2800" b="1" dirty="0" smtClean="0"/>
              <a:t> 1 0 0 1 0 1</a:t>
            </a:r>
            <a:endParaRPr lang="hu-H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0163" y="4095482"/>
            <a:ext cx="96103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Another approach: we define a crossover threshold ... generate a random value</a:t>
            </a:r>
          </a:p>
          <a:p>
            <a:r>
              <a:rPr lang="hu-HU" dirty="0"/>
              <a:t>f</a:t>
            </a:r>
            <a:r>
              <a:rPr lang="hu-HU" dirty="0" smtClean="0"/>
              <a:t>or every bit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if we have reached the threshold: we swap the genes with the given </a:t>
            </a:r>
          </a:p>
          <a:p>
            <a:r>
              <a:rPr lang="hu-HU" dirty="0"/>
              <a:t>i</a:t>
            </a:r>
            <a:r>
              <a:rPr lang="hu-HU" dirty="0" smtClean="0"/>
              <a:t>ndex !!!</a:t>
            </a:r>
          </a:p>
          <a:p>
            <a:endParaRPr lang="hu-HU" dirty="0"/>
          </a:p>
          <a:p>
            <a:r>
              <a:rPr lang="hu-HU" dirty="0"/>
              <a:t>Crossover </a:t>
            </a:r>
            <a:r>
              <a:rPr lang="hu-HU" dirty="0" smtClean="0"/>
              <a:t>threshold: </a:t>
            </a:r>
            <a:r>
              <a:rPr lang="hu-HU" b="1" dirty="0" smtClean="0"/>
              <a:t>0.35</a:t>
            </a:r>
          </a:p>
          <a:p>
            <a:r>
              <a:rPr lang="hu-HU" dirty="0" smtClean="0"/>
              <a:t>Random number: </a:t>
            </a:r>
            <a:r>
              <a:rPr lang="hu-HU" b="1" dirty="0" smtClean="0"/>
              <a:t>0.11 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swap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39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Crossover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24270" y="2331076"/>
            <a:ext cx="30973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>
                <a:solidFill>
                  <a:schemeClr val="tx2"/>
                </a:solidFill>
              </a:rPr>
              <a:t>0 1 0 1 </a:t>
            </a:r>
            <a:r>
              <a:rPr lang="hu-HU" sz="2800" b="1" dirty="0" smtClean="0">
                <a:solidFill>
                  <a:srgbClr val="FFFF00"/>
                </a:solidFill>
              </a:rPr>
              <a:t>1</a:t>
            </a:r>
            <a:r>
              <a:rPr lang="hu-HU" sz="2800" b="1" dirty="0" smtClean="0">
                <a:solidFill>
                  <a:schemeClr val="tx2"/>
                </a:solidFill>
              </a:rPr>
              <a:t> 1 0 1 1 1</a:t>
            </a:r>
          </a:p>
          <a:p>
            <a:r>
              <a:rPr lang="hu-HU" sz="2800" b="1" dirty="0" smtClean="0">
                <a:solidFill>
                  <a:schemeClr val="tx2"/>
                </a:solidFill>
              </a:rPr>
              <a:t>1</a:t>
            </a:r>
            <a:r>
              <a:rPr lang="hu-HU" sz="2800" b="1" dirty="0" smtClean="0"/>
              <a:t> </a:t>
            </a:r>
            <a:r>
              <a:rPr lang="hu-HU" sz="2800" b="1" dirty="0" smtClean="0">
                <a:solidFill>
                  <a:schemeClr val="tx2"/>
                </a:solidFill>
              </a:rPr>
              <a:t>1</a:t>
            </a:r>
            <a:r>
              <a:rPr lang="hu-HU" sz="2800" b="1" dirty="0" smtClean="0"/>
              <a:t> </a:t>
            </a:r>
            <a:r>
              <a:rPr lang="hu-HU" sz="2800" b="1" dirty="0" smtClean="0">
                <a:solidFill>
                  <a:schemeClr val="tx2"/>
                </a:solidFill>
              </a:rPr>
              <a:t>0</a:t>
            </a:r>
            <a:r>
              <a:rPr lang="hu-HU" sz="2800" b="1" dirty="0" smtClean="0"/>
              <a:t> </a:t>
            </a:r>
            <a:r>
              <a:rPr lang="hu-HU" sz="2800" b="1" dirty="0" smtClean="0">
                <a:solidFill>
                  <a:schemeClr val="tx2"/>
                </a:solidFill>
              </a:rPr>
              <a:t>0</a:t>
            </a:r>
            <a:r>
              <a:rPr lang="hu-HU" sz="2800" b="1" dirty="0" smtClean="0"/>
              <a:t> </a:t>
            </a:r>
            <a:r>
              <a:rPr lang="hu-HU" sz="2800" b="1" dirty="0" smtClean="0">
                <a:solidFill>
                  <a:srgbClr val="FFFF00"/>
                </a:solidFill>
              </a:rPr>
              <a:t>1</a:t>
            </a:r>
            <a:r>
              <a:rPr lang="hu-HU" sz="2800" b="1" dirty="0" smtClean="0"/>
              <a:t> 0 0 1 0 1</a:t>
            </a:r>
            <a:endParaRPr lang="hu-H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0163" y="4095482"/>
            <a:ext cx="96103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Another approach: we define a mutation threshold ... generate a random value</a:t>
            </a:r>
          </a:p>
          <a:p>
            <a:r>
              <a:rPr lang="hu-HU" dirty="0"/>
              <a:t>f</a:t>
            </a:r>
            <a:r>
              <a:rPr lang="hu-HU" dirty="0" smtClean="0"/>
              <a:t>or every bit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if we have reached the threshold: we swap the genes with the given </a:t>
            </a:r>
          </a:p>
          <a:p>
            <a:r>
              <a:rPr lang="hu-HU" dirty="0"/>
              <a:t>i</a:t>
            </a:r>
            <a:r>
              <a:rPr lang="hu-HU" dirty="0" smtClean="0"/>
              <a:t>ndex !!!</a:t>
            </a:r>
          </a:p>
          <a:p>
            <a:endParaRPr lang="hu-HU" dirty="0"/>
          </a:p>
          <a:p>
            <a:r>
              <a:rPr lang="hu-HU" dirty="0" smtClean="0"/>
              <a:t>Crossover threshold: </a:t>
            </a:r>
            <a:r>
              <a:rPr lang="hu-HU" b="1" dirty="0" smtClean="0"/>
              <a:t>0.35</a:t>
            </a:r>
          </a:p>
          <a:p>
            <a:r>
              <a:rPr lang="hu-HU" dirty="0" smtClean="0"/>
              <a:t>Random number: </a:t>
            </a:r>
            <a:r>
              <a:rPr lang="hu-HU" b="1" dirty="0" smtClean="0"/>
              <a:t>0.37</a:t>
            </a:r>
            <a:r>
              <a:rPr lang="hu-HU" dirty="0" smtClean="0"/>
              <a:t>  </a:t>
            </a:r>
            <a:r>
              <a:rPr lang="hu-HU" dirty="0" smtClean="0">
                <a:sym typeface="Wingdings" panose="05000000000000000000" pitchFamily="2" charset="2"/>
              </a:rPr>
              <a:t> do not swap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574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Crossover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224270" y="2331076"/>
            <a:ext cx="30973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>
                <a:solidFill>
                  <a:schemeClr val="tx2"/>
                </a:solidFill>
              </a:rPr>
              <a:t>0 1 0 1 </a:t>
            </a:r>
            <a:r>
              <a:rPr lang="hu-HU" sz="2800" b="1" dirty="0" smtClean="0">
                <a:solidFill>
                  <a:srgbClr val="FFFF00"/>
                </a:solidFill>
              </a:rPr>
              <a:t>1</a:t>
            </a:r>
            <a:r>
              <a:rPr lang="hu-HU" sz="2800" b="1" dirty="0" smtClean="0">
                <a:solidFill>
                  <a:schemeClr val="tx2"/>
                </a:solidFill>
              </a:rPr>
              <a:t> 1 0 1 1 1</a:t>
            </a:r>
          </a:p>
          <a:p>
            <a:r>
              <a:rPr lang="hu-HU" sz="2800" b="1" dirty="0" smtClean="0">
                <a:solidFill>
                  <a:schemeClr val="tx2"/>
                </a:solidFill>
              </a:rPr>
              <a:t>1</a:t>
            </a:r>
            <a:r>
              <a:rPr lang="hu-HU" sz="2800" b="1" dirty="0" smtClean="0"/>
              <a:t> </a:t>
            </a:r>
            <a:r>
              <a:rPr lang="hu-HU" sz="2800" b="1" dirty="0" smtClean="0">
                <a:solidFill>
                  <a:schemeClr val="tx2"/>
                </a:solidFill>
              </a:rPr>
              <a:t>1</a:t>
            </a:r>
            <a:r>
              <a:rPr lang="hu-HU" sz="2800" b="1" dirty="0" smtClean="0"/>
              <a:t> </a:t>
            </a:r>
            <a:r>
              <a:rPr lang="hu-HU" sz="2800" b="1" dirty="0" smtClean="0">
                <a:solidFill>
                  <a:schemeClr val="tx2"/>
                </a:solidFill>
              </a:rPr>
              <a:t>0</a:t>
            </a:r>
            <a:r>
              <a:rPr lang="hu-HU" sz="2800" b="1" dirty="0" smtClean="0"/>
              <a:t> </a:t>
            </a:r>
            <a:r>
              <a:rPr lang="hu-HU" sz="2800" b="1" dirty="0" smtClean="0">
                <a:solidFill>
                  <a:schemeClr val="tx2"/>
                </a:solidFill>
              </a:rPr>
              <a:t>0</a:t>
            </a:r>
            <a:r>
              <a:rPr lang="hu-HU" sz="2800" b="1" dirty="0" smtClean="0"/>
              <a:t> </a:t>
            </a:r>
            <a:r>
              <a:rPr lang="hu-HU" sz="2800" b="1" dirty="0" smtClean="0">
                <a:solidFill>
                  <a:srgbClr val="FFFF00"/>
                </a:solidFill>
              </a:rPr>
              <a:t>1</a:t>
            </a:r>
            <a:r>
              <a:rPr lang="hu-HU" sz="2800" b="1" dirty="0" smtClean="0"/>
              <a:t> 0 0 1 0 1</a:t>
            </a:r>
            <a:endParaRPr lang="hu-H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0163" y="4095482"/>
            <a:ext cx="98251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sym typeface="Wingdings" panose="05000000000000000000" pitchFamily="2" charset="2"/>
              </a:rPr>
              <a:t>If c</a:t>
            </a:r>
            <a:r>
              <a:rPr lang="hu-HU" dirty="0" smtClean="0"/>
              <a:t>rossover </a:t>
            </a:r>
            <a:r>
              <a:rPr lang="hu-HU" dirty="0" smtClean="0">
                <a:sym typeface="Wingdings" panose="05000000000000000000" pitchFamily="2" charset="2"/>
              </a:rPr>
              <a:t>threshold is low  we will make few changes, the algorithm will not be 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				more accurate but it will be faster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If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c</a:t>
            </a:r>
            <a:r>
              <a:rPr lang="hu-HU" dirty="0" smtClean="0"/>
              <a:t>rossover </a:t>
            </a:r>
            <a:r>
              <a:rPr lang="hu-HU" dirty="0" smtClean="0">
                <a:sym typeface="Wingdings" panose="05000000000000000000" pitchFamily="2" charset="2"/>
              </a:rPr>
              <a:t>threshold </a:t>
            </a:r>
            <a:r>
              <a:rPr lang="hu-HU" dirty="0">
                <a:sym typeface="Wingdings" panose="05000000000000000000" pitchFamily="2" charset="2"/>
              </a:rPr>
              <a:t>is </a:t>
            </a:r>
            <a:r>
              <a:rPr lang="hu-HU" dirty="0" smtClean="0">
                <a:sym typeface="Wingdings" panose="05000000000000000000" pitchFamily="2" charset="2"/>
              </a:rPr>
              <a:t>high we will make a lot of changes with higher probability, 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					algorithm gets slower but more accurate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391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759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Mutation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043966" y="1853248"/>
            <a:ext cx="3097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>
                <a:solidFill>
                  <a:schemeClr val="tx2"/>
                </a:solidFill>
              </a:rPr>
              <a:t>0 1 0 1 1 1 0 1 1 1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5313" y="4211392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Mutation threshold: </a:t>
            </a:r>
            <a:r>
              <a:rPr lang="hu-HU" b="1" dirty="0" smtClean="0"/>
              <a:t>0.5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24042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Mutation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043966" y="1853248"/>
            <a:ext cx="3097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>
                <a:solidFill>
                  <a:srgbClr val="FFFF00"/>
                </a:solidFill>
              </a:rPr>
              <a:t>0</a:t>
            </a:r>
            <a:r>
              <a:rPr lang="hu-HU" sz="2800" b="1" dirty="0" smtClean="0">
                <a:solidFill>
                  <a:schemeClr val="tx2"/>
                </a:solidFill>
              </a:rPr>
              <a:t> 1 0 1 1 1 0 1 1 1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5313" y="4211392"/>
            <a:ext cx="4520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Mutation threshold: </a:t>
            </a:r>
            <a:r>
              <a:rPr lang="hu-HU" b="1" dirty="0" smtClean="0"/>
              <a:t>0.5</a:t>
            </a:r>
          </a:p>
          <a:p>
            <a:r>
              <a:rPr lang="hu-HU" dirty="0" smtClean="0"/>
              <a:t>Random number: </a:t>
            </a:r>
            <a:r>
              <a:rPr lang="hu-HU" b="1" dirty="0" smtClean="0"/>
              <a:t>0.8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do not mutate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98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Mutation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043966" y="1853248"/>
            <a:ext cx="3097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>
                <a:solidFill>
                  <a:schemeClr val="tx2"/>
                </a:solidFill>
              </a:rPr>
              <a:t>0 </a:t>
            </a:r>
            <a:r>
              <a:rPr lang="hu-HU" sz="2800" b="1" dirty="0" smtClean="0">
                <a:solidFill>
                  <a:srgbClr val="FFFF00"/>
                </a:solidFill>
              </a:rPr>
              <a:t>1</a:t>
            </a:r>
            <a:r>
              <a:rPr lang="hu-HU" sz="2800" b="1" dirty="0" smtClean="0">
                <a:solidFill>
                  <a:schemeClr val="tx2"/>
                </a:solidFill>
              </a:rPr>
              <a:t> 0 1 1 1 0 1 1 1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5313" y="4211392"/>
            <a:ext cx="4649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Mutation threshold: </a:t>
            </a:r>
            <a:r>
              <a:rPr lang="hu-HU" b="1" dirty="0" smtClean="0"/>
              <a:t>0.5</a:t>
            </a:r>
          </a:p>
          <a:p>
            <a:r>
              <a:rPr lang="hu-HU" dirty="0" smtClean="0"/>
              <a:t>Random number: </a:t>
            </a:r>
            <a:r>
              <a:rPr lang="hu-HU" b="1" dirty="0" smtClean="0"/>
              <a:t>0.55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do not mutate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4144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Mutation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043966" y="1853248"/>
            <a:ext cx="3097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>
                <a:solidFill>
                  <a:schemeClr val="tx2"/>
                </a:solidFill>
              </a:rPr>
              <a:t>0 1 </a:t>
            </a:r>
            <a:r>
              <a:rPr lang="hu-HU" sz="2800" b="1" dirty="0" smtClean="0">
                <a:solidFill>
                  <a:srgbClr val="FFFF00"/>
                </a:solidFill>
              </a:rPr>
              <a:t>0</a:t>
            </a:r>
            <a:r>
              <a:rPr lang="hu-HU" sz="2800" b="1" dirty="0" smtClean="0">
                <a:solidFill>
                  <a:schemeClr val="tx2"/>
                </a:solidFill>
              </a:rPr>
              <a:t> 1 1 1 0 1 1 1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5313" y="4211392"/>
            <a:ext cx="3841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Mutation threshold: </a:t>
            </a:r>
            <a:r>
              <a:rPr lang="hu-HU" b="1" dirty="0" smtClean="0"/>
              <a:t>0.5</a:t>
            </a:r>
          </a:p>
          <a:p>
            <a:r>
              <a:rPr lang="hu-HU" dirty="0" smtClean="0"/>
              <a:t>Random number: </a:t>
            </a:r>
            <a:r>
              <a:rPr lang="hu-HU" b="1" dirty="0" smtClean="0"/>
              <a:t>0.43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mutate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2887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Algortihm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762631"/>
            <a:ext cx="8946541" cy="5306095"/>
          </a:xfrm>
        </p:spPr>
        <p:txBody>
          <a:bodyPr>
            <a:normAutofit/>
          </a:bodyPr>
          <a:lstStyle/>
          <a:p>
            <a:r>
              <a:rPr lang="en-US" dirty="0"/>
              <a:t>The evolution usually starts from a population of randomly generated </a:t>
            </a:r>
            <a:r>
              <a:rPr lang="en-US" dirty="0" smtClean="0"/>
              <a:t>individuals</a:t>
            </a:r>
            <a:endParaRPr lang="hu-HU" dirty="0" smtClean="0"/>
          </a:p>
          <a:p>
            <a:r>
              <a:rPr lang="hu-HU" dirty="0" smtClean="0"/>
              <a:t>It </a:t>
            </a:r>
            <a:r>
              <a:rPr lang="en-US" dirty="0" smtClean="0"/>
              <a:t>is </a:t>
            </a:r>
            <a:r>
              <a:rPr lang="en-US" dirty="0"/>
              <a:t>an iterative </a:t>
            </a:r>
            <a:r>
              <a:rPr lang="en-US" dirty="0" smtClean="0"/>
              <a:t>process</a:t>
            </a:r>
            <a:r>
              <a:rPr lang="hu-HU" dirty="0"/>
              <a:t>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the population in each iteration called a </a:t>
            </a:r>
            <a:r>
              <a:rPr lang="en-US" dirty="0" smtClean="0"/>
              <a:t>generation</a:t>
            </a:r>
            <a:endParaRPr lang="hu-HU" dirty="0" smtClean="0"/>
          </a:p>
          <a:p>
            <a:r>
              <a:rPr lang="en-US" dirty="0" smtClean="0"/>
              <a:t>In </a:t>
            </a:r>
            <a:r>
              <a:rPr lang="en-US" dirty="0"/>
              <a:t>each generation, the fitness of every individual in the population is </a:t>
            </a:r>
            <a:r>
              <a:rPr lang="en-US" dirty="0" smtClean="0"/>
              <a:t>evaluated</a:t>
            </a:r>
            <a:endParaRPr lang="hu-HU" dirty="0" smtClean="0"/>
          </a:p>
          <a:p>
            <a:r>
              <a:rPr lang="hu-HU" dirty="0"/>
              <a:t>T</a:t>
            </a:r>
            <a:r>
              <a:rPr lang="en-US" dirty="0" smtClean="0"/>
              <a:t>he </a:t>
            </a:r>
            <a:r>
              <a:rPr lang="en-US" dirty="0"/>
              <a:t>fitness is usually the value of the objective function in the optimization problem being </a:t>
            </a:r>
            <a:r>
              <a:rPr lang="en-US" dirty="0" smtClean="0"/>
              <a:t>solved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218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Mutation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043966" y="1853248"/>
            <a:ext cx="3097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>
                <a:solidFill>
                  <a:schemeClr val="tx2"/>
                </a:solidFill>
              </a:rPr>
              <a:t>0 1 </a:t>
            </a:r>
            <a:r>
              <a:rPr lang="hu-HU" sz="2800" b="1" dirty="0" smtClean="0">
                <a:solidFill>
                  <a:srgbClr val="00B050"/>
                </a:solidFill>
              </a:rPr>
              <a:t>1</a:t>
            </a:r>
            <a:r>
              <a:rPr lang="hu-HU" sz="2800" b="1" dirty="0" smtClean="0">
                <a:solidFill>
                  <a:schemeClr val="tx2"/>
                </a:solidFill>
              </a:rPr>
              <a:t> 1 1 1 0 1 1 1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5313" y="4211392"/>
            <a:ext cx="3841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Mutation threshold: </a:t>
            </a:r>
            <a:r>
              <a:rPr lang="hu-HU" b="1" dirty="0" smtClean="0"/>
              <a:t>0.5</a:t>
            </a:r>
          </a:p>
          <a:p>
            <a:r>
              <a:rPr lang="hu-HU" dirty="0" smtClean="0"/>
              <a:t>Random number: </a:t>
            </a:r>
            <a:r>
              <a:rPr lang="hu-HU" b="1" dirty="0" smtClean="0"/>
              <a:t>0.43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mutate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676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Mutation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043966" y="1853248"/>
            <a:ext cx="3097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>
                <a:solidFill>
                  <a:schemeClr val="tx2"/>
                </a:solidFill>
              </a:rPr>
              <a:t>0 1 1 </a:t>
            </a:r>
            <a:r>
              <a:rPr lang="hu-HU" sz="2800" b="1" dirty="0" smtClean="0">
                <a:solidFill>
                  <a:srgbClr val="FFFF00"/>
                </a:solidFill>
              </a:rPr>
              <a:t>1</a:t>
            </a:r>
            <a:r>
              <a:rPr lang="hu-HU" sz="2800" b="1" dirty="0" smtClean="0">
                <a:solidFill>
                  <a:schemeClr val="tx2"/>
                </a:solidFill>
              </a:rPr>
              <a:t> 1 1 0 1 1 1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5313" y="4211392"/>
            <a:ext cx="4649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Mutation threshold: </a:t>
            </a:r>
            <a:r>
              <a:rPr lang="hu-HU" b="1" dirty="0" smtClean="0"/>
              <a:t>0.5</a:t>
            </a:r>
          </a:p>
          <a:p>
            <a:r>
              <a:rPr lang="hu-HU" dirty="0" smtClean="0"/>
              <a:t>Random number: </a:t>
            </a:r>
            <a:r>
              <a:rPr lang="hu-HU" b="1" dirty="0" smtClean="0"/>
              <a:t>0.65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do not mutate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5753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Mutation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043966" y="1853248"/>
            <a:ext cx="3097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>
                <a:solidFill>
                  <a:schemeClr val="tx2"/>
                </a:solidFill>
              </a:rPr>
              <a:t>0 1 1 1 </a:t>
            </a:r>
            <a:r>
              <a:rPr lang="hu-HU" sz="2800" b="1" dirty="0" smtClean="0">
                <a:solidFill>
                  <a:srgbClr val="FFFF00"/>
                </a:solidFill>
              </a:rPr>
              <a:t>1</a:t>
            </a:r>
            <a:r>
              <a:rPr lang="hu-HU" sz="2800" b="1" dirty="0" smtClean="0">
                <a:solidFill>
                  <a:schemeClr val="tx2"/>
                </a:solidFill>
              </a:rPr>
              <a:t> 1 0 1 1 1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5313" y="4211392"/>
            <a:ext cx="3841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Mutation threshold: </a:t>
            </a:r>
            <a:r>
              <a:rPr lang="hu-HU" b="1" dirty="0" smtClean="0"/>
              <a:t>0.5</a:t>
            </a:r>
          </a:p>
          <a:p>
            <a:r>
              <a:rPr lang="hu-HU" dirty="0" smtClean="0"/>
              <a:t>Random number: </a:t>
            </a:r>
            <a:r>
              <a:rPr lang="hu-HU" b="1" dirty="0" smtClean="0"/>
              <a:t>0.11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mutate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599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Mutation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043966" y="1853248"/>
            <a:ext cx="3097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 smtClean="0">
                <a:solidFill>
                  <a:schemeClr val="tx2"/>
                </a:solidFill>
              </a:rPr>
              <a:t>0 1 1 1 </a:t>
            </a:r>
            <a:r>
              <a:rPr lang="hu-HU" sz="2800" b="1" dirty="0" smtClean="0">
                <a:solidFill>
                  <a:srgbClr val="00B050"/>
                </a:solidFill>
              </a:rPr>
              <a:t>0</a:t>
            </a:r>
            <a:r>
              <a:rPr lang="hu-HU" sz="2800" b="1" dirty="0" smtClean="0">
                <a:solidFill>
                  <a:schemeClr val="tx2"/>
                </a:solidFill>
              </a:rPr>
              <a:t> 1 0 1 1 1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5313" y="4211392"/>
            <a:ext cx="82413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Mutation threshold: </a:t>
            </a:r>
            <a:r>
              <a:rPr lang="hu-HU" b="1" dirty="0" smtClean="0"/>
              <a:t>0.5</a:t>
            </a:r>
          </a:p>
          <a:p>
            <a:r>
              <a:rPr lang="hu-HU" dirty="0" smtClean="0"/>
              <a:t>Random number: </a:t>
            </a:r>
            <a:r>
              <a:rPr lang="hu-HU" b="1" dirty="0" smtClean="0"/>
              <a:t>0.11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mutate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So what is mutation? We iterate through the genes and make mutations</a:t>
            </a:r>
          </a:p>
          <a:p>
            <a:r>
              <a:rPr lang="hu-HU" dirty="0">
                <a:sym typeface="Wingdings" panose="05000000000000000000" pitchFamily="2" charset="2"/>
              </a:rPr>
              <a:t>i</a:t>
            </a:r>
            <a:r>
              <a:rPr lang="hu-HU" dirty="0" smtClean="0">
                <a:sym typeface="Wingdings" panose="05000000000000000000" pitchFamily="2" charset="2"/>
              </a:rPr>
              <a:t>f necessary ( just flip the bits to the opposite 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877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313037" y="313038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err="1" smtClean="0"/>
              <a:t>Crossover</a:t>
            </a:r>
            <a:r>
              <a:rPr lang="hu-HU" b="1" u="sng" dirty="0" smtClean="0"/>
              <a:t> and </a:t>
            </a:r>
            <a:r>
              <a:rPr lang="hu-HU" b="1" u="sng" dirty="0" err="1" smtClean="0"/>
              <a:t>mutation</a:t>
            </a:r>
            <a:endParaRPr lang="hu-HU" b="1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1515762" y="881449"/>
            <a:ext cx="996458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Crossover</a:t>
            </a:r>
            <a:r>
              <a:rPr lang="hu-HU" dirty="0" smtClean="0"/>
              <a:t> an </a:t>
            </a:r>
            <a:r>
              <a:rPr lang="hu-HU" dirty="0" err="1" smtClean="0"/>
              <a:t>mutation</a:t>
            </a:r>
            <a:r>
              <a:rPr lang="hu-HU" dirty="0" smtClean="0"/>
              <a:t> </a:t>
            </a:r>
            <a:r>
              <a:rPr lang="hu-HU" dirty="0" err="1" smtClean="0"/>
              <a:t>perform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different</a:t>
            </a:r>
            <a:r>
              <a:rPr lang="hu-HU" dirty="0" smtClean="0"/>
              <a:t> </a:t>
            </a:r>
            <a:r>
              <a:rPr lang="hu-HU" dirty="0" err="1" smtClean="0"/>
              <a:t>roles</a:t>
            </a:r>
            <a:r>
              <a:rPr lang="hu-HU" dirty="0" smtClean="0"/>
              <a:t> !!!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b="1" i="1" dirty="0" err="1" smtClean="0">
                <a:sym typeface="Wingdings" panose="05000000000000000000" pitchFamily="2" charset="2"/>
              </a:rPr>
              <a:t>crossover</a:t>
            </a:r>
            <a:r>
              <a:rPr lang="hu-HU" b="1" i="1" dirty="0" smtClean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is an </a:t>
            </a:r>
            <a:r>
              <a:rPr lang="hu-HU" dirty="0" err="1" smtClean="0">
                <a:sym typeface="Wingdings" panose="05000000000000000000" pitchFamily="2" charset="2"/>
              </a:rPr>
              <a:t>operation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which</a:t>
            </a:r>
            <a:r>
              <a:rPr lang="hu-HU" dirty="0" smtClean="0">
                <a:sym typeface="Wingdings" panose="05000000000000000000" pitchFamily="2" charset="2"/>
              </a:rPr>
              <a:t> drive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population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b="1" i="1" dirty="0">
                <a:sym typeface="Wingdings" panose="05000000000000000000" pitchFamily="2" charset="2"/>
              </a:rPr>
              <a:t>	</a:t>
            </a:r>
            <a:r>
              <a:rPr lang="hu-HU" b="1" i="1" dirty="0" smtClean="0">
                <a:sym typeface="Wingdings" panose="05000000000000000000" pitchFamily="2" charset="2"/>
              </a:rPr>
              <a:t>	</a:t>
            </a:r>
            <a:r>
              <a:rPr lang="hu-HU" dirty="0" err="1" smtClean="0">
                <a:sym typeface="Wingdings" panose="05000000000000000000" pitchFamily="2" charset="2"/>
              </a:rPr>
              <a:t>towards</a:t>
            </a:r>
            <a:r>
              <a:rPr lang="hu-HU" dirty="0" smtClean="0">
                <a:sym typeface="Wingdings" panose="05000000000000000000" pitchFamily="2" charset="2"/>
              </a:rPr>
              <a:t> a local maximum/minimum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dirty="0" err="1" smtClean="0">
                <a:sym typeface="Wingdings" panose="05000000000000000000" pitchFamily="2" charset="2"/>
              </a:rPr>
              <a:t>If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use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only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crossover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will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yield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approximately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same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</a:t>
            </a:r>
            <a:r>
              <a:rPr lang="hu-HU" dirty="0" err="1" smtClean="0">
                <a:sym typeface="Wingdings" panose="05000000000000000000" pitchFamily="2" charset="2"/>
              </a:rPr>
              <a:t>result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hill-climbing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algorithm</a:t>
            </a:r>
            <a:endParaRPr lang="hu-HU" dirty="0" smtClean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b="1" i="1" dirty="0" err="1" smtClean="0">
                <a:sym typeface="Wingdings" panose="05000000000000000000" pitchFamily="2" charset="2"/>
              </a:rPr>
              <a:t>mutation</a:t>
            </a:r>
            <a:r>
              <a:rPr lang="hu-HU" b="1" i="1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is a </a:t>
            </a:r>
            <a:r>
              <a:rPr lang="hu-HU" dirty="0" err="1" smtClean="0">
                <a:sym typeface="Wingdings" panose="05000000000000000000" pitchFamily="2" charset="2"/>
              </a:rPr>
              <a:t>so-called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divergence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operation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b="1" i="1" dirty="0">
                <a:sym typeface="Wingdings" panose="05000000000000000000" pitchFamily="2" charset="2"/>
              </a:rPr>
              <a:t>	</a:t>
            </a:r>
            <a:r>
              <a:rPr lang="hu-HU" b="1" i="1" dirty="0" smtClean="0">
                <a:sym typeface="Wingdings" panose="05000000000000000000" pitchFamily="2" charset="2"/>
              </a:rPr>
              <a:t>	</a:t>
            </a:r>
            <a:r>
              <a:rPr lang="hu-HU" dirty="0" err="1" smtClean="0">
                <a:sym typeface="Wingdings" panose="05000000000000000000" pitchFamily="2" charset="2"/>
              </a:rPr>
              <a:t>Force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one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or</a:t>
            </a:r>
            <a:r>
              <a:rPr lang="hu-HU" dirty="0" smtClean="0">
                <a:sym typeface="Wingdings" panose="05000000000000000000" pitchFamily="2" charset="2"/>
              </a:rPr>
              <a:t> more </a:t>
            </a:r>
            <a:r>
              <a:rPr lang="hu-HU" dirty="0" err="1" smtClean="0">
                <a:sym typeface="Wingdings" panose="05000000000000000000" pitchFamily="2" charset="2"/>
              </a:rPr>
              <a:t>member</a:t>
            </a:r>
            <a:r>
              <a:rPr lang="hu-HU" dirty="0" smtClean="0">
                <a:sym typeface="Wingdings" panose="05000000000000000000" pitchFamily="2" charset="2"/>
              </a:rPr>
              <a:t> of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population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discover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</a:t>
            </a:r>
            <a:r>
              <a:rPr lang="hu-HU" dirty="0" err="1" smtClean="0">
                <a:sym typeface="Wingdings" panose="05000000000000000000" pitchFamily="2" charset="2"/>
              </a:rPr>
              <a:t>other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regions</a:t>
            </a:r>
            <a:r>
              <a:rPr lang="hu-HU" dirty="0" smtClean="0">
                <a:sym typeface="Wingdings" panose="05000000000000000000" pitchFamily="2" charset="2"/>
              </a:rPr>
              <a:t> of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search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space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~ </a:t>
            </a:r>
            <a:r>
              <a:rPr lang="hu-HU" dirty="0" err="1" smtClean="0">
                <a:sym typeface="Wingdings" panose="05000000000000000000" pitchFamily="2" charset="2"/>
              </a:rPr>
              <a:t>so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it</a:t>
            </a:r>
            <a:r>
              <a:rPr lang="hu-HU" dirty="0" smtClean="0">
                <a:sym typeface="Wingdings" panose="05000000000000000000" pitchFamily="2" charset="2"/>
              </a:rPr>
              <a:t> is </a:t>
            </a:r>
            <a:r>
              <a:rPr lang="hu-HU" dirty="0" err="1" smtClean="0">
                <a:sym typeface="Wingdings" panose="05000000000000000000" pitchFamily="2" charset="2"/>
              </a:rPr>
              <a:t>essential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order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find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global</a:t>
            </a:r>
            <a:r>
              <a:rPr lang="hu-HU" dirty="0" smtClean="0">
                <a:sym typeface="Wingdings" panose="05000000000000000000" pitchFamily="2" charset="2"/>
              </a:rPr>
              <a:t> optimum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err="1" smtClean="0">
                <a:sym typeface="Wingdings" panose="05000000000000000000" pitchFamily="2" charset="2"/>
              </a:rPr>
              <a:t>Crossover</a:t>
            </a:r>
            <a:r>
              <a:rPr lang="hu-HU" dirty="0" smtClean="0">
                <a:sym typeface="Wingdings" panose="05000000000000000000" pitchFamily="2" charset="2"/>
              </a:rPr>
              <a:t> is a more </a:t>
            </a:r>
            <a:r>
              <a:rPr lang="hu-HU" dirty="0" err="1" smtClean="0">
                <a:sym typeface="Wingdings" panose="05000000000000000000" pitchFamily="2" charset="2"/>
              </a:rPr>
              <a:t>frequent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operation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than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mutation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+ </a:t>
            </a:r>
            <a:r>
              <a:rPr lang="hu-HU" dirty="0" err="1" smtClean="0">
                <a:sym typeface="Wingdings" panose="05000000000000000000" pitchFamily="2" charset="2"/>
              </a:rPr>
              <a:t>mutation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only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affects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few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members</a:t>
            </a:r>
            <a:r>
              <a:rPr lang="hu-HU" dirty="0" smtClean="0">
                <a:sym typeface="Wingdings" panose="05000000000000000000" pitchFamily="2" charset="2"/>
              </a:rPr>
              <a:t> of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population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034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Algorithm</a:t>
            </a:r>
            <a:endParaRPr lang="hu-HU" u="sng" dirty="0"/>
          </a:p>
        </p:txBody>
      </p:sp>
      <p:sp>
        <p:nvSpPr>
          <p:cNvPr id="4" name="Szövegdoboz 3"/>
          <p:cNvSpPr txBox="1"/>
          <p:nvPr/>
        </p:nvSpPr>
        <p:spPr>
          <a:xfrm>
            <a:off x="2133600" y="1754659"/>
            <a:ext cx="838402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1.)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encode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possible</a:t>
            </a:r>
            <a:r>
              <a:rPr lang="hu-HU" dirty="0" smtClean="0"/>
              <a:t> </a:t>
            </a:r>
            <a:r>
              <a:rPr lang="hu-HU" dirty="0" err="1" smtClean="0"/>
              <a:t>solutions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a </a:t>
            </a:r>
            <a:r>
              <a:rPr lang="hu-HU" dirty="0" err="1" smtClean="0"/>
              <a:t>string</a:t>
            </a:r>
            <a:r>
              <a:rPr lang="hu-HU" dirty="0" smtClean="0"/>
              <a:t> of </a:t>
            </a:r>
            <a:r>
              <a:rPr lang="hu-HU" dirty="0" err="1" smtClean="0"/>
              <a:t>bits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err="1" smtClean="0"/>
              <a:t>Basically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construct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chromosomes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problem</a:t>
            </a:r>
            <a:endParaRPr lang="hu-HU" dirty="0" smtClean="0"/>
          </a:p>
          <a:p>
            <a:endParaRPr lang="hu-HU" dirty="0"/>
          </a:p>
          <a:p>
            <a:r>
              <a:rPr lang="hu-HU" b="1" dirty="0" smtClean="0">
                <a:solidFill>
                  <a:srgbClr val="FFFF00"/>
                </a:solidFill>
              </a:rPr>
              <a:t>2.)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define</a:t>
            </a:r>
            <a:r>
              <a:rPr lang="hu-HU" dirty="0" smtClean="0"/>
              <a:t> a </a:t>
            </a:r>
            <a:r>
              <a:rPr lang="hu-HU" dirty="0" err="1" smtClean="0"/>
              <a:t>fitness</a:t>
            </a:r>
            <a:r>
              <a:rPr lang="hu-HU" dirty="0" smtClean="0"/>
              <a:t> </a:t>
            </a:r>
            <a:r>
              <a:rPr lang="hu-HU" dirty="0" err="1" smtClean="0"/>
              <a:t>function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dirty="0" err="1" smtClean="0"/>
              <a:t>Better</a:t>
            </a:r>
            <a:r>
              <a:rPr lang="hu-HU" dirty="0" smtClean="0"/>
              <a:t> </a:t>
            </a:r>
            <a:r>
              <a:rPr lang="hu-HU" dirty="0" err="1" smtClean="0"/>
              <a:t>solutions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a </a:t>
            </a:r>
            <a:r>
              <a:rPr lang="hu-HU" dirty="0" err="1" smtClean="0"/>
              <a:t>higher</a:t>
            </a:r>
            <a:r>
              <a:rPr lang="hu-HU" dirty="0" smtClean="0"/>
              <a:t> </a:t>
            </a:r>
            <a:r>
              <a:rPr lang="hu-HU" dirty="0" err="1" smtClean="0"/>
              <a:t>fitness</a:t>
            </a:r>
            <a:r>
              <a:rPr lang="hu-HU" dirty="0" smtClean="0"/>
              <a:t> </a:t>
            </a:r>
            <a:r>
              <a:rPr lang="hu-HU" dirty="0" err="1" smtClean="0"/>
              <a:t>value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</a:t>
            </a:r>
          </a:p>
          <a:p>
            <a:r>
              <a:rPr lang="hu-HU" b="1" dirty="0" smtClean="0">
                <a:solidFill>
                  <a:srgbClr val="FFFF00"/>
                </a:solidFill>
              </a:rPr>
              <a:t>3</a:t>
            </a:r>
            <a:r>
              <a:rPr lang="hu-HU" b="1" dirty="0" smtClean="0">
                <a:solidFill>
                  <a:srgbClr val="FFFF00"/>
                </a:solidFill>
                <a:sym typeface="Wingdings" panose="05000000000000000000" pitchFamily="2" charset="2"/>
              </a:rPr>
              <a:t>.) </a:t>
            </a:r>
            <a:r>
              <a:rPr lang="hu-HU" dirty="0" err="1" smtClean="0">
                <a:sym typeface="Wingdings" panose="05000000000000000000" pitchFamily="2" charset="2"/>
              </a:rPr>
              <a:t>while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solution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not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found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err="1" smtClean="0">
                <a:sym typeface="Wingdings" panose="05000000000000000000" pitchFamily="2" charset="2"/>
              </a:rPr>
              <a:t>Select</a:t>
            </a:r>
            <a:r>
              <a:rPr lang="hu-HU" dirty="0" smtClean="0">
                <a:sym typeface="Wingdings" panose="05000000000000000000" pitchFamily="2" charset="2"/>
              </a:rPr>
              <a:t> a random </a:t>
            </a:r>
            <a:r>
              <a:rPr lang="hu-HU" dirty="0" err="1" smtClean="0">
                <a:sym typeface="Wingdings" panose="05000000000000000000" pitchFamily="2" charset="2"/>
              </a:rPr>
              <a:t>sub-population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err="1" smtClean="0">
                <a:sym typeface="Wingdings" panose="05000000000000000000" pitchFamily="2" charset="2"/>
              </a:rPr>
              <a:t>Perform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crossover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sub-population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	</a:t>
            </a:r>
            <a:r>
              <a:rPr lang="hu-HU" dirty="0" err="1" smtClean="0">
                <a:sym typeface="Wingdings" panose="05000000000000000000" pitchFamily="2" charset="2"/>
              </a:rPr>
              <a:t>Perform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mutation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on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sub-population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err="1" smtClean="0">
                <a:sym typeface="Wingdings" panose="05000000000000000000" pitchFamily="2" charset="2"/>
              </a:rPr>
              <a:t>Calculate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fitness</a:t>
            </a:r>
            <a:r>
              <a:rPr lang="hu-HU" dirty="0" smtClean="0">
                <a:sym typeface="Wingdings" panose="05000000000000000000" pitchFamily="2" charset="2"/>
              </a:rPr>
              <a:t> of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sub-population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err="1" smtClean="0">
                <a:sym typeface="Wingdings" panose="05000000000000000000" pitchFamily="2" charset="2"/>
              </a:rPr>
              <a:t>Store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best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individual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3869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Advantages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Applying GA to a new problem is very simple: we just have to define a new fitness function best suited to the new problem</a:t>
            </a:r>
          </a:p>
          <a:p>
            <a:r>
              <a:rPr lang="hu-HU" dirty="0" smtClean="0"/>
              <a:t>GA will not often get stuck in a local optimum because the crossover and mutation processes produce radically different chromosomes</a:t>
            </a:r>
          </a:p>
          <a:p>
            <a:r>
              <a:rPr lang="hu-HU" dirty="0" smtClean="0"/>
              <a:t>„survival of the fittest” principle is quite effective</a:t>
            </a:r>
          </a:p>
          <a:p>
            <a:r>
              <a:rPr lang="hu-HU" dirty="0" smtClean="0"/>
              <a:t>It scales well even in high dimensions !!!! This is the most important fact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553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Algortihm</a:t>
            </a:r>
            <a:endParaRPr lang="hu-HU" b="1" u="sn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04293" y="1762631"/>
            <a:ext cx="8946541" cy="5306095"/>
          </a:xfrm>
        </p:spPr>
        <p:txBody>
          <a:bodyPr>
            <a:normAutofit/>
          </a:bodyPr>
          <a:lstStyle/>
          <a:p>
            <a:r>
              <a:rPr lang="en-US" dirty="0"/>
              <a:t>The more fit individuals are </a:t>
            </a:r>
            <a:r>
              <a:rPr lang="hu-HU" dirty="0"/>
              <a:t>s</a:t>
            </a:r>
            <a:r>
              <a:rPr lang="en-US" dirty="0"/>
              <a:t>elected from the current population, and each individual's genome is modified (recombined and possibly randomly mutated) to form a new generation</a:t>
            </a:r>
            <a:endParaRPr lang="hu-HU" dirty="0"/>
          </a:p>
          <a:p>
            <a:r>
              <a:rPr lang="en-US" dirty="0"/>
              <a:t>The new generation of candidate solutions is then used in the next iteration</a:t>
            </a:r>
            <a:endParaRPr lang="hu-HU" dirty="0"/>
          </a:p>
          <a:p>
            <a:r>
              <a:rPr lang="en-US" dirty="0"/>
              <a:t>Commonly, the algorithm terminates when either a maximum number of generations has been produced, or a satisfactory fitness level has been reached for the population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9860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258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 smtClean="0"/>
              <a:t>Chromosome</a:t>
            </a:r>
            <a:r>
              <a:rPr lang="hu-HU" u="sng" dirty="0" smtClean="0"/>
              <a:t> </a:t>
            </a:r>
            <a:r>
              <a:rPr lang="hu-HU" u="sng" dirty="0" err="1" smtClean="0"/>
              <a:t>representation</a:t>
            </a:r>
            <a:endParaRPr lang="hu-HU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order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genetic</a:t>
            </a:r>
            <a:r>
              <a:rPr lang="hu-HU" dirty="0" smtClean="0"/>
              <a:t> </a:t>
            </a:r>
            <a:r>
              <a:rPr lang="hu-HU" dirty="0" err="1" smtClean="0"/>
              <a:t>algorithm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first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we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have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to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encode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any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potential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solution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</a:p>
          <a:p>
            <a:r>
              <a:rPr lang="hu-HU" dirty="0" err="1" smtClean="0">
                <a:sym typeface="Wingdings" panose="05000000000000000000" pitchFamily="2" charset="2"/>
              </a:rPr>
              <a:t>For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example</a:t>
            </a:r>
            <a:r>
              <a:rPr lang="hu-HU" dirty="0" smtClean="0">
                <a:sym typeface="Wingdings" panose="05000000000000000000" pitchFamily="2" charset="2"/>
              </a:rPr>
              <a:t>: </a:t>
            </a:r>
            <a:r>
              <a:rPr lang="hu-HU" dirty="0" err="1" smtClean="0">
                <a:sym typeface="Wingdings" panose="05000000000000000000" pitchFamily="2" charset="2"/>
              </a:rPr>
              <a:t>string</a:t>
            </a:r>
            <a:r>
              <a:rPr lang="hu-HU" dirty="0" smtClean="0">
                <a:sym typeface="Wingdings" panose="05000000000000000000" pitchFamily="2" charset="2"/>
              </a:rPr>
              <a:t> of </a:t>
            </a:r>
            <a:r>
              <a:rPr lang="hu-HU" dirty="0" err="1" smtClean="0">
                <a:sym typeface="Wingdings" panose="05000000000000000000" pitchFamily="2" charset="2"/>
              </a:rPr>
              <a:t>real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numbers</a:t>
            </a:r>
            <a:r>
              <a:rPr lang="hu-HU" dirty="0" smtClean="0">
                <a:sym typeface="Wingdings" panose="05000000000000000000" pitchFamily="2" charset="2"/>
              </a:rPr>
              <a:t> OR more </a:t>
            </a:r>
            <a:r>
              <a:rPr lang="hu-HU" dirty="0" err="1" smtClean="0">
                <a:sym typeface="Wingdings" panose="05000000000000000000" pitchFamily="2" charset="2"/>
              </a:rPr>
              <a:t>often</a:t>
            </a:r>
            <a:r>
              <a:rPr lang="hu-HU" dirty="0" smtClean="0">
                <a:sym typeface="Wingdings" panose="05000000000000000000" pitchFamily="2" charset="2"/>
              </a:rPr>
              <a:t> a </a:t>
            </a:r>
            <a:r>
              <a:rPr lang="hu-HU" dirty="0" err="1" smtClean="0">
                <a:sym typeface="Wingdings" panose="05000000000000000000" pitchFamily="2" charset="2"/>
              </a:rPr>
              <a:t>binary</a:t>
            </a:r>
            <a:r>
              <a:rPr lang="hu-HU" dirty="0" smtClean="0">
                <a:sym typeface="Wingdings" panose="05000000000000000000" pitchFamily="2" charset="2"/>
              </a:rPr>
              <a:t> bit </a:t>
            </a:r>
            <a:r>
              <a:rPr lang="hu-HU" dirty="0" err="1" smtClean="0">
                <a:sym typeface="Wingdings" panose="05000000000000000000" pitchFamily="2" charset="2"/>
              </a:rPr>
              <a:t>string</a:t>
            </a:r>
            <a:endParaRPr lang="hu-HU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				„</a:t>
            </a:r>
            <a:r>
              <a:rPr lang="hu-HU" b="1" dirty="0" smtClean="0">
                <a:sym typeface="Wingdings" panose="05000000000000000000" pitchFamily="2" charset="2"/>
              </a:rPr>
              <a:t>100011011010111011000001</a:t>
            </a:r>
            <a:r>
              <a:rPr lang="hu-HU" dirty="0" smtClean="0">
                <a:sym typeface="Wingdings" panose="05000000000000000000" pitchFamily="2" charset="2"/>
              </a:rPr>
              <a:t>”</a:t>
            </a:r>
          </a:p>
          <a:p>
            <a:r>
              <a:rPr lang="hu-HU" dirty="0" err="1" smtClean="0">
                <a:sym typeface="Wingdings" panose="05000000000000000000" pitchFamily="2" charset="2"/>
              </a:rPr>
              <a:t>At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beginning</a:t>
            </a:r>
            <a:r>
              <a:rPr lang="hu-HU" dirty="0" smtClean="0">
                <a:sym typeface="Wingdings" panose="05000000000000000000" pitchFamily="2" charset="2"/>
              </a:rPr>
              <a:t> of </a:t>
            </a:r>
            <a:r>
              <a:rPr lang="hu-HU" dirty="0" err="1" smtClean="0">
                <a:sym typeface="Wingdings" panose="05000000000000000000" pitchFamily="2" charset="2"/>
              </a:rPr>
              <a:t>the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algorithm</a:t>
            </a:r>
            <a:r>
              <a:rPr lang="hu-HU" dirty="0" smtClean="0">
                <a:sym typeface="Wingdings" panose="05000000000000000000" pitchFamily="2" charset="2"/>
              </a:rPr>
              <a:t> a </a:t>
            </a:r>
            <a:r>
              <a:rPr lang="hu-HU" dirty="0" err="1" smtClean="0">
                <a:sym typeface="Wingdings" panose="05000000000000000000" pitchFamily="2" charset="2"/>
              </a:rPr>
              <a:t>large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population</a:t>
            </a:r>
            <a:r>
              <a:rPr lang="hu-HU" dirty="0" smtClean="0">
                <a:sym typeface="Wingdings" panose="05000000000000000000" pitchFamily="2" charset="2"/>
              </a:rPr>
              <a:t> of random </a:t>
            </a:r>
            <a:r>
              <a:rPr lang="hu-HU" dirty="0" err="1" smtClean="0">
                <a:sym typeface="Wingdings" panose="05000000000000000000" pitchFamily="2" charset="2"/>
              </a:rPr>
              <a:t>chromosomes</a:t>
            </a:r>
            <a:r>
              <a:rPr lang="hu-HU" dirty="0" smtClean="0">
                <a:sym typeface="Wingdings" panose="05000000000000000000" pitchFamily="2" charset="2"/>
              </a:rPr>
              <a:t> is </a:t>
            </a:r>
            <a:r>
              <a:rPr lang="hu-HU" dirty="0" err="1" smtClean="0">
                <a:sym typeface="Wingdings" panose="05000000000000000000" pitchFamily="2" charset="2"/>
              </a:rPr>
              <a:t>created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err="1" smtClean="0">
                <a:sym typeface="Wingdings" panose="05000000000000000000" pitchFamily="2" charset="2"/>
              </a:rPr>
              <a:t>Each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chromosome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represent</a:t>
            </a:r>
            <a:r>
              <a:rPr lang="hu-HU" dirty="0" smtClean="0">
                <a:sym typeface="Wingdings" panose="05000000000000000000" pitchFamily="2" charset="2"/>
              </a:rPr>
              <a:t> a </a:t>
            </a:r>
            <a:r>
              <a:rPr lang="hu-HU" dirty="0" err="1" smtClean="0">
                <a:sym typeface="Wingdings" panose="05000000000000000000" pitchFamily="2" charset="2"/>
              </a:rPr>
              <a:t>different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solution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The </a:t>
            </a:r>
            <a:r>
              <a:rPr lang="hu-HU" dirty="0" err="1" smtClean="0">
                <a:sym typeface="Wingdings" panose="05000000000000000000" pitchFamily="2" charset="2"/>
              </a:rPr>
              <a:t>fitness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function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tells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us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how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good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that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chromosome</a:t>
            </a:r>
            <a:r>
              <a:rPr lang="hu-HU" dirty="0" smtClean="0">
                <a:sym typeface="Wingdings" panose="05000000000000000000" pitchFamily="2" charset="2"/>
              </a:rPr>
              <a:t> is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3134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Chromosome</a:t>
            </a:r>
            <a:r>
              <a:rPr lang="hu-HU" u="sng" dirty="0"/>
              <a:t> </a:t>
            </a:r>
            <a:r>
              <a:rPr lang="hu-HU" u="sng" dirty="0" err="1"/>
              <a:t>representation</a:t>
            </a:r>
            <a:endParaRPr lang="hu-HU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869493" y="2689196"/>
            <a:ext cx="0" cy="26406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560400" y="5033603"/>
            <a:ext cx="694171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8"/>
          <p:cNvSpPr/>
          <p:nvPr/>
        </p:nvSpPr>
        <p:spPr>
          <a:xfrm>
            <a:off x="3244430" y="3250360"/>
            <a:ext cx="5331854" cy="1222079"/>
          </a:xfrm>
          <a:custGeom>
            <a:avLst/>
            <a:gdLst>
              <a:gd name="connsiteX0" fmla="*/ 0 w 5331854"/>
              <a:gd name="connsiteY0" fmla="*/ 330719 h 1222079"/>
              <a:gd name="connsiteX1" fmla="*/ 463640 w 5331854"/>
              <a:gd name="connsiteY1" fmla="*/ 214809 h 1222079"/>
              <a:gd name="connsiteX2" fmla="*/ 978795 w 5331854"/>
              <a:gd name="connsiteY2" fmla="*/ 626933 h 1222079"/>
              <a:gd name="connsiteX3" fmla="*/ 1429555 w 5331854"/>
              <a:gd name="connsiteY3" fmla="*/ 1180725 h 1222079"/>
              <a:gd name="connsiteX4" fmla="*/ 2086378 w 5331854"/>
              <a:gd name="connsiteY4" fmla="*/ 639812 h 1222079"/>
              <a:gd name="connsiteX5" fmla="*/ 2511381 w 5331854"/>
              <a:gd name="connsiteY5" fmla="*/ 1180725 h 1222079"/>
              <a:gd name="connsiteX6" fmla="*/ 3271234 w 5331854"/>
              <a:gd name="connsiteY6" fmla="*/ 8747 h 1222079"/>
              <a:gd name="connsiteX7" fmla="*/ 3812147 w 5331854"/>
              <a:gd name="connsiteY7" fmla="*/ 626933 h 1222079"/>
              <a:gd name="connsiteX8" fmla="*/ 4250028 w 5331854"/>
              <a:gd name="connsiteY8" fmla="*/ 266325 h 1222079"/>
              <a:gd name="connsiteX9" fmla="*/ 4752305 w 5331854"/>
              <a:gd name="connsiteY9" fmla="*/ 1219362 h 1222079"/>
              <a:gd name="connsiteX10" fmla="*/ 5331854 w 5331854"/>
              <a:gd name="connsiteY10" fmla="*/ 498145 h 122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31854" h="1222079">
                <a:moveTo>
                  <a:pt x="0" y="330719"/>
                </a:moveTo>
                <a:cubicBezTo>
                  <a:pt x="150254" y="248079"/>
                  <a:pt x="300508" y="165440"/>
                  <a:pt x="463640" y="214809"/>
                </a:cubicBezTo>
                <a:cubicBezTo>
                  <a:pt x="626773" y="264178"/>
                  <a:pt x="817809" y="465947"/>
                  <a:pt x="978795" y="626933"/>
                </a:cubicBezTo>
                <a:cubicBezTo>
                  <a:pt x="1139781" y="787919"/>
                  <a:pt x="1244958" y="1178579"/>
                  <a:pt x="1429555" y="1180725"/>
                </a:cubicBezTo>
                <a:cubicBezTo>
                  <a:pt x="1614152" y="1182871"/>
                  <a:pt x="1906074" y="639812"/>
                  <a:pt x="2086378" y="639812"/>
                </a:cubicBezTo>
                <a:cubicBezTo>
                  <a:pt x="2266682" y="639812"/>
                  <a:pt x="2313905" y="1285902"/>
                  <a:pt x="2511381" y="1180725"/>
                </a:cubicBezTo>
                <a:cubicBezTo>
                  <a:pt x="2708857" y="1075548"/>
                  <a:pt x="3054440" y="101046"/>
                  <a:pt x="3271234" y="8747"/>
                </a:cubicBezTo>
                <a:cubicBezTo>
                  <a:pt x="3488028" y="-83552"/>
                  <a:pt x="3649015" y="584003"/>
                  <a:pt x="3812147" y="626933"/>
                </a:cubicBezTo>
                <a:cubicBezTo>
                  <a:pt x="3975279" y="669863"/>
                  <a:pt x="4093335" y="167587"/>
                  <a:pt x="4250028" y="266325"/>
                </a:cubicBezTo>
                <a:cubicBezTo>
                  <a:pt x="4406721" y="365063"/>
                  <a:pt x="4572001" y="1180725"/>
                  <a:pt x="4752305" y="1219362"/>
                </a:cubicBezTo>
                <a:cubicBezTo>
                  <a:pt x="4932609" y="1257999"/>
                  <a:pt x="5132231" y="878072"/>
                  <a:pt x="5331854" y="498145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9663569" y="48489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2592013" y="222394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</a:t>
            </a:r>
            <a:r>
              <a:rPr lang="hu-HU" b="1" dirty="0" smtClean="0"/>
              <a:t>(x)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24929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Chromosome</a:t>
            </a:r>
            <a:r>
              <a:rPr lang="hu-HU" u="sng" dirty="0"/>
              <a:t> </a:t>
            </a:r>
            <a:r>
              <a:rPr lang="hu-HU" u="sng" dirty="0" err="1"/>
              <a:t>representation</a:t>
            </a:r>
            <a:endParaRPr lang="hu-HU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869493" y="2689196"/>
            <a:ext cx="0" cy="26406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560400" y="5033603"/>
            <a:ext cx="694171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8"/>
          <p:cNvSpPr/>
          <p:nvPr/>
        </p:nvSpPr>
        <p:spPr>
          <a:xfrm>
            <a:off x="3244430" y="3250360"/>
            <a:ext cx="5331854" cy="1222079"/>
          </a:xfrm>
          <a:custGeom>
            <a:avLst/>
            <a:gdLst>
              <a:gd name="connsiteX0" fmla="*/ 0 w 5331854"/>
              <a:gd name="connsiteY0" fmla="*/ 330719 h 1222079"/>
              <a:gd name="connsiteX1" fmla="*/ 463640 w 5331854"/>
              <a:gd name="connsiteY1" fmla="*/ 214809 h 1222079"/>
              <a:gd name="connsiteX2" fmla="*/ 978795 w 5331854"/>
              <a:gd name="connsiteY2" fmla="*/ 626933 h 1222079"/>
              <a:gd name="connsiteX3" fmla="*/ 1429555 w 5331854"/>
              <a:gd name="connsiteY3" fmla="*/ 1180725 h 1222079"/>
              <a:gd name="connsiteX4" fmla="*/ 2086378 w 5331854"/>
              <a:gd name="connsiteY4" fmla="*/ 639812 h 1222079"/>
              <a:gd name="connsiteX5" fmla="*/ 2511381 w 5331854"/>
              <a:gd name="connsiteY5" fmla="*/ 1180725 h 1222079"/>
              <a:gd name="connsiteX6" fmla="*/ 3271234 w 5331854"/>
              <a:gd name="connsiteY6" fmla="*/ 8747 h 1222079"/>
              <a:gd name="connsiteX7" fmla="*/ 3812147 w 5331854"/>
              <a:gd name="connsiteY7" fmla="*/ 626933 h 1222079"/>
              <a:gd name="connsiteX8" fmla="*/ 4250028 w 5331854"/>
              <a:gd name="connsiteY8" fmla="*/ 266325 h 1222079"/>
              <a:gd name="connsiteX9" fmla="*/ 4752305 w 5331854"/>
              <a:gd name="connsiteY9" fmla="*/ 1219362 h 1222079"/>
              <a:gd name="connsiteX10" fmla="*/ 5331854 w 5331854"/>
              <a:gd name="connsiteY10" fmla="*/ 498145 h 122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31854" h="1222079">
                <a:moveTo>
                  <a:pt x="0" y="330719"/>
                </a:moveTo>
                <a:cubicBezTo>
                  <a:pt x="150254" y="248079"/>
                  <a:pt x="300508" y="165440"/>
                  <a:pt x="463640" y="214809"/>
                </a:cubicBezTo>
                <a:cubicBezTo>
                  <a:pt x="626773" y="264178"/>
                  <a:pt x="817809" y="465947"/>
                  <a:pt x="978795" y="626933"/>
                </a:cubicBezTo>
                <a:cubicBezTo>
                  <a:pt x="1139781" y="787919"/>
                  <a:pt x="1244958" y="1178579"/>
                  <a:pt x="1429555" y="1180725"/>
                </a:cubicBezTo>
                <a:cubicBezTo>
                  <a:pt x="1614152" y="1182871"/>
                  <a:pt x="1906074" y="639812"/>
                  <a:pt x="2086378" y="639812"/>
                </a:cubicBezTo>
                <a:cubicBezTo>
                  <a:pt x="2266682" y="639812"/>
                  <a:pt x="2313905" y="1285902"/>
                  <a:pt x="2511381" y="1180725"/>
                </a:cubicBezTo>
                <a:cubicBezTo>
                  <a:pt x="2708857" y="1075548"/>
                  <a:pt x="3054440" y="101046"/>
                  <a:pt x="3271234" y="8747"/>
                </a:cubicBezTo>
                <a:cubicBezTo>
                  <a:pt x="3488028" y="-83552"/>
                  <a:pt x="3649015" y="584003"/>
                  <a:pt x="3812147" y="626933"/>
                </a:cubicBezTo>
                <a:cubicBezTo>
                  <a:pt x="3975279" y="669863"/>
                  <a:pt x="4093335" y="167587"/>
                  <a:pt x="4250028" y="266325"/>
                </a:cubicBezTo>
                <a:cubicBezTo>
                  <a:pt x="4406721" y="365063"/>
                  <a:pt x="4572001" y="1180725"/>
                  <a:pt x="4752305" y="1219362"/>
                </a:cubicBezTo>
                <a:cubicBezTo>
                  <a:pt x="4932609" y="1257999"/>
                  <a:pt x="5132231" y="878072"/>
                  <a:pt x="5331854" y="498145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9663569" y="48489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2592013" y="222394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</a:t>
            </a:r>
            <a:r>
              <a:rPr lang="hu-HU" b="1" dirty="0" smtClean="0"/>
              <a:t>(x)</a:t>
            </a:r>
            <a:endParaRPr lang="hu-HU" b="1" dirty="0"/>
          </a:p>
        </p:txBody>
      </p:sp>
      <p:cxnSp>
        <p:nvCxnSpPr>
          <p:cNvPr id="9" name="Egyenes összekötő 8"/>
          <p:cNvCxnSpPr/>
          <p:nvPr/>
        </p:nvCxnSpPr>
        <p:spPr>
          <a:xfrm>
            <a:off x="3847070" y="4934465"/>
            <a:ext cx="0" cy="22242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/>
          <p:cNvCxnSpPr/>
          <p:nvPr/>
        </p:nvCxnSpPr>
        <p:spPr>
          <a:xfrm>
            <a:off x="4642020" y="4930630"/>
            <a:ext cx="0" cy="22242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>
            <a:off x="5317525" y="4938300"/>
            <a:ext cx="0" cy="22242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>
          <a:xfrm>
            <a:off x="6071285" y="4934465"/>
            <a:ext cx="0" cy="22242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/>
          <p:nvPr/>
        </p:nvCxnSpPr>
        <p:spPr>
          <a:xfrm>
            <a:off x="6759145" y="4922392"/>
            <a:ext cx="0" cy="22242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/>
          <p:nvPr/>
        </p:nvCxnSpPr>
        <p:spPr>
          <a:xfrm>
            <a:off x="7554095" y="4918557"/>
            <a:ext cx="0" cy="22242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>
            <a:off x="8229600" y="4926227"/>
            <a:ext cx="0" cy="22242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/>
          <p:cNvSpPr txBox="1"/>
          <p:nvPr/>
        </p:nvSpPr>
        <p:spPr>
          <a:xfrm>
            <a:off x="3588242" y="5268098"/>
            <a:ext cx="518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1.2         3       4.9         6       7.8         9      12.1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7085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Chromosome</a:t>
            </a:r>
            <a:r>
              <a:rPr lang="hu-HU" u="sng" dirty="0"/>
              <a:t> </a:t>
            </a:r>
            <a:r>
              <a:rPr lang="hu-HU" u="sng" dirty="0" err="1"/>
              <a:t>representation</a:t>
            </a:r>
            <a:endParaRPr lang="hu-HU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869493" y="2689196"/>
            <a:ext cx="0" cy="264062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560400" y="5033603"/>
            <a:ext cx="694171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8"/>
          <p:cNvSpPr/>
          <p:nvPr/>
        </p:nvSpPr>
        <p:spPr>
          <a:xfrm>
            <a:off x="3244430" y="3250360"/>
            <a:ext cx="5331854" cy="1222079"/>
          </a:xfrm>
          <a:custGeom>
            <a:avLst/>
            <a:gdLst>
              <a:gd name="connsiteX0" fmla="*/ 0 w 5331854"/>
              <a:gd name="connsiteY0" fmla="*/ 330719 h 1222079"/>
              <a:gd name="connsiteX1" fmla="*/ 463640 w 5331854"/>
              <a:gd name="connsiteY1" fmla="*/ 214809 h 1222079"/>
              <a:gd name="connsiteX2" fmla="*/ 978795 w 5331854"/>
              <a:gd name="connsiteY2" fmla="*/ 626933 h 1222079"/>
              <a:gd name="connsiteX3" fmla="*/ 1429555 w 5331854"/>
              <a:gd name="connsiteY3" fmla="*/ 1180725 h 1222079"/>
              <a:gd name="connsiteX4" fmla="*/ 2086378 w 5331854"/>
              <a:gd name="connsiteY4" fmla="*/ 639812 h 1222079"/>
              <a:gd name="connsiteX5" fmla="*/ 2511381 w 5331854"/>
              <a:gd name="connsiteY5" fmla="*/ 1180725 h 1222079"/>
              <a:gd name="connsiteX6" fmla="*/ 3271234 w 5331854"/>
              <a:gd name="connsiteY6" fmla="*/ 8747 h 1222079"/>
              <a:gd name="connsiteX7" fmla="*/ 3812147 w 5331854"/>
              <a:gd name="connsiteY7" fmla="*/ 626933 h 1222079"/>
              <a:gd name="connsiteX8" fmla="*/ 4250028 w 5331854"/>
              <a:gd name="connsiteY8" fmla="*/ 266325 h 1222079"/>
              <a:gd name="connsiteX9" fmla="*/ 4752305 w 5331854"/>
              <a:gd name="connsiteY9" fmla="*/ 1219362 h 1222079"/>
              <a:gd name="connsiteX10" fmla="*/ 5331854 w 5331854"/>
              <a:gd name="connsiteY10" fmla="*/ 498145 h 122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31854" h="1222079">
                <a:moveTo>
                  <a:pt x="0" y="330719"/>
                </a:moveTo>
                <a:cubicBezTo>
                  <a:pt x="150254" y="248079"/>
                  <a:pt x="300508" y="165440"/>
                  <a:pt x="463640" y="214809"/>
                </a:cubicBezTo>
                <a:cubicBezTo>
                  <a:pt x="626773" y="264178"/>
                  <a:pt x="817809" y="465947"/>
                  <a:pt x="978795" y="626933"/>
                </a:cubicBezTo>
                <a:cubicBezTo>
                  <a:pt x="1139781" y="787919"/>
                  <a:pt x="1244958" y="1178579"/>
                  <a:pt x="1429555" y="1180725"/>
                </a:cubicBezTo>
                <a:cubicBezTo>
                  <a:pt x="1614152" y="1182871"/>
                  <a:pt x="1906074" y="639812"/>
                  <a:pt x="2086378" y="639812"/>
                </a:cubicBezTo>
                <a:cubicBezTo>
                  <a:pt x="2266682" y="639812"/>
                  <a:pt x="2313905" y="1285902"/>
                  <a:pt x="2511381" y="1180725"/>
                </a:cubicBezTo>
                <a:cubicBezTo>
                  <a:pt x="2708857" y="1075548"/>
                  <a:pt x="3054440" y="101046"/>
                  <a:pt x="3271234" y="8747"/>
                </a:cubicBezTo>
                <a:cubicBezTo>
                  <a:pt x="3488028" y="-83552"/>
                  <a:pt x="3649015" y="584003"/>
                  <a:pt x="3812147" y="626933"/>
                </a:cubicBezTo>
                <a:cubicBezTo>
                  <a:pt x="3975279" y="669863"/>
                  <a:pt x="4093335" y="167587"/>
                  <a:pt x="4250028" y="266325"/>
                </a:cubicBezTo>
                <a:cubicBezTo>
                  <a:pt x="4406721" y="365063"/>
                  <a:pt x="4572001" y="1180725"/>
                  <a:pt x="4752305" y="1219362"/>
                </a:cubicBezTo>
                <a:cubicBezTo>
                  <a:pt x="4932609" y="1257999"/>
                  <a:pt x="5132231" y="878072"/>
                  <a:pt x="5331854" y="498145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9663569" y="48489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8" name="Szövegdoboz 7"/>
          <p:cNvSpPr txBox="1"/>
          <p:nvPr/>
        </p:nvSpPr>
        <p:spPr>
          <a:xfrm>
            <a:off x="2592013" y="222394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</a:t>
            </a:r>
            <a:r>
              <a:rPr lang="hu-HU" b="1" dirty="0" smtClean="0"/>
              <a:t>(x)</a:t>
            </a:r>
            <a:endParaRPr lang="hu-HU" b="1" dirty="0"/>
          </a:p>
        </p:txBody>
      </p:sp>
      <p:cxnSp>
        <p:nvCxnSpPr>
          <p:cNvPr id="9" name="Egyenes összekötő 8"/>
          <p:cNvCxnSpPr/>
          <p:nvPr/>
        </p:nvCxnSpPr>
        <p:spPr>
          <a:xfrm>
            <a:off x="3847070" y="4934465"/>
            <a:ext cx="0" cy="22242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/>
          <p:cNvCxnSpPr/>
          <p:nvPr/>
        </p:nvCxnSpPr>
        <p:spPr>
          <a:xfrm>
            <a:off x="4642020" y="4930630"/>
            <a:ext cx="0" cy="22242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>
            <a:off x="5317525" y="4938300"/>
            <a:ext cx="0" cy="22242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>
          <a:xfrm>
            <a:off x="6071285" y="4934465"/>
            <a:ext cx="0" cy="22242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/>
          <p:nvPr/>
        </p:nvCxnSpPr>
        <p:spPr>
          <a:xfrm>
            <a:off x="6759145" y="4922392"/>
            <a:ext cx="0" cy="22242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/>
          <p:nvPr/>
        </p:nvCxnSpPr>
        <p:spPr>
          <a:xfrm>
            <a:off x="7554095" y="4918557"/>
            <a:ext cx="0" cy="22242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>
          <a:xfrm>
            <a:off x="8229600" y="4926227"/>
            <a:ext cx="0" cy="22242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/>
          <p:cNvSpPr txBox="1"/>
          <p:nvPr/>
        </p:nvSpPr>
        <p:spPr>
          <a:xfrm>
            <a:off x="3588242" y="5268098"/>
            <a:ext cx="518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1.2         3       4.9         6       7.8         9      12.1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751833" y="5791843"/>
            <a:ext cx="8638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It’s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good</a:t>
            </a:r>
            <a:r>
              <a:rPr lang="hu-HU" dirty="0" smtClean="0"/>
              <a:t>: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possible</a:t>
            </a:r>
            <a:r>
              <a:rPr lang="hu-HU" dirty="0" smtClean="0"/>
              <a:t> </a:t>
            </a:r>
            <a:r>
              <a:rPr lang="hu-HU" dirty="0" err="1" smtClean="0"/>
              <a:t>solutions</a:t>
            </a:r>
            <a:r>
              <a:rPr lang="hu-HU" dirty="0" smtClean="0"/>
              <a:t> must be </a:t>
            </a:r>
            <a:r>
              <a:rPr lang="hu-HU" dirty="0" err="1" smtClean="0"/>
              <a:t>converted</a:t>
            </a:r>
            <a:r>
              <a:rPr lang="hu-HU" dirty="0" smtClean="0"/>
              <a:t> </a:t>
            </a:r>
            <a:r>
              <a:rPr lang="hu-HU" dirty="0" err="1" smtClean="0"/>
              <a:t>into</a:t>
            </a:r>
            <a:r>
              <a:rPr lang="hu-HU" dirty="0" smtClean="0"/>
              <a:t> </a:t>
            </a:r>
            <a:r>
              <a:rPr lang="hu-HU" dirty="0" err="1" smtClean="0"/>
              <a:t>chromosomes</a:t>
            </a:r>
            <a:r>
              <a:rPr lang="hu-HU" dirty="0" smtClean="0"/>
              <a:t> !!!</a:t>
            </a:r>
          </a:p>
          <a:p>
            <a:r>
              <a:rPr lang="hu-HU" dirty="0"/>
              <a:t>	</a:t>
            </a:r>
            <a:r>
              <a:rPr lang="hu-HU" dirty="0" smtClean="0"/>
              <a:t>~ </a:t>
            </a:r>
            <a:r>
              <a:rPr lang="hu-HU" dirty="0" err="1" smtClean="0"/>
              <a:t>chromosomes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mutated</a:t>
            </a:r>
            <a:r>
              <a:rPr lang="hu-HU" dirty="0" smtClean="0"/>
              <a:t> </a:t>
            </a:r>
            <a:r>
              <a:rPr lang="hu-HU" dirty="0" err="1" smtClean="0"/>
              <a:t>easily</a:t>
            </a:r>
            <a:r>
              <a:rPr lang="hu-HU" dirty="0" smtClean="0"/>
              <a:t>, </a:t>
            </a:r>
            <a:r>
              <a:rPr lang="hu-HU" dirty="0" err="1" smtClean="0"/>
              <a:t>doubles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0394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748</TotalTime>
  <Words>1120</Words>
  <Application>Microsoft Office PowerPoint</Application>
  <PresentationFormat>Widescreen</PresentationFormat>
  <Paragraphs>207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Century Gothic</vt:lpstr>
      <vt:lpstr>Wingdings</vt:lpstr>
      <vt:lpstr>Wingdings 3</vt:lpstr>
      <vt:lpstr>Ion</vt:lpstr>
      <vt:lpstr>GENETIC ALGORITHMS</vt:lpstr>
      <vt:lpstr>Genetic algorithms</vt:lpstr>
      <vt:lpstr>Algortihm</vt:lpstr>
      <vt:lpstr>Algortihm</vt:lpstr>
      <vt:lpstr>PowerPoint Presentation</vt:lpstr>
      <vt:lpstr>Chromosome representation</vt:lpstr>
      <vt:lpstr>Chromosome representation</vt:lpstr>
      <vt:lpstr>Chromosome representation</vt:lpstr>
      <vt:lpstr>Chromosome representation</vt:lpstr>
      <vt:lpstr>Chromosome representation</vt:lpstr>
      <vt:lpstr>PowerPoint Presentation</vt:lpstr>
      <vt:lpstr>Crossover</vt:lpstr>
      <vt:lpstr>Crossover</vt:lpstr>
      <vt:lpstr>Crossover</vt:lpstr>
      <vt:lpstr>Crossover</vt:lpstr>
      <vt:lpstr>Crossover</vt:lpstr>
      <vt:lpstr>Crossover</vt:lpstr>
      <vt:lpstr>Crossover</vt:lpstr>
      <vt:lpstr>Crossover</vt:lpstr>
      <vt:lpstr>Crossover</vt:lpstr>
      <vt:lpstr>Crossover</vt:lpstr>
      <vt:lpstr>Crossover</vt:lpstr>
      <vt:lpstr>Crossover</vt:lpstr>
      <vt:lpstr>Crossover</vt:lpstr>
      <vt:lpstr>PowerPoint Presentation</vt:lpstr>
      <vt:lpstr>Mutation</vt:lpstr>
      <vt:lpstr>Mutation</vt:lpstr>
      <vt:lpstr>Mutation</vt:lpstr>
      <vt:lpstr>Mutation</vt:lpstr>
      <vt:lpstr>Mutation</vt:lpstr>
      <vt:lpstr>Mutation</vt:lpstr>
      <vt:lpstr>Mutation</vt:lpstr>
      <vt:lpstr>Mutation</vt:lpstr>
      <vt:lpstr>PowerPoint Presentation</vt:lpstr>
      <vt:lpstr>PowerPoint Presentation</vt:lpstr>
      <vt:lpstr>Algorithm</vt:lpstr>
      <vt:lpstr>Advantages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User</dc:creator>
  <cp:lastModifiedBy>User</cp:lastModifiedBy>
  <cp:revision>82</cp:revision>
  <dcterms:created xsi:type="dcterms:W3CDTF">2015-02-11T17:10:35Z</dcterms:created>
  <dcterms:modified xsi:type="dcterms:W3CDTF">2016-10-25T22:10:46Z</dcterms:modified>
</cp:coreProperties>
</file>