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0" r:id="rId3"/>
    <p:sldId id="341" r:id="rId4"/>
    <p:sldId id="342" r:id="rId5"/>
    <p:sldId id="344" r:id="rId6"/>
    <p:sldId id="345" r:id="rId7"/>
    <p:sldId id="346" r:id="rId8"/>
    <p:sldId id="343" r:id="rId9"/>
    <p:sldId id="339" r:id="rId10"/>
    <p:sldId id="257" r:id="rId11"/>
    <p:sldId id="258" r:id="rId12"/>
    <p:sldId id="33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92" r:id="rId32"/>
    <p:sldId id="293" r:id="rId33"/>
    <p:sldId id="294" r:id="rId34"/>
    <p:sldId id="295" r:id="rId35"/>
    <p:sldId id="29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37" r:id="rId73"/>
    <p:sldId id="333" r:id="rId74"/>
    <p:sldId id="318" r:id="rId75"/>
    <p:sldId id="319" r:id="rId76"/>
    <p:sldId id="335" r:id="rId77"/>
    <p:sldId id="336" r:id="rId78"/>
    <p:sldId id="320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47" r:id="rId88"/>
    <p:sldId id="348" r:id="rId8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2016. 10. 17.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GAME TREES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GAME ENGINES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745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Minimax</a:t>
            </a:r>
            <a:r>
              <a:rPr lang="hu-HU" u="sng" dirty="0" smtClean="0"/>
              <a:t> </a:t>
            </a:r>
            <a:r>
              <a:rPr lang="hu-HU" u="sng" dirty="0" err="1" smtClean="0"/>
              <a:t>algorithm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98691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Minimax is a decision rule in decision theory and game theory</a:t>
            </a:r>
          </a:p>
          <a:p>
            <a:r>
              <a:rPr lang="hu-HU" dirty="0" smtClean="0"/>
              <a:t>Used for minimizing the possible loss for a maximum </a:t>
            </a:r>
            <a:r>
              <a:rPr lang="hu-HU" dirty="0" err="1" smtClean="0"/>
              <a:t>loss</a:t>
            </a:r>
            <a:r>
              <a:rPr lang="hu-HU" dirty="0" smtClean="0"/>
              <a:t> </a:t>
            </a:r>
            <a:r>
              <a:rPr lang="hu-HU" dirty="0" err="1" smtClean="0"/>
              <a:t>scenario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algorithm</a:t>
            </a:r>
            <a:r>
              <a:rPr lang="en-US" dirty="0" smtClean="0"/>
              <a:t> </a:t>
            </a:r>
            <a:r>
              <a:rPr lang="en-US" dirty="0"/>
              <a:t>assumes that both players will play to the best of their </a:t>
            </a:r>
            <a:r>
              <a:rPr lang="en-US" dirty="0" smtClean="0"/>
              <a:t>ability</a:t>
            </a:r>
            <a:endParaRPr lang="hu-HU" dirty="0" smtClean="0"/>
          </a:p>
          <a:p>
            <a:r>
              <a:rPr lang="hu-HU" dirty="0" smtClean="0"/>
              <a:t>Max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would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like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maximize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our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probability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winning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Min 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want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minimize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other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player’s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probability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winning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 smtClean="0"/>
          </a:p>
          <a:p>
            <a:r>
              <a:rPr lang="hu-HU" dirty="0" smtClean="0"/>
              <a:t>Can be used in two-player </a:t>
            </a:r>
            <a:r>
              <a:rPr lang="hu-HU" dirty="0" err="1" smtClean="0"/>
              <a:t>games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err="1" smtClean="0"/>
              <a:t>tic-tac</a:t>
            </a:r>
            <a:r>
              <a:rPr lang="hu-HU" dirty="0" err="1"/>
              <a:t>-</a:t>
            </a:r>
            <a:r>
              <a:rPr lang="hu-HU" dirty="0" err="1" smtClean="0"/>
              <a:t>toe</a:t>
            </a:r>
            <a:r>
              <a:rPr lang="hu-HU" dirty="0" smtClean="0"/>
              <a:t> !!!</a:t>
            </a:r>
          </a:p>
          <a:p>
            <a:r>
              <a:rPr lang="hu-HU" dirty="0"/>
              <a:t>M</a:t>
            </a:r>
            <a:r>
              <a:rPr lang="en-US" dirty="0" err="1" smtClean="0"/>
              <a:t>inimax</a:t>
            </a:r>
            <a:r>
              <a:rPr lang="en-US" dirty="0" smtClean="0"/>
              <a:t> algorithm</a:t>
            </a:r>
            <a:r>
              <a:rPr lang="en-US" dirty="0"/>
              <a:t> is a recursive algorithm for choosing the next move in </a:t>
            </a:r>
            <a:r>
              <a:rPr lang="hu-HU" dirty="0" smtClean="0"/>
              <a:t>a game // for example with two players</a:t>
            </a:r>
          </a:p>
          <a:p>
            <a:r>
              <a:rPr lang="en-US" dirty="0"/>
              <a:t>A value is associated with each position or state of the </a:t>
            </a:r>
            <a:r>
              <a:rPr lang="en-US" dirty="0" smtClean="0"/>
              <a:t>game</a:t>
            </a:r>
            <a:endParaRPr lang="hu-HU" dirty="0" smtClean="0"/>
          </a:p>
          <a:p>
            <a:pPr lvl="2"/>
            <a:r>
              <a:rPr lang="hu-HU" b="1" dirty="0" smtClean="0"/>
              <a:t>+1</a:t>
            </a:r>
            <a:r>
              <a:rPr lang="hu-HU" dirty="0" smtClean="0"/>
              <a:t>: win situation</a:t>
            </a:r>
          </a:p>
          <a:p>
            <a:pPr lvl="2"/>
            <a:r>
              <a:rPr lang="hu-HU" b="1" dirty="0" smtClean="0"/>
              <a:t>0</a:t>
            </a:r>
            <a:r>
              <a:rPr lang="hu-HU" dirty="0" smtClean="0"/>
              <a:t>: neutral situation</a:t>
            </a:r>
          </a:p>
          <a:p>
            <a:pPr lvl="2"/>
            <a:r>
              <a:rPr lang="hu-HU" b="1" dirty="0" smtClean="0"/>
              <a:t>-1</a:t>
            </a:r>
            <a:r>
              <a:rPr lang="hu-HU" dirty="0" smtClean="0"/>
              <a:t>: lose situation</a:t>
            </a:r>
          </a:p>
          <a:p>
            <a:r>
              <a:rPr lang="hu-HU" dirty="0" smtClean="0"/>
              <a:t>We construct a tree like structure: with as many branches as the number of possible outcomes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5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Minimax</a:t>
            </a:r>
            <a:r>
              <a:rPr lang="hu-HU" u="sng" dirty="0"/>
              <a:t> </a:t>
            </a:r>
            <a:r>
              <a:rPr lang="hu-HU" u="sng" dirty="0" err="1"/>
              <a:t>algorithm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 small games such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tic-tac</a:t>
            </a:r>
            <a:r>
              <a:rPr lang="hu-HU" dirty="0" err="1"/>
              <a:t>-</a:t>
            </a:r>
            <a:r>
              <a:rPr lang="hu-HU" dirty="0" err="1" smtClean="0"/>
              <a:t>toe</a:t>
            </a:r>
            <a:r>
              <a:rPr lang="hu-HU" dirty="0" smtClean="0"/>
              <a:t>: we can construct the full tree at the beginning: only </a:t>
            </a:r>
            <a:r>
              <a:rPr lang="hu-HU" b="1" dirty="0" smtClean="0"/>
              <a:t>9!</a:t>
            </a:r>
            <a:r>
              <a:rPr lang="hu-HU" dirty="0" smtClean="0"/>
              <a:t> different scenarios</a:t>
            </a:r>
          </a:p>
          <a:p>
            <a:r>
              <a:rPr lang="hu-HU" dirty="0" smtClean="0"/>
              <a:t>But for chess it would be impossible because of the enormous number of different scenarios ... have to use heuristics</a:t>
            </a:r>
          </a:p>
          <a:p>
            <a:r>
              <a:rPr lang="en-US" dirty="0"/>
              <a:t>For </a:t>
            </a:r>
            <a:r>
              <a:rPr lang="en-US" dirty="0" smtClean="0"/>
              <a:t>example</a:t>
            </a:r>
            <a:r>
              <a:rPr lang="hu-HU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 chess computer </a:t>
            </a:r>
            <a:r>
              <a:rPr lang="en-US" b="1" dirty="0"/>
              <a:t>Deep </a:t>
            </a:r>
            <a:r>
              <a:rPr lang="en-US" b="1" dirty="0" smtClean="0"/>
              <a:t>Blue</a:t>
            </a:r>
            <a:r>
              <a:rPr lang="hu-HU" b="1" dirty="0"/>
              <a:t> </a:t>
            </a:r>
            <a:r>
              <a:rPr lang="en-US" dirty="0" smtClean="0"/>
              <a:t>looked </a:t>
            </a:r>
            <a:r>
              <a:rPr lang="en-US" dirty="0"/>
              <a:t>ahead at least 12 plies, then applied a heuristic evaluation </a:t>
            </a:r>
            <a:r>
              <a:rPr lang="en-US" dirty="0" smtClean="0"/>
              <a:t>function</a:t>
            </a:r>
            <a:endParaRPr lang="hu-HU" dirty="0"/>
          </a:p>
          <a:p>
            <a:r>
              <a:rPr lang="hu-HU" dirty="0" err="1"/>
              <a:t>T</a:t>
            </a:r>
            <a:r>
              <a:rPr lang="hu-HU" dirty="0" err="1" smtClean="0"/>
              <a:t>his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predicts</a:t>
            </a:r>
            <a:r>
              <a:rPr lang="hu-HU" dirty="0" smtClean="0"/>
              <a:t> whether that situation is a </a:t>
            </a:r>
            <a:r>
              <a:rPr lang="hu-HU" b="1" dirty="0" smtClean="0"/>
              <a:t>+1</a:t>
            </a:r>
            <a:r>
              <a:rPr lang="hu-HU" dirty="0" smtClean="0"/>
              <a:t> win situation or </a:t>
            </a:r>
            <a:r>
              <a:rPr lang="hu-HU" b="1" dirty="0" smtClean="0"/>
              <a:t>0</a:t>
            </a:r>
            <a:r>
              <a:rPr lang="hu-HU" dirty="0" smtClean="0"/>
              <a:t> </a:t>
            </a:r>
            <a:r>
              <a:rPr lang="hu-HU" dirty="0" err="1" smtClean="0"/>
              <a:t>neutral</a:t>
            </a:r>
            <a:r>
              <a:rPr lang="hu-HU" dirty="0" smtClean="0"/>
              <a:t> </a:t>
            </a:r>
            <a:r>
              <a:rPr lang="hu-HU" dirty="0" err="1" smtClean="0"/>
              <a:t>situation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b="1" dirty="0" smtClean="0"/>
              <a:t>-1 </a:t>
            </a:r>
            <a:r>
              <a:rPr lang="hu-HU" dirty="0" err="1" smtClean="0"/>
              <a:t>lose</a:t>
            </a:r>
            <a:r>
              <a:rPr lang="hu-HU" dirty="0" smtClean="0"/>
              <a:t> </a:t>
            </a:r>
            <a:r>
              <a:rPr lang="hu-HU" dirty="0" err="1" smtClean="0"/>
              <a:t>situation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42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7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Straight Connector 19"/>
          <p:cNvCxnSpPr>
            <a:stCxn id="5" idx="2"/>
            <a:endCxn id="14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15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9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18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6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7" name="Oval 4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Oval 4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Oval 4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1" name="Straight Connector 50"/>
          <p:cNvCxnSpPr>
            <a:stCxn id="14" idx="4"/>
            <a:endCxn id="39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4"/>
            <a:endCxn id="40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4"/>
            <a:endCxn id="4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4"/>
            <a:endCxn id="4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6" idx="4"/>
            <a:endCxn id="4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" idx="4"/>
            <a:endCxn id="4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" idx="4"/>
            <a:endCxn id="4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9" idx="4"/>
            <a:endCxn id="4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9" idx="4"/>
            <a:endCxn id="5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9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14796" y="531651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Current state of the game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435927" y="165430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Player potential moves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8589819" y="2350714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Next potential game states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4227136" y="3015730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Computer potential moves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1400911" y="5297164"/>
            <a:ext cx="895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Last potential game state: it is the important information! </a:t>
            </a:r>
          </a:p>
          <a:p>
            <a:r>
              <a:rPr lang="hu-HU" dirty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decides</a:t>
            </a:r>
            <a:r>
              <a:rPr lang="hu-HU" dirty="0" smtClean="0"/>
              <a:t> the next move so that in the end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should</a:t>
            </a:r>
            <a:r>
              <a:rPr lang="hu-HU" dirty="0" smtClean="0"/>
              <a:t> be a win situation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6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1418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m</a:t>
            </a:r>
            <a:r>
              <a:rPr lang="hu-HU" dirty="0" err="1" smtClean="0"/>
              <a:t>aximizing</a:t>
            </a:r>
            <a:endParaRPr lang="hu-HU" dirty="0" smtClean="0"/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    .</a:t>
            </a:r>
          </a:p>
          <a:p>
            <a:r>
              <a:rPr lang="hu-HU" dirty="0" smtClean="0"/>
              <a:t>         .</a:t>
            </a:r>
          </a:p>
          <a:p>
            <a:r>
              <a:rPr lang="hu-HU" dirty="0" smtClean="0"/>
              <a:t>         .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65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78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47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57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Game </a:t>
            </a:r>
            <a:r>
              <a:rPr lang="hu-HU" u="sng" dirty="0" err="1" smtClean="0"/>
              <a:t>tree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It</a:t>
            </a:r>
            <a:r>
              <a:rPr lang="hu-HU" dirty="0" smtClean="0"/>
              <a:t> is a </a:t>
            </a:r>
            <a:r>
              <a:rPr lang="hu-HU" dirty="0" err="1" smtClean="0"/>
              <a:t>directed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whose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positions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game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edges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are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moves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The </a:t>
            </a:r>
            <a:r>
              <a:rPr lang="hu-HU" dirty="0" err="1" smtClean="0">
                <a:sym typeface="Wingdings" panose="05000000000000000000" pitchFamily="2" charset="2"/>
              </a:rPr>
              <a:t>complete</a:t>
            </a:r>
            <a:r>
              <a:rPr lang="hu-HU" dirty="0" smtClean="0">
                <a:sym typeface="Wingdings" panose="05000000000000000000" pitchFamily="2" charset="2"/>
              </a:rPr>
              <a:t> game </a:t>
            </a:r>
            <a:r>
              <a:rPr lang="hu-HU" dirty="0" err="1" smtClean="0">
                <a:sym typeface="Wingdings" panose="05000000000000000000" pitchFamily="2" charset="2"/>
              </a:rPr>
              <a:t>tree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include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every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possible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outcomes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Usually</a:t>
            </a:r>
            <a:r>
              <a:rPr lang="hu-HU" dirty="0" smtClean="0">
                <a:sym typeface="Wingdings" panose="05000000000000000000" pitchFamily="2" charset="2"/>
              </a:rPr>
              <a:t> ( </a:t>
            </a:r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example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chess</a:t>
            </a:r>
            <a:r>
              <a:rPr lang="hu-HU" dirty="0" smtClean="0">
                <a:sym typeface="Wingdings" panose="05000000000000000000" pitchFamily="2" charset="2"/>
              </a:rPr>
              <a:t> )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would</a:t>
            </a:r>
            <a:r>
              <a:rPr lang="hu-HU" dirty="0" smtClean="0">
                <a:sym typeface="Wingdings" panose="05000000000000000000" pitchFamily="2" charset="2"/>
              </a:rPr>
              <a:t> be </a:t>
            </a:r>
            <a:r>
              <a:rPr lang="hu-HU" dirty="0" err="1" smtClean="0">
                <a:sym typeface="Wingdings" panose="05000000000000000000" pitchFamily="2" charset="2"/>
              </a:rPr>
              <a:t>impossible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build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whole</a:t>
            </a:r>
            <a:r>
              <a:rPr lang="hu-HU" dirty="0" smtClean="0">
                <a:sym typeface="Wingdings" panose="05000000000000000000" pitchFamily="2" charset="2"/>
              </a:rPr>
              <a:t> game </a:t>
            </a:r>
            <a:r>
              <a:rPr lang="hu-HU" dirty="0" err="1" smtClean="0">
                <a:sym typeface="Wingdings" panose="05000000000000000000" pitchFamily="2" charset="2"/>
              </a:rPr>
              <a:t>tree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/>
              <a:t>Th</a:t>
            </a:r>
            <a:r>
              <a:rPr lang="en-US" dirty="0" smtClean="0"/>
              <a:t>e </a:t>
            </a:r>
            <a:r>
              <a:rPr lang="en-US" dirty="0"/>
              <a:t>tree can get very big with only a few </a:t>
            </a:r>
            <a:r>
              <a:rPr lang="en-US" dirty="0" smtClean="0"/>
              <a:t>moves</a:t>
            </a:r>
            <a:endParaRPr lang="hu-HU" dirty="0" smtClean="0"/>
          </a:p>
          <a:p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large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games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such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chess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en-US" dirty="0" smtClean="0"/>
              <a:t>computer </a:t>
            </a:r>
            <a:r>
              <a:rPr lang="en-US" dirty="0"/>
              <a:t>programs are forced to estimate who is winning or losing by sampling just a small portion of the entire tree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just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construct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first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few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levels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tree</a:t>
            </a:r>
            <a:r>
              <a:rPr lang="hu-HU" dirty="0" smtClean="0">
                <a:sym typeface="Wingdings" panose="05000000000000000000" pitchFamily="2" charset="2"/>
              </a:rPr>
              <a:t> + </a:t>
            </a:r>
            <a:r>
              <a:rPr lang="hu-HU" dirty="0" err="1" smtClean="0">
                <a:sym typeface="Wingdings" panose="05000000000000000000" pitchFamily="2" charset="2"/>
              </a:rPr>
              <a:t>have</a:t>
            </a:r>
            <a:r>
              <a:rPr lang="hu-HU" dirty="0" smtClean="0">
                <a:sym typeface="Wingdings" panose="05000000000000000000" pitchFamily="2" charset="2"/>
              </a:rPr>
              <a:t> a </a:t>
            </a:r>
            <a:r>
              <a:rPr lang="hu-HU" dirty="0" err="1" smtClean="0">
                <a:sym typeface="Wingdings" panose="05000000000000000000" pitchFamily="2" charset="2"/>
              </a:rPr>
              <a:t>guess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with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help</a:t>
            </a:r>
            <a:r>
              <a:rPr lang="hu-HU" dirty="0" smtClean="0">
                <a:sym typeface="Wingdings" panose="05000000000000000000" pitchFamily="2" charset="2"/>
              </a:rPr>
              <a:t> of a </a:t>
            </a:r>
            <a:r>
              <a:rPr lang="hu-HU" dirty="0" err="1" smtClean="0">
                <a:sym typeface="Wingdings" panose="05000000000000000000" pitchFamily="2" charset="2"/>
              </a:rPr>
              <a:t>heuristic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03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63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15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75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2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16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84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32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29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56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09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Game </a:t>
            </a:r>
            <a:r>
              <a:rPr lang="hu-HU" u="sng" dirty="0" err="1" smtClean="0"/>
              <a:t>tree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artificial</a:t>
            </a:r>
            <a:r>
              <a:rPr lang="hu-HU" dirty="0" smtClean="0"/>
              <a:t> </a:t>
            </a:r>
            <a:r>
              <a:rPr lang="hu-HU" dirty="0" err="1" smtClean="0"/>
              <a:t>intelligence</a:t>
            </a:r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best</a:t>
            </a:r>
            <a:r>
              <a:rPr lang="hu-HU" dirty="0" smtClean="0"/>
              <a:t> </a:t>
            </a:r>
            <a:r>
              <a:rPr lang="hu-HU" dirty="0" err="1" smtClean="0"/>
              <a:t>move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game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have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game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tree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with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minimax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algorithm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Basically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have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make</a:t>
            </a:r>
            <a:r>
              <a:rPr lang="hu-HU" dirty="0" smtClean="0">
                <a:sym typeface="Wingdings" panose="05000000000000000000" pitchFamily="2" charset="2"/>
              </a:rPr>
              <a:t> a </a:t>
            </a:r>
            <a:r>
              <a:rPr lang="hu-HU" dirty="0" err="1" smtClean="0">
                <a:sym typeface="Wingdings" panose="05000000000000000000" pitchFamily="2" charset="2"/>
              </a:rPr>
              <a:t>depth-first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42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46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65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15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09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stCxn id="11" idx="4"/>
            <a:endCxn id="21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4"/>
            <a:endCxn id="22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23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24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9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4"/>
            <a:endCxn id="48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4"/>
            <a:endCxn id="49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55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56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82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4"/>
            <a:endCxn id="48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4"/>
            <a:endCxn id="49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55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56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73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4"/>
            <a:endCxn id="48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4"/>
            <a:endCxn id="49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55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56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60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4"/>
            <a:endCxn id="48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4"/>
            <a:endCxn id="49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55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56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32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2"/>
          <p:cNvSpPr txBox="1"/>
          <p:nvPr/>
        </p:nvSpPr>
        <p:spPr>
          <a:xfrm>
            <a:off x="6335123" y="65083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endParaRPr lang="hu-HU" dirty="0"/>
          </a:p>
        </p:txBody>
      </p:sp>
      <p:sp>
        <p:nvSpPr>
          <p:cNvPr id="18" name="Rectangle 86"/>
          <p:cNvSpPr/>
          <p:nvPr/>
        </p:nvSpPr>
        <p:spPr>
          <a:xfrm>
            <a:off x="4996000" y="41081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5" name="Rectangle 86"/>
          <p:cNvSpPr/>
          <p:nvPr/>
        </p:nvSpPr>
        <p:spPr>
          <a:xfrm>
            <a:off x="5308270" y="41081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6" name="Rectangle 86"/>
          <p:cNvSpPr/>
          <p:nvPr/>
        </p:nvSpPr>
        <p:spPr>
          <a:xfrm>
            <a:off x="5620540" y="41081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7" name="Rectangle 86"/>
          <p:cNvSpPr/>
          <p:nvPr/>
        </p:nvSpPr>
        <p:spPr>
          <a:xfrm>
            <a:off x="4991148" y="72308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8" name="Rectangle 86"/>
          <p:cNvSpPr/>
          <p:nvPr/>
        </p:nvSpPr>
        <p:spPr>
          <a:xfrm>
            <a:off x="5303418" y="72308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9" name="Rectangle 86"/>
          <p:cNvSpPr/>
          <p:nvPr/>
        </p:nvSpPr>
        <p:spPr>
          <a:xfrm>
            <a:off x="5615688" y="72308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0" name="Rectangle 86"/>
          <p:cNvSpPr/>
          <p:nvPr/>
        </p:nvSpPr>
        <p:spPr>
          <a:xfrm>
            <a:off x="4991148" y="103535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1" name="Rectangle 86"/>
          <p:cNvSpPr/>
          <p:nvPr/>
        </p:nvSpPr>
        <p:spPr>
          <a:xfrm>
            <a:off x="5303418" y="103535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2" name="Rectangle 86"/>
          <p:cNvSpPr/>
          <p:nvPr/>
        </p:nvSpPr>
        <p:spPr>
          <a:xfrm>
            <a:off x="5615688" y="103535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4"/>
            <a:endCxn id="48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4"/>
            <a:endCxn id="49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55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56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16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4"/>
            <a:endCxn id="48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4"/>
            <a:endCxn id="49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55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56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43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4"/>
            <a:endCxn id="48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4"/>
            <a:endCxn id="49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55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56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6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4"/>
            <a:endCxn id="48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4"/>
            <a:endCxn id="49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55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56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83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4"/>
            <a:endCxn id="48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4"/>
            <a:endCxn id="49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55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56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50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4"/>
            <a:endCxn id="48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4"/>
            <a:endCxn id="49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55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56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37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7" name="Oval 26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5" name="Straight Connector 34"/>
          <p:cNvCxnSpPr>
            <a:stCxn id="13" idx="4"/>
            <a:endCxn id="25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4"/>
            <a:endCxn id="26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4"/>
            <a:endCxn id="29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4"/>
            <a:endCxn id="30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4"/>
            <a:endCxn id="48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4"/>
            <a:endCxn id="49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55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56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70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Connector 43"/>
          <p:cNvCxnSpPr>
            <a:stCxn id="41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4"/>
            <a:endCxn id="42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5"/>
            <a:endCxn id="43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Connector 49"/>
          <p:cNvCxnSpPr>
            <a:stCxn id="43" idx="2"/>
            <a:endCxn id="49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2"/>
            <a:endCxn id="48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2"/>
            <a:endCxn id="47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55" name="Oval 54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Oval 57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9" name="Straight Connector 58"/>
          <p:cNvCxnSpPr>
            <a:stCxn id="47" idx="4"/>
            <a:endCxn id="53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4"/>
            <a:endCxn id="54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8" idx="4"/>
            <a:endCxn id="55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4"/>
            <a:endCxn id="57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58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/>
          <p:cNvCxnSpPr>
            <a:stCxn id="65" idx="2"/>
            <a:endCxn id="66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  <a:endCxn id="67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/>
          <p:cNvCxnSpPr>
            <a:stCxn id="66" idx="4"/>
            <a:endCxn id="70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4"/>
            <a:endCxn id="71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72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4"/>
            <a:endCxn id="73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0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78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48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Connector 43"/>
          <p:cNvCxnSpPr>
            <a:stCxn id="41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4"/>
            <a:endCxn id="42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5"/>
            <a:endCxn id="43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Connector 49"/>
          <p:cNvCxnSpPr>
            <a:stCxn id="43" idx="2"/>
            <a:endCxn id="49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2"/>
            <a:endCxn id="48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2"/>
            <a:endCxn id="47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55" name="Oval 54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Oval 57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9" name="Straight Connector 58"/>
          <p:cNvCxnSpPr>
            <a:stCxn id="47" idx="4"/>
            <a:endCxn id="53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4"/>
            <a:endCxn id="54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8" idx="4"/>
            <a:endCxn id="55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4"/>
            <a:endCxn id="57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58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/>
          <p:cNvCxnSpPr>
            <a:stCxn id="65" idx="2"/>
            <a:endCxn id="66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  <a:endCxn id="67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/>
          <p:cNvCxnSpPr>
            <a:stCxn id="66" idx="4"/>
            <a:endCxn id="70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4"/>
            <a:endCxn id="71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72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4"/>
            <a:endCxn id="73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0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78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18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Connector 43"/>
          <p:cNvCxnSpPr>
            <a:stCxn id="41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4"/>
            <a:endCxn id="42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5"/>
            <a:endCxn id="43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Connector 49"/>
          <p:cNvCxnSpPr>
            <a:stCxn id="43" idx="2"/>
            <a:endCxn id="49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2"/>
            <a:endCxn id="48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2"/>
            <a:endCxn id="47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55" name="Oval 54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Oval 57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9" name="Straight Connector 58"/>
          <p:cNvCxnSpPr>
            <a:stCxn id="47" idx="4"/>
            <a:endCxn id="53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4"/>
            <a:endCxn id="54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8" idx="4"/>
            <a:endCxn id="55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4"/>
            <a:endCxn id="57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58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/>
          <p:cNvCxnSpPr>
            <a:stCxn id="65" idx="2"/>
            <a:endCxn id="66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  <a:endCxn id="67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/>
          <p:cNvCxnSpPr>
            <a:stCxn id="66" idx="4"/>
            <a:endCxn id="70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4"/>
            <a:endCxn id="71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72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4"/>
            <a:endCxn id="73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0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78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70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2"/>
          <p:cNvSpPr txBox="1"/>
          <p:nvPr/>
        </p:nvSpPr>
        <p:spPr>
          <a:xfrm>
            <a:off x="6335123" y="65083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nitial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endParaRPr lang="hu-HU" dirty="0"/>
          </a:p>
        </p:txBody>
      </p:sp>
      <p:cxnSp>
        <p:nvCxnSpPr>
          <p:cNvPr id="15" name="Straight Arrow Connector 57"/>
          <p:cNvCxnSpPr/>
          <p:nvPr/>
        </p:nvCxnSpPr>
        <p:spPr>
          <a:xfrm flipH="1">
            <a:off x="905805" y="1394875"/>
            <a:ext cx="3751237" cy="8499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58"/>
          <p:cNvCxnSpPr/>
          <p:nvPr/>
        </p:nvCxnSpPr>
        <p:spPr>
          <a:xfrm>
            <a:off x="5531508" y="1528923"/>
            <a:ext cx="357222" cy="5956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61"/>
          <p:cNvCxnSpPr/>
          <p:nvPr/>
        </p:nvCxnSpPr>
        <p:spPr>
          <a:xfrm>
            <a:off x="6413804" y="1394875"/>
            <a:ext cx="4737126" cy="72971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86"/>
          <p:cNvSpPr/>
          <p:nvPr/>
        </p:nvSpPr>
        <p:spPr>
          <a:xfrm>
            <a:off x="4996000" y="41081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5" name="Rectangle 86"/>
          <p:cNvSpPr/>
          <p:nvPr/>
        </p:nvSpPr>
        <p:spPr>
          <a:xfrm>
            <a:off x="5308270" y="41081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6" name="Rectangle 86"/>
          <p:cNvSpPr/>
          <p:nvPr/>
        </p:nvSpPr>
        <p:spPr>
          <a:xfrm>
            <a:off x="5620540" y="41081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7" name="Rectangle 86"/>
          <p:cNvSpPr/>
          <p:nvPr/>
        </p:nvSpPr>
        <p:spPr>
          <a:xfrm>
            <a:off x="4991148" y="72308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8" name="Rectangle 86"/>
          <p:cNvSpPr/>
          <p:nvPr/>
        </p:nvSpPr>
        <p:spPr>
          <a:xfrm>
            <a:off x="5303418" y="72308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9" name="Rectangle 86"/>
          <p:cNvSpPr/>
          <p:nvPr/>
        </p:nvSpPr>
        <p:spPr>
          <a:xfrm>
            <a:off x="5615688" y="72308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0" name="Rectangle 86"/>
          <p:cNvSpPr/>
          <p:nvPr/>
        </p:nvSpPr>
        <p:spPr>
          <a:xfrm>
            <a:off x="4991148" y="103535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1" name="Rectangle 86"/>
          <p:cNvSpPr/>
          <p:nvPr/>
        </p:nvSpPr>
        <p:spPr>
          <a:xfrm>
            <a:off x="5303418" y="103535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2" name="Rectangle 86"/>
          <p:cNvSpPr/>
          <p:nvPr/>
        </p:nvSpPr>
        <p:spPr>
          <a:xfrm>
            <a:off x="5615688" y="103535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6" name="Rectangle 86"/>
          <p:cNvSpPr/>
          <p:nvPr/>
        </p:nvSpPr>
        <p:spPr>
          <a:xfrm>
            <a:off x="1720533" y="232338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7" name="Rectangle 86"/>
          <p:cNvSpPr/>
          <p:nvPr/>
        </p:nvSpPr>
        <p:spPr>
          <a:xfrm>
            <a:off x="2032803" y="232338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8" name="Rectangle 86"/>
          <p:cNvSpPr/>
          <p:nvPr/>
        </p:nvSpPr>
        <p:spPr>
          <a:xfrm>
            <a:off x="2345073" y="232338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9" name="Rectangle 86"/>
          <p:cNvSpPr/>
          <p:nvPr/>
        </p:nvSpPr>
        <p:spPr>
          <a:xfrm>
            <a:off x="1715681" y="263565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0" name="Rectangle 86"/>
          <p:cNvSpPr/>
          <p:nvPr/>
        </p:nvSpPr>
        <p:spPr>
          <a:xfrm>
            <a:off x="2027951" y="263565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1" name="Rectangle 86"/>
          <p:cNvSpPr/>
          <p:nvPr/>
        </p:nvSpPr>
        <p:spPr>
          <a:xfrm>
            <a:off x="2340221" y="263565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2" name="Rectangle 86"/>
          <p:cNvSpPr/>
          <p:nvPr/>
        </p:nvSpPr>
        <p:spPr>
          <a:xfrm>
            <a:off x="1715681" y="294792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3" name="Rectangle 86"/>
          <p:cNvSpPr/>
          <p:nvPr/>
        </p:nvSpPr>
        <p:spPr>
          <a:xfrm>
            <a:off x="2027951" y="294792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4" name="Rectangle 86"/>
          <p:cNvSpPr/>
          <p:nvPr/>
        </p:nvSpPr>
        <p:spPr>
          <a:xfrm>
            <a:off x="2340221" y="294792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5" name="Rectangle 86"/>
          <p:cNvSpPr/>
          <p:nvPr/>
        </p:nvSpPr>
        <p:spPr>
          <a:xfrm>
            <a:off x="2974465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6" name="Rectangle 86"/>
          <p:cNvSpPr/>
          <p:nvPr/>
        </p:nvSpPr>
        <p:spPr>
          <a:xfrm>
            <a:off x="3286735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7" name="Rectangle 86"/>
          <p:cNvSpPr/>
          <p:nvPr/>
        </p:nvSpPr>
        <p:spPr>
          <a:xfrm>
            <a:off x="3599005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8" name="Rectangle 86"/>
          <p:cNvSpPr/>
          <p:nvPr/>
        </p:nvSpPr>
        <p:spPr>
          <a:xfrm>
            <a:off x="2969613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9" name="Rectangle 86"/>
          <p:cNvSpPr/>
          <p:nvPr/>
        </p:nvSpPr>
        <p:spPr>
          <a:xfrm>
            <a:off x="3281883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0" name="Rectangle 86"/>
          <p:cNvSpPr/>
          <p:nvPr/>
        </p:nvSpPr>
        <p:spPr>
          <a:xfrm>
            <a:off x="3594153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1" name="Rectangle 86"/>
          <p:cNvSpPr/>
          <p:nvPr/>
        </p:nvSpPr>
        <p:spPr>
          <a:xfrm>
            <a:off x="2969613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2" name="Rectangle 86"/>
          <p:cNvSpPr/>
          <p:nvPr/>
        </p:nvSpPr>
        <p:spPr>
          <a:xfrm>
            <a:off x="3281883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3" name="Rectangle 86"/>
          <p:cNvSpPr/>
          <p:nvPr/>
        </p:nvSpPr>
        <p:spPr>
          <a:xfrm>
            <a:off x="3594153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4" name="Rectangle 86"/>
          <p:cNvSpPr/>
          <p:nvPr/>
        </p:nvSpPr>
        <p:spPr>
          <a:xfrm>
            <a:off x="4228397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5" name="Rectangle 86"/>
          <p:cNvSpPr/>
          <p:nvPr/>
        </p:nvSpPr>
        <p:spPr>
          <a:xfrm>
            <a:off x="4540667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6" name="Rectangle 86"/>
          <p:cNvSpPr/>
          <p:nvPr/>
        </p:nvSpPr>
        <p:spPr>
          <a:xfrm>
            <a:off x="4852937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7" name="Rectangle 86"/>
          <p:cNvSpPr/>
          <p:nvPr/>
        </p:nvSpPr>
        <p:spPr>
          <a:xfrm>
            <a:off x="4223545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8" name="Rectangle 86"/>
          <p:cNvSpPr/>
          <p:nvPr/>
        </p:nvSpPr>
        <p:spPr>
          <a:xfrm>
            <a:off x="4535815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9" name="Rectangle 86"/>
          <p:cNvSpPr/>
          <p:nvPr/>
        </p:nvSpPr>
        <p:spPr>
          <a:xfrm>
            <a:off x="4848085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0" name="Rectangle 86"/>
          <p:cNvSpPr/>
          <p:nvPr/>
        </p:nvSpPr>
        <p:spPr>
          <a:xfrm>
            <a:off x="4223545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1" name="Rectangle 86"/>
          <p:cNvSpPr/>
          <p:nvPr/>
        </p:nvSpPr>
        <p:spPr>
          <a:xfrm>
            <a:off x="4535815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2" name="Rectangle 86"/>
          <p:cNvSpPr/>
          <p:nvPr/>
        </p:nvSpPr>
        <p:spPr>
          <a:xfrm>
            <a:off x="4848085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3" name="Rectangle 86"/>
          <p:cNvSpPr/>
          <p:nvPr/>
        </p:nvSpPr>
        <p:spPr>
          <a:xfrm>
            <a:off x="5476994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4" name="Rectangle 86"/>
          <p:cNvSpPr/>
          <p:nvPr/>
        </p:nvSpPr>
        <p:spPr>
          <a:xfrm>
            <a:off x="5789264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5" name="Rectangle 86"/>
          <p:cNvSpPr/>
          <p:nvPr/>
        </p:nvSpPr>
        <p:spPr>
          <a:xfrm>
            <a:off x="6101534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6" name="Rectangle 86"/>
          <p:cNvSpPr/>
          <p:nvPr/>
        </p:nvSpPr>
        <p:spPr>
          <a:xfrm>
            <a:off x="5472142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84412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8" name="Rectangle 86"/>
          <p:cNvSpPr/>
          <p:nvPr/>
        </p:nvSpPr>
        <p:spPr>
          <a:xfrm>
            <a:off x="6096682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9" name="Rectangle 86"/>
          <p:cNvSpPr/>
          <p:nvPr/>
        </p:nvSpPr>
        <p:spPr>
          <a:xfrm>
            <a:off x="5472142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0" name="Rectangle 86"/>
          <p:cNvSpPr/>
          <p:nvPr/>
        </p:nvSpPr>
        <p:spPr>
          <a:xfrm>
            <a:off x="5784412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1" name="Rectangle 86"/>
          <p:cNvSpPr/>
          <p:nvPr/>
        </p:nvSpPr>
        <p:spPr>
          <a:xfrm>
            <a:off x="6096682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2" name="Rectangle 86"/>
          <p:cNvSpPr/>
          <p:nvPr/>
        </p:nvSpPr>
        <p:spPr>
          <a:xfrm>
            <a:off x="6800605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3" name="Rectangle 86"/>
          <p:cNvSpPr/>
          <p:nvPr/>
        </p:nvSpPr>
        <p:spPr>
          <a:xfrm>
            <a:off x="7112875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4" name="Rectangle 86"/>
          <p:cNvSpPr/>
          <p:nvPr/>
        </p:nvSpPr>
        <p:spPr>
          <a:xfrm>
            <a:off x="7425145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5" name="Rectangle 86"/>
          <p:cNvSpPr/>
          <p:nvPr/>
        </p:nvSpPr>
        <p:spPr>
          <a:xfrm>
            <a:off x="6795753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6" name="Rectangle 86"/>
          <p:cNvSpPr/>
          <p:nvPr/>
        </p:nvSpPr>
        <p:spPr>
          <a:xfrm>
            <a:off x="7108023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7" name="Rectangle 86"/>
          <p:cNvSpPr/>
          <p:nvPr/>
        </p:nvSpPr>
        <p:spPr>
          <a:xfrm>
            <a:off x="7420293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8" name="Rectangle 86"/>
          <p:cNvSpPr/>
          <p:nvPr/>
        </p:nvSpPr>
        <p:spPr>
          <a:xfrm>
            <a:off x="6795753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9" name="Rectangle 86"/>
          <p:cNvSpPr/>
          <p:nvPr/>
        </p:nvSpPr>
        <p:spPr>
          <a:xfrm>
            <a:off x="7108023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0" name="Rectangle 86"/>
          <p:cNvSpPr/>
          <p:nvPr/>
        </p:nvSpPr>
        <p:spPr>
          <a:xfrm>
            <a:off x="7420293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1" name="Rectangle 86"/>
          <p:cNvSpPr/>
          <p:nvPr/>
        </p:nvSpPr>
        <p:spPr>
          <a:xfrm>
            <a:off x="8108088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2" name="Rectangle 86"/>
          <p:cNvSpPr/>
          <p:nvPr/>
        </p:nvSpPr>
        <p:spPr>
          <a:xfrm>
            <a:off x="8420358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3" name="Rectangle 86"/>
          <p:cNvSpPr/>
          <p:nvPr/>
        </p:nvSpPr>
        <p:spPr>
          <a:xfrm>
            <a:off x="8732628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4" name="Rectangle 86"/>
          <p:cNvSpPr/>
          <p:nvPr/>
        </p:nvSpPr>
        <p:spPr>
          <a:xfrm>
            <a:off x="8103236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5" name="Rectangle 86"/>
          <p:cNvSpPr/>
          <p:nvPr/>
        </p:nvSpPr>
        <p:spPr>
          <a:xfrm>
            <a:off x="8415506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6" name="Rectangle 86"/>
          <p:cNvSpPr/>
          <p:nvPr/>
        </p:nvSpPr>
        <p:spPr>
          <a:xfrm>
            <a:off x="8727776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7" name="Rectangle 86"/>
          <p:cNvSpPr/>
          <p:nvPr/>
        </p:nvSpPr>
        <p:spPr>
          <a:xfrm>
            <a:off x="8103236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8" name="Rectangle 86"/>
          <p:cNvSpPr/>
          <p:nvPr/>
        </p:nvSpPr>
        <p:spPr>
          <a:xfrm>
            <a:off x="8415506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9" name="Rectangle 86"/>
          <p:cNvSpPr/>
          <p:nvPr/>
        </p:nvSpPr>
        <p:spPr>
          <a:xfrm>
            <a:off x="8727776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0" name="Rectangle 86"/>
          <p:cNvSpPr/>
          <p:nvPr/>
        </p:nvSpPr>
        <p:spPr>
          <a:xfrm>
            <a:off x="9405867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1" name="Rectangle 86"/>
          <p:cNvSpPr/>
          <p:nvPr/>
        </p:nvSpPr>
        <p:spPr>
          <a:xfrm>
            <a:off x="9718137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2" name="Rectangle 86"/>
          <p:cNvSpPr/>
          <p:nvPr/>
        </p:nvSpPr>
        <p:spPr>
          <a:xfrm>
            <a:off x="10030407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3" name="Rectangle 86"/>
          <p:cNvSpPr/>
          <p:nvPr/>
        </p:nvSpPr>
        <p:spPr>
          <a:xfrm>
            <a:off x="9401015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4" name="Rectangle 86"/>
          <p:cNvSpPr/>
          <p:nvPr/>
        </p:nvSpPr>
        <p:spPr>
          <a:xfrm>
            <a:off x="9713285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5" name="Rectangle 86"/>
          <p:cNvSpPr/>
          <p:nvPr/>
        </p:nvSpPr>
        <p:spPr>
          <a:xfrm>
            <a:off x="10025555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6" name="Rectangle 86"/>
          <p:cNvSpPr/>
          <p:nvPr/>
        </p:nvSpPr>
        <p:spPr>
          <a:xfrm>
            <a:off x="9401015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7" name="Rectangle 86"/>
          <p:cNvSpPr/>
          <p:nvPr/>
        </p:nvSpPr>
        <p:spPr>
          <a:xfrm>
            <a:off x="9713285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8" name="Rectangle 86"/>
          <p:cNvSpPr/>
          <p:nvPr/>
        </p:nvSpPr>
        <p:spPr>
          <a:xfrm>
            <a:off x="10025555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9" name="Rectangle 86"/>
          <p:cNvSpPr/>
          <p:nvPr/>
        </p:nvSpPr>
        <p:spPr>
          <a:xfrm>
            <a:off x="442252" y="232338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0" name="Rectangle 86"/>
          <p:cNvSpPr/>
          <p:nvPr/>
        </p:nvSpPr>
        <p:spPr>
          <a:xfrm>
            <a:off x="754522" y="232338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1" name="Rectangle 86"/>
          <p:cNvSpPr/>
          <p:nvPr/>
        </p:nvSpPr>
        <p:spPr>
          <a:xfrm>
            <a:off x="1066792" y="232338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2" name="Rectangle 86"/>
          <p:cNvSpPr/>
          <p:nvPr/>
        </p:nvSpPr>
        <p:spPr>
          <a:xfrm>
            <a:off x="437400" y="263565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3" name="Rectangle 86"/>
          <p:cNvSpPr/>
          <p:nvPr/>
        </p:nvSpPr>
        <p:spPr>
          <a:xfrm>
            <a:off x="749670" y="263565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4" name="Rectangle 86"/>
          <p:cNvSpPr/>
          <p:nvPr/>
        </p:nvSpPr>
        <p:spPr>
          <a:xfrm>
            <a:off x="1061940" y="263565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5" name="Rectangle 86"/>
          <p:cNvSpPr/>
          <p:nvPr/>
        </p:nvSpPr>
        <p:spPr>
          <a:xfrm>
            <a:off x="437400" y="294792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6" name="Rectangle 86"/>
          <p:cNvSpPr/>
          <p:nvPr/>
        </p:nvSpPr>
        <p:spPr>
          <a:xfrm>
            <a:off x="749670" y="294792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7" name="Rectangle 86"/>
          <p:cNvSpPr/>
          <p:nvPr/>
        </p:nvSpPr>
        <p:spPr>
          <a:xfrm>
            <a:off x="1061940" y="294792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8" name="Rectangle 86"/>
          <p:cNvSpPr/>
          <p:nvPr/>
        </p:nvSpPr>
        <p:spPr>
          <a:xfrm>
            <a:off x="10715521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9" name="Rectangle 86"/>
          <p:cNvSpPr/>
          <p:nvPr/>
        </p:nvSpPr>
        <p:spPr>
          <a:xfrm>
            <a:off x="11027791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0" name="Rectangle 86"/>
          <p:cNvSpPr/>
          <p:nvPr/>
        </p:nvSpPr>
        <p:spPr>
          <a:xfrm>
            <a:off x="11340061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1" name="Rectangle 86"/>
          <p:cNvSpPr/>
          <p:nvPr/>
        </p:nvSpPr>
        <p:spPr>
          <a:xfrm>
            <a:off x="10710669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2" name="Rectangle 86"/>
          <p:cNvSpPr/>
          <p:nvPr/>
        </p:nvSpPr>
        <p:spPr>
          <a:xfrm>
            <a:off x="11022939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3" name="Rectangle 86"/>
          <p:cNvSpPr/>
          <p:nvPr/>
        </p:nvSpPr>
        <p:spPr>
          <a:xfrm>
            <a:off x="11335209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4" name="Rectangle 86"/>
          <p:cNvSpPr/>
          <p:nvPr/>
        </p:nvSpPr>
        <p:spPr>
          <a:xfrm>
            <a:off x="10710669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5" name="Rectangle 86"/>
          <p:cNvSpPr/>
          <p:nvPr/>
        </p:nvSpPr>
        <p:spPr>
          <a:xfrm>
            <a:off x="11022939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6" name="Rectangle 86"/>
          <p:cNvSpPr/>
          <p:nvPr/>
        </p:nvSpPr>
        <p:spPr>
          <a:xfrm>
            <a:off x="11335209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cxnSp>
        <p:nvCxnSpPr>
          <p:cNvPr id="138" name="Straight Arrow Connector 57"/>
          <p:cNvCxnSpPr/>
          <p:nvPr/>
        </p:nvCxnSpPr>
        <p:spPr>
          <a:xfrm flipH="1">
            <a:off x="2184086" y="1467575"/>
            <a:ext cx="2663999" cy="73941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57"/>
          <p:cNvCxnSpPr/>
          <p:nvPr/>
        </p:nvCxnSpPr>
        <p:spPr>
          <a:xfrm flipH="1">
            <a:off x="3467774" y="1540524"/>
            <a:ext cx="1560184" cy="6540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57"/>
          <p:cNvCxnSpPr/>
          <p:nvPr/>
        </p:nvCxnSpPr>
        <p:spPr>
          <a:xfrm flipH="1">
            <a:off x="4721710" y="1540524"/>
            <a:ext cx="620180" cy="6304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57"/>
          <p:cNvCxnSpPr/>
          <p:nvPr/>
        </p:nvCxnSpPr>
        <p:spPr>
          <a:xfrm>
            <a:off x="5723838" y="1540524"/>
            <a:ext cx="1478907" cy="6540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57"/>
          <p:cNvCxnSpPr/>
          <p:nvPr/>
        </p:nvCxnSpPr>
        <p:spPr>
          <a:xfrm>
            <a:off x="5888730" y="1500026"/>
            <a:ext cx="2633409" cy="7485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57"/>
          <p:cNvCxnSpPr/>
          <p:nvPr/>
        </p:nvCxnSpPr>
        <p:spPr>
          <a:xfrm>
            <a:off x="6096682" y="1434132"/>
            <a:ext cx="3738479" cy="8144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52"/>
          <p:cNvSpPr txBox="1"/>
          <p:nvPr/>
        </p:nvSpPr>
        <p:spPr>
          <a:xfrm>
            <a:off x="10492828" y="340393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</a:t>
            </a:r>
            <a:r>
              <a:rPr lang="hu-HU" dirty="0" err="1" smtClean="0"/>
              <a:t>irst</a:t>
            </a:r>
            <a:r>
              <a:rPr lang="hu-HU" dirty="0" smtClean="0"/>
              <a:t> </a:t>
            </a:r>
            <a:r>
              <a:rPr lang="hu-HU" dirty="0" err="1" smtClean="0"/>
              <a:t>level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58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54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27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01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15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24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8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56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43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65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2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2"/>
          <p:cNvSpPr txBox="1"/>
          <p:nvPr/>
        </p:nvSpPr>
        <p:spPr>
          <a:xfrm>
            <a:off x="6335123" y="65083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i</a:t>
            </a:r>
            <a:r>
              <a:rPr lang="hu-HU" dirty="0" err="1" smtClean="0"/>
              <a:t>nitial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endParaRPr lang="hu-HU" dirty="0"/>
          </a:p>
        </p:txBody>
      </p:sp>
      <p:cxnSp>
        <p:nvCxnSpPr>
          <p:cNvPr id="15" name="Straight Arrow Connector 57"/>
          <p:cNvCxnSpPr/>
          <p:nvPr/>
        </p:nvCxnSpPr>
        <p:spPr>
          <a:xfrm flipH="1">
            <a:off x="905805" y="1394875"/>
            <a:ext cx="3751237" cy="8499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58"/>
          <p:cNvCxnSpPr/>
          <p:nvPr/>
        </p:nvCxnSpPr>
        <p:spPr>
          <a:xfrm>
            <a:off x="5531508" y="1528923"/>
            <a:ext cx="357222" cy="59566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61"/>
          <p:cNvCxnSpPr/>
          <p:nvPr/>
        </p:nvCxnSpPr>
        <p:spPr>
          <a:xfrm>
            <a:off x="6413804" y="1394875"/>
            <a:ext cx="4737126" cy="72971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86"/>
          <p:cNvSpPr/>
          <p:nvPr/>
        </p:nvSpPr>
        <p:spPr>
          <a:xfrm>
            <a:off x="4996000" y="41081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5" name="Rectangle 86"/>
          <p:cNvSpPr/>
          <p:nvPr/>
        </p:nvSpPr>
        <p:spPr>
          <a:xfrm>
            <a:off x="5308270" y="41081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6" name="Rectangle 86"/>
          <p:cNvSpPr/>
          <p:nvPr/>
        </p:nvSpPr>
        <p:spPr>
          <a:xfrm>
            <a:off x="5620540" y="41081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7" name="Rectangle 86"/>
          <p:cNvSpPr/>
          <p:nvPr/>
        </p:nvSpPr>
        <p:spPr>
          <a:xfrm>
            <a:off x="4991148" y="72308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8" name="Rectangle 86"/>
          <p:cNvSpPr/>
          <p:nvPr/>
        </p:nvSpPr>
        <p:spPr>
          <a:xfrm>
            <a:off x="5303418" y="72308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9" name="Rectangle 86"/>
          <p:cNvSpPr/>
          <p:nvPr/>
        </p:nvSpPr>
        <p:spPr>
          <a:xfrm>
            <a:off x="5615688" y="72308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0" name="Rectangle 86"/>
          <p:cNvSpPr/>
          <p:nvPr/>
        </p:nvSpPr>
        <p:spPr>
          <a:xfrm>
            <a:off x="4991148" y="103535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1" name="Rectangle 86"/>
          <p:cNvSpPr/>
          <p:nvPr/>
        </p:nvSpPr>
        <p:spPr>
          <a:xfrm>
            <a:off x="5303418" y="103535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2" name="Rectangle 86"/>
          <p:cNvSpPr/>
          <p:nvPr/>
        </p:nvSpPr>
        <p:spPr>
          <a:xfrm>
            <a:off x="5615688" y="1035356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6" name="Rectangle 86"/>
          <p:cNvSpPr/>
          <p:nvPr/>
        </p:nvSpPr>
        <p:spPr>
          <a:xfrm>
            <a:off x="1720533" y="232338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7" name="Rectangle 86"/>
          <p:cNvSpPr/>
          <p:nvPr/>
        </p:nvSpPr>
        <p:spPr>
          <a:xfrm>
            <a:off x="2032803" y="232338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8" name="Rectangle 86"/>
          <p:cNvSpPr/>
          <p:nvPr/>
        </p:nvSpPr>
        <p:spPr>
          <a:xfrm>
            <a:off x="2345073" y="232338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9" name="Rectangle 86"/>
          <p:cNvSpPr/>
          <p:nvPr/>
        </p:nvSpPr>
        <p:spPr>
          <a:xfrm>
            <a:off x="1715681" y="263565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0" name="Rectangle 86"/>
          <p:cNvSpPr/>
          <p:nvPr/>
        </p:nvSpPr>
        <p:spPr>
          <a:xfrm>
            <a:off x="2027951" y="263565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1" name="Rectangle 86"/>
          <p:cNvSpPr/>
          <p:nvPr/>
        </p:nvSpPr>
        <p:spPr>
          <a:xfrm>
            <a:off x="2340221" y="263565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2" name="Rectangle 86"/>
          <p:cNvSpPr/>
          <p:nvPr/>
        </p:nvSpPr>
        <p:spPr>
          <a:xfrm>
            <a:off x="1715681" y="294792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3" name="Rectangle 86"/>
          <p:cNvSpPr/>
          <p:nvPr/>
        </p:nvSpPr>
        <p:spPr>
          <a:xfrm>
            <a:off x="2027951" y="294792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4" name="Rectangle 86"/>
          <p:cNvSpPr/>
          <p:nvPr/>
        </p:nvSpPr>
        <p:spPr>
          <a:xfrm>
            <a:off x="2340221" y="294792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5" name="Rectangle 86"/>
          <p:cNvSpPr/>
          <p:nvPr/>
        </p:nvSpPr>
        <p:spPr>
          <a:xfrm>
            <a:off x="2974465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6" name="Rectangle 86"/>
          <p:cNvSpPr/>
          <p:nvPr/>
        </p:nvSpPr>
        <p:spPr>
          <a:xfrm>
            <a:off x="3286735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7" name="Rectangle 86"/>
          <p:cNvSpPr/>
          <p:nvPr/>
        </p:nvSpPr>
        <p:spPr>
          <a:xfrm>
            <a:off x="3599005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8" name="Rectangle 86"/>
          <p:cNvSpPr/>
          <p:nvPr/>
        </p:nvSpPr>
        <p:spPr>
          <a:xfrm>
            <a:off x="2969613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9" name="Rectangle 86"/>
          <p:cNvSpPr/>
          <p:nvPr/>
        </p:nvSpPr>
        <p:spPr>
          <a:xfrm>
            <a:off x="3281883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0" name="Rectangle 86"/>
          <p:cNvSpPr/>
          <p:nvPr/>
        </p:nvSpPr>
        <p:spPr>
          <a:xfrm>
            <a:off x="3594153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1" name="Rectangle 86"/>
          <p:cNvSpPr/>
          <p:nvPr/>
        </p:nvSpPr>
        <p:spPr>
          <a:xfrm>
            <a:off x="2969613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2" name="Rectangle 86"/>
          <p:cNvSpPr/>
          <p:nvPr/>
        </p:nvSpPr>
        <p:spPr>
          <a:xfrm>
            <a:off x="3281883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3" name="Rectangle 86"/>
          <p:cNvSpPr/>
          <p:nvPr/>
        </p:nvSpPr>
        <p:spPr>
          <a:xfrm>
            <a:off x="3594153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4" name="Rectangle 86"/>
          <p:cNvSpPr/>
          <p:nvPr/>
        </p:nvSpPr>
        <p:spPr>
          <a:xfrm>
            <a:off x="4228397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5" name="Rectangle 86"/>
          <p:cNvSpPr/>
          <p:nvPr/>
        </p:nvSpPr>
        <p:spPr>
          <a:xfrm>
            <a:off x="4540667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6" name="Rectangle 86"/>
          <p:cNvSpPr/>
          <p:nvPr/>
        </p:nvSpPr>
        <p:spPr>
          <a:xfrm>
            <a:off x="4852937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7" name="Rectangle 86"/>
          <p:cNvSpPr/>
          <p:nvPr/>
        </p:nvSpPr>
        <p:spPr>
          <a:xfrm>
            <a:off x="4223545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8" name="Rectangle 86"/>
          <p:cNvSpPr/>
          <p:nvPr/>
        </p:nvSpPr>
        <p:spPr>
          <a:xfrm>
            <a:off x="4535815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9" name="Rectangle 86"/>
          <p:cNvSpPr/>
          <p:nvPr/>
        </p:nvSpPr>
        <p:spPr>
          <a:xfrm>
            <a:off x="4848085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0" name="Rectangle 86"/>
          <p:cNvSpPr/>
          <p:nvPr/>
        </p:nvSpPr>
        <p:spPr>
          <a:xfrm>
            <a:off x="4223545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1" name="Rectangle 86"/>
          <p:cNvSpPr/>
          <p:nvPr/>
        </p:nvSpPr>
        <p:spPr>
          <a:xfrm>
            <a:off x="4535815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2" name="Rectangle 86"/>
          <p:cNvSpPr/>
          <p:nvPr/>
        </p:nvSpPr>
        <p:spPr>
          <a:xfrm>
            <a:off x="4848085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3" name="Rectangle 86"/>
          <p:cNvSpPr/>
          <p:nvPr/>
        </p:nvSpPr>
        <p:spPr>
          <a:xfrm>
            <a:off x="5476994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4" name="Rectangle 86"/>
          <p:cNvSpPr/>
          <p:nvPr/>
        </p:nvSpPr>
        <p:spPr>
          <a:xfrm>
            <a:off x="5789264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5" name="Rectangle 86"/>
          <p:cNvSpPr/>
          <p:nvPr/>
        </p:nvSpPr>
        <p:spPr>
          <a:xfrm>
            <a:off x="6101534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6" name="Rectangle 86"/>
          <p:cNvSpPr/>
          <p:nvPr/>
        </p:nvSpPr>
        <p:spPr>
          <a:xfrm>
            <a:off x="5472142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84412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8" name="Rectangle 86"/>
          <p:cNvSpPr/>
          <p:nvPr/>
        </p:nvSpPr>
        <p:spPr>
          <a:xfrm>
            <a:off x="6096682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9" name="Rectangle 86"/>
          <p:cNvSpPr/>
          <p:nvPr/>
        </p:nvSpPr>
        <p:spPr>
          <a:xfrm>
            <a:off x="5472142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0" name="Rectangle 86"/>
          <p:cNvSpPr/>
          <p:nvPr/>
        </p:nvSpPr>
        <p:spPr>
          <a:xfrm>
            <a:off x="5784412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1" name="Rectangle 86"/>
          <p:cNvSpPr/>
          <p:nvPr/>
        </p:nvSpPr>
        <p:spPr>
          <a:xfrm>
            <a:off x="6096682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2" name="Rectangle 86"/>
          <p:cNvSpPr/>
          <p:nvPr/>
        </p:nvSpPr>
        <p:spPr>
          <a:xfrm>
            <a:off x="6800605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3" name="Rectangle 86"/>
          <p:cNvSpPr/>
          <p:nvPr/>
        </p:nvSpPr>
        <p:spPr>
          <a:xfrm>
            <a:off x="7112875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4" name="Rectangle 86"/>
          <p:cNvSpPr/>
          <p:nvPr/>
        </p:nvSpPr>
        <p:spPr>
          <a:xfrm>
            <a:off x="7425145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5" name="Rectangle 86"/>
          <p:cNvSpPr/>
          <p:nvPr/>
        </p:nvSpPr>
        <p:spPr>
          <a:xfrm>
            <a:off x="6795753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6" name="Rectangle 86"/>
          <p:cNvSpPr/>
          <p:nvPr/>
        </p:nvSpPr>
        <p:spPr>
          <a:xfrm>
            <a:off x="7108023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7" name="Rectangle 86"/>
          <p:cNvSpPr/>
          <p:nvPr/>
        </p:nvSpPr>
        <p:spPr>
          <a:xfrm>
            <a:off x="7420293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8" name="Rectangle 86"/>
          <p:cNvSpPr/>
          <p:nvPr/>
        </p:nvSpPr>
        <p:spPr>
          <a:xfrm>
            <a:off x="6795753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9" name="Rectangle 86"/>
          <p:cNvSpPr/>
          <p:nvPr/>
        </p:nvSpPr>
        <p:spPr>
          <a:xfrm>
            <a:off x="7108023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0" name="Rectangle 86"/>
          <p:cNvSpPr/>
          <p:nvPr/>
        </p:nvSpPr>
        <p:spPr>
          <a:xfrm>
            <a:off x="7420293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1" name="Rectangle 86"/>
          <p:cNvSpPr/>
          <p:nvPr/>
        </p:nvSpPr>
        <p:spPr>
          <a:xfrm>
            <a:off x="8108088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2" name="Rectangle 86"/>
          <p:cNvSpPr/>
          <p:nvPr/>
        </p:nvSpPr>
        <p:spPr>
          <a:xfrm>
            <a:off x="8420358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3" name="Rectangle 86"/>
          <p:cNvSpPr/>
          <p:nvPr/>
        </p:nvSpPr>
        <p:spPr>
          <a:xfrm>
            <a:off x="8732628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4" name="Rectangle 86"/>
          <p:cNvSpPr/>
          <p:nvPr/>
        </p:nvSpPr>
        <p:spPr>
          <a:xfrm>
            <a:off x="8103236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5" name="Rectangle 86"/>
          <p:cNvSpPr/>
          <p:nvPr/>
        </p:nvSpPr>
        <p:spPr>
          <a:xfrm>
            <a:off x="8415506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6" name="Rectangle 86"/>
          <p:cNvSpPr/>
          <p:nvPr/>
        </p:nvSpPr>
        <p:spPr>
          <a:xfrm>
            <a:off x="8727776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7" name="Rectangle 86"/>
          <p:cNvSpPr/>
          <p:nvPr/>
        </p:nvSpPr>
        <p:spPr>
          <a:xfrm>
            <a:off x="8103236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8" name="Rectangle 86"/>
          <p:cNvSpPr/>
          <p:nvPr/>
        </p:nvSpPr>
        <p:spPr>
          <a:xfrm>
            <a:off x="8415506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9" name="Rectangle 86"/>
          <p:cNvSpPr/>
          <p:nvPr/>
        </p:nvSpPr>
        <p:spPr>
          <a:xfrm>
            <a:off x="8727776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0" name="Rectangle 86"/>
          <p:cNvSpPr/>
          <p:nvPr/>
        </p:nvSpPr>
        <p:spPr>
          <a:xfrm>
            <a:off x="9405867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1" name="Rectangle 86"/>
          <p:cNvSpPr/>
          <p:nvPr/>
        </p:nvSpPr>
        <p:spPr>
          <a:xfrm>
            <a:off x="9718137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2" name="Rectangle 86"/>
          <p:cNvSpPr/>
          <p:nvPr/>
        </p:nvSpPr>
        <p:spPr>
          <a:xfrm>
            <a:off x="10030407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3" name="Rectangle 86"/>
          <p:cNvSpPr/>
          <p:nvPr/>
        </p:nvSpPr>
        <p:spPr>
          <a:xfrm>
            <a:off x="9401015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4" name="Rectangle 86"/>
          <p:cNvSpPr/>
          <p:nvPr/>
        </p:nvSpPr>
        <p:spPr>
          <a:xfrm>
            <a:off x="9713285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5" name="Rectangle 86"/>
          <p:cNvSpPr/>
          <p:nvPr/>
        </p:nvSpPr>
        <p:spPr>
          <a:xfrm>
            <a:off x="10025555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6" name="Rectangle 86"/>
          <p:cNvSpPr/>
          <p:nvPr/>
        </p:nvSpPr>
        <p:spPr>
          <a:xfrm>
            <a:off x="9401015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7" name="Rectangle 86"/>
          <p:cNvSpPr/>
          <p:nvPr/>
        </p:nvSpPr>
        <p:spPr>
          <a:xfrm>
            <a:off x="9713285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8" name="Rectangle 86"/>
          <p:cNvSpPr/>
          <p:nvPr/>
        </p:nvSpPr>
        <p:spPr>
          <a:xfrm>
            <a:off x="10025555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9" name="Rectangle 86"/>
          <p:cNvSpPr/>
          <p:nvPr/>
        </p:nvSpPr>
        <p:spPr>
          <a:xfrm>
            <a:off x="442252" y="232338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0" name="Rectangle 86"/>
          <p:cNvSpPr/>
          <p:nvPr/>
        </p:nvSpPr>
        <p:spPr>
          <a:xfrm>
            <a:off x="754522" y="232338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1" name="Rectangle 86"/>
          <p:cNvSpPr/>
          <p:nvPr/>
        </p:nvSpPr>
        <p:spPr>
          <a:xfrm>
            <a:off x="1066792" y="232338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2" name="Rectangle 86"/>
          <p:cNvSpPr/>
          <p:nvPr/>
        </p:nvSpPr>
        <p:spPr>
          <a:xfrm>
            <a:off x="437400" y="263565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3" name="Rectangle 86"/>
          <p:cNvSpPr/>
          <p:nvPr/>
        </p:nvSpPr>
        <p:spPr>
          <a:xfrm>
            <a:off x="749670" y="263565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4" name="Rectangle 86"/>
          <p:cNvSpPr/>
          <p:nvPr/>
        </p:nvSpPr>
        <p:spPr>
          <a:xfrm>
            <a:off x="1061940" y="263565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5" name="Rectangle 86"/>
          <p:cNvSpPr/>
          <p:nvPr/>
        </p:nvSpPr>
        <p:spPr>
          <a:xfrm>
            <a:off x="437400" y="294792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6" name="Rectangle 86"/>
          <p:cNvSpPr/>
          <p:nvPr/>
        </p:nvSpPr>
        <p:spPr>
          <a:xfrm>
            <a:off x="749670" y="294792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7" name="Rectangle 86"/>
          <p:cNvSpPr/>
          <p:nvPr/>
        </p:nvSpPr>
        <p:spPr>
          <a:xfrm>
            <a:off x="1061940" y="2947920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8" name="Rectangle 86"/>
          <p:cNvSpPr/>
          <p:nvPr/>
        </p:nvSpPr>
        <p:spPr>
          <a:xfrm>
            <a:off x="10715521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9" name="Rectangle 86"/>
          <p:cNvSpPr/>
          <p:nvPr/>
        </p:nvSpPr>
        <p:spPr>
          <a:xfrm>
            <a:off x="11027791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0" name="Rectangle 86"/>
          <p:cNvSpPr/>
          <p:nvPr/>
        </p:nvSpPr>
        <p:spPr>
          <a:xfrm>
            <a:off x="11340061" y="233952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1" name="Rectangle 86"/>
          <p:cNvSpPr/>
          <p:nvPr/>
        </p:nvSpPr>
        <p:spPr>
          <a:xfrm>
            <a:off x="10710669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2" name="Rectangle 86"/>
          <p:cNvSpPr/>
          <p:nvPr/>
        </p:nvSpPr>
        <p:spPr>
          <a:xfrm>
            <a:off x="11022939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3" name="Rectangle 86"/>
          <p:cNvSpPr/>
          <p:nvPr/>
        </p:nvSpPr>
        <p:spPr>
          <a:xfrm>
            <a:off x="11335209" y="265179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4" name="Rectangle 86"/>
          <p:cNvSpPr/>
          <p:nvPr/>
        </p:nvSpPr>
        <p:spPr>
          <a:xfrm>
            <a:off x="10710669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5" name="Rectangle 86"/>
          <p:cNvSpPr/>
          <p:nvPr/>
        </p:nvSpPr>
        <p:spPr>
          <a:xfrm>
            <a:off x="11022939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6" name="Rectangle 86"/>
          <p:cNvSpPr/>
          <p:nvPr/>
        </p:nvSpPr>
        <p:spPr>
          <a:xfrm>
            <a:off x="11335209" y="2964064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cxnSp>
        <p:nvCxnSpPr>
          <p:cNvPr id="138" name="Straight Arrow Connector 57"/>
          <p:cNvCxnSpPr/>
          <p:nvPr/>
        </p:nvCxnSpPr>
        <p:spPr>
          <a:xfrm flipH="1">
            <a:off x="2184086" y="1467575"/>
            <a:ext cx="2663999" cy="73941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57"/>
          <p:cNvCxnSpPr/>
          <p:nvPr/>
        </p:nvCxnSpPr>
        <p:spPr>
          <a:xfrm flipH="1">
            <a:off x="3467774" y="1540524"/>
            <a:ext cx="1560184" cy="6540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57"/>
          <p:cNvCxnSpPr/>
          <p:nvPr/>
        </p:nvCxnSpPr>
        <p:spPr>
          <a:xfrm flipH="1">
            <a:off x="4721710" y="1540524"/>
            <a:ext cx="620180" cy="63045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57"/>
          <p:cNvCxnSpPr/>
          <p:nvPr/>
        </p:nvCxnSpPr>
        <p:spPr>
          <a:xfrm>
            <a:off x="5723838" y="1540524"/>
            <a:ext cx="1478907" cy="6540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57"/>
          <p:cNvCxnSpPr/>
          <p:nvPr/>
        </p:nvCxnSpPr>
        <p:spPr>
          <a:xfrm>
            <a:off x="5888730" y="1500026"/>
            <a:ext cx="2633409" cy="74853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57"/>
          <p:cNvCxnSpPr/>
          <p:nvPr/>
        </p:nvCxnSpPr>
        <p:spPr>
          <a:xfrm>
            <a:off x="6096682" y="1434132"/>
            <a:ext cx="3738479" cy="8144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52"/>
          <p:cNvSpPr txBox="1"/>
          <p:nvPr/>
        </p:nvSpPr>
        <p:spPr>
          <a:xfrm>
            <a:off x="10492828" y="340393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</a:t>
            </a:r>
            <a:r>
              <a:rPr lang="hu-HU" dirty="0" err="1" smtClean="0"/>
              <a:t>irst</a:t>
            </a:r>
            <a:r>
              <a:rPr lang="hu-HU" dirty="0" smtClean="0"/>
              <a:t> </a:t>
            </a:r>
            <a:r>
              <a:rPr lang="hu-HU" dirty="0" err="1" smtClean="0"/>
              <a:t>level</a:t>
            </a:r>
            <a:endParaRPr lang="hu-HU" dirty="0"/>
          </a:p>
        </p:txBody>
      </p:sp>
      <p:cxnSp>
        <p:nvCxnSpPr>
          <p:cNvPr id="144" name="Straight Arrow Connector 57"/>
          <p:cNvCxnSpPr/>
          <p:nvPr/>
        </p:nvCxnSpPr>
        <p:spPr>
          <a:xfrm flipH="1">
            <a:off x="1618175" y="3338727"/>
            <a:ext cx="3751237" cy="8499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58"/>
          <p:cNvCxnSpPr/>
          <p:nvPr/>
        </p:nvCxnSpPr>
        <p:spPr>
          <a:xfrm>
            <a:off x="5941823" y="3511154"/>
            <a:ext cx="909953" cy="69394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61"/>
          <p:cNvCxnSpPr/>
          <p:nvPr/>
        </p:nvCxnSpPr>
        <p:spPr>
          <a:xfrm>
            <a:off x="6598083" y="3338727"/>
            <a:ext cx="4737126" cy="72971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57"/>
          <p:cNvCxnSpPr/>
          <p:nvPr/>
        </p:nvCxnSpPr>
        <p:spPr>
          <a:xfrm flipH="1">
            <a:off x="2759994" y="3442269"/>
            <a:ext cx="2663999" cy="73941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57"/>
          <p:cNvCxnSpPr/>
          <p:nvPr/>
        </p:nvCxnSpPr>
        <p:spPr>
          <a:xfrm flipH="1">
            <a:off x="4021409" y="3487540"/>
            <a:ext cx="1560184" cy="6540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57"/>
          <p:cNvCxnSpPr/>
          <p:nvPr/>
        </p:nvCxnSpPr>
        <p:spPr>
          <a:xfrm flipH="1">
            <a:off x="5291592" y="3522961"/>
            <a:ext cx="462212" cy="6587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57"/>
          <p:cNvCxnSpPr/>
          <p:nvPr/>
        </p:nvCxnSpPr>
        <p:spPr>
          <a:xfrm>
            <a:off x="6261875" y="3489591"/>
            <a:ext cx="2260264" cy="7512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57"/>
          <p:cNvCxnSpPr/>
          <p:nvPr/>
        </p:nvCxnSpPr>
        <p:spPr>
          <a:xfrm>
            <a:off x="6434086" y="3426383"/>
            <a:ext cx="3738479" cy="8144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86"/>
          <p:cNvSpPr/>
          <p:nvPr/>
        </p:nvSpPr>
        <p:spPr>
          <a:xfrm>
            <a:off x="1966538" y="439897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4" name="Rectangle 86"/>
          <p:cNvSpPr/>
          <p:nvPr/>
        </p:nvSpPr>
        <p:spPr>
          <a:xfrm>
            <a:off x="2278808" y="439897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0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5" name="Rectangle 86"/>
          <p:cNvSpPr/>
          <p:nvPr/>
        </p:nvSpPr>
        <p:spPr>
          <a:xfrm>
            <a:off x="2591078" y="439897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6" name="Rectangle 86"/>
          <p:cNvSpPr/>
          <p:nvPr/>
        </p:nvSpPr>
        <p:spPr>
          <a:xfrm>
            <a:off x="1961686" y="471124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7" name="Rectangle 86"/>
          <p:cNvSpPr/>
          <p:nvPr/>
        </p:nvSpPr>
        <p:spPr>
          <a:xfrm>
            <a:off x="2273956" y="471124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8" name="Rectangle 86"/>
          <p:cNvSpPr/>
          <p:nvPr/>
        </p:nvSpPr>
        <p:spPr>
          <a:xfrm>
            <a:off x="2586226" y="471124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9" name="Rectangle 86"/>
          <p:cNvSpPr/>
          <p:nvPr/>
        </p:nvSpPr>
        <p:spPr>
          <a:xfrm>
            <a:off x="1961686" y="502351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0" name="Rectangle 86"/>
          <p:cNvSpPr/>
          <p:nvPr/>
        </p:nvSpPr>
        <p:spPr>
          <a:xfrm>
            <a:off x="2273956" y="502351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1" name="Rectangle 86"/>
          <p:cNvSpPr/>
          <p:nvPr/>
        </p:nvSpPr>
        <p:spPr>
          <a:xfrm>
            <a:off x="2586226" y="502351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2" name="Rectangle 86"/>
          <p:cNvSpPr/>
          <p:nvPr/>
        </p:nvSpPr>
        <p:spPr>
          <a:xfrm>
            <a:off x="3220470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3" name="Rectangle 86"/>
          <p:cNvSpPr/>
          <p:nvPr/>
        </p:nvSpPr>
        <p:spPr>
          <a:xfrm>
            <a:off x="3532740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4" name="Rectangle 86"/>
          <p:cNvSpPr/>
          <p:nvPr/>
        </p:nvSpPr>
        <p:spPr>
          <a:xfrm>
            <a:off x="3845010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0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5" name="Rectangle 86"/>
          <p:cNvSpPr/>
          <p:nvPr/>
        </p:nvSpPr>
        <p:spPr>
          <a:xfrm>
            <a:off x="3215618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6" name="Rectangle 86"/>
          <p:cNvSpPr/>
          <p:nvPr/>
        </p:nvSpPr>
        <p:spPr>
          <a:xfrm>
            <a:off x="3527888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7" name="Rectangle 86"/>
          <p:cNvSpPr/>
          <p:nvPr/>
        </p:nvSpPr>
        <p:spPr>
          <a:xfrm>
            <a:off x="3840158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8" name="Rectangle 86"/>
          <p:cNvSpPr/>
          <p:nvPr/>
        </p:nvSpPr>
        <p:spPr>
          <a:xfrm>
            <a:off x="3215618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9" name="Rectangle 86"/>
          <p:cNvSpPr/>
          <p:nvPr/>
        </p:nvSpPr>
        <p:spPr>
          <a:xfrm>
            <a:off x="3527888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0" name="Rectangle 86"/>
          <p:cNvSpPr/>
          <p:nvPr/>
        </p:nvSpPr>
        <p:spPr>
          <a:xfrm>
            <a:off x="3840158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1" name="Rectangle 86"/>
          <p:cNvSpPr/>
          <p:nvPr/>
        </p:nvSpPr>
        <p:spPr>
          <a:xfrm>
            <a:off x="4771284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2" name="Rectangle 86"/>
          <p:cNvSpPr/>
          <p:nvPr/>
        </p:nvSpPr>
        <p:spPr>
          <a:xfrm>
            <a:off x="5083554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3" name="Rectangle 86"/>
          <p:cNvSpPr/>
          <p:nvPr/>
        </p:nvSpPr>
        <p:spPr>
          <a:xfrm>
            <a:off x="5395824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4" name="Rectangle 86"/>
          <p:cNvSpPr/>
          <p:nvPr/>
        </p:nvSpPr>
        <p:spPr>
          <a:xfrm>
            <a:off x="4766432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0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5" name="Rectangle 86"/>
          <p:cNvSpPr/>
          <p:nvPr/>
        </p:nvSpPr>
        <p:spPr>
          <a:xfrm>
            <a:off x="5078702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6" name="Rectangle 86"/>
          <p:cNvSpPr/>
          <p:nvPr/>
        </p:nvSpPr>
        <p:spPr>
          <a:xfrm>
            <a:off x="5390972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7" name="Rectangle 86"/>
          <p:cNvSpPr/>
          <p:nvPr/>
        </p:nvSpPr>
        <p:spPr>
          <a:xfrm>
            <a:off x="4766432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8" name="Rectangle 86"/>
          <p:cNvSpPr/>
          <p:nvPr/>
        </p:nvSpPr>
        <p:spPr>
          <a:xfrm>
            <a:off x="5078702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9" name="Rectangle 86"/>
          <p:cNvSpPr/>
          <p:nvPr/>
        </p:nvSpPr>
        <p:spPr>
          <a:xfrm>
            <a:off x="5390972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0" name="Rectangle 86"/>
          <p:cNvSpPr/>
          <p:nvPr/>
        </p:nvSpPr>
        <p:spPr>
          <a:xfrm>
            <a:off x="6447395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1" name="Rectangle 86"/>
          <p:cNvSpPr/>
          <p:nvPr/>
        </p:nvSpPr>
        <p:spPr>
          <a:xfrm>
            <a:off x="6759665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2" name="Rectangle 86"/>
          <p:cNvSpPr/>
          <p:nvPr/>
        </p:nvSpPr>
        <p:spPr>
          <a:xfrm>
            <a:off x="7071935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3" name="Rectangle 86"/>
          <p:cNvSpPr/>
          <p:nvPr/>
        </p:nvSpPr>
        <p:spPr>
          <a:xfrm>
            <a:off x="6442543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4" name="Rectangle 86"/>
          <p:cNvSpPr/>
          <p:nvPr/>
        </p:nvSpPr>
        <p:spPr>
          <a:xfrm>
            <a:off x="6754813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5" name="Rectangle 86"/>
          <p:cNvSpPr/>
          <p:nvPr/>
        </p:nvSpPr>
        <p:spPr>
          <a:xfrm>
            <a:off x="7067083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0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6" name="Rectangle 86"/>
          <p:cNvSpPr/>
          <p:nvPr/>
        </p:nvSpPr>
        <p:spPr>
          <a:xfrm>
            <a:off x="6442543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7" name="Rectangle 86"/>
          <p:cNvSpPr/>
          <p:nvPr/>
        </p:nvSpPr>
        <p:spPr>
          <a:xfrm>
            <a:off x="6754813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8" name="Rectangle 86"/>
          <p:cNvSpPr/>
          <p:nvPr/>
        </p:nvSpPr>
        <p:spPr>
          <a:xfrm>
            <a:off x="7067083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8" name="Rectangle 86"/>
          <p:cNvSpPr/>
          <p:nvPr/>
        </p:nvSpPr>
        <p:spPr>
          <a:xfrm>
            <a:off x="8104712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9" name="Rectangle 86"/>
          <p:cNvSpPr/>
          <p:nvPr/>
        </p:nvSpPr>
        <p:spPr>
          <a:xfrm>
            <a:off x="8416982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0" name="Rectangle 86"/>
          <p:cNvSpPr/>
          <p:nvPr/>
        </p:nvSpPr>
        <p:spPr>
          <a:xfrm>
            <a:off x="8729252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1" name="Rectangle 86"/>
          <p:cNvSpPr/>
          <p:nvPr/>
        </p:nvSpPr>
        <p:spPr>
          <a:xfrm>
            <a:off x="8099860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2" name="Rectangle 86"/>
          <p:cNvSpPr/>
          <p:nvPr/>
        </p:nvSpPr>
        <p:spPr>
          <a:xfrm>
            <a:off x="8412130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3" name="Rectangle 86"/>
          <p:cNvSpPr/>
          <p:nvPr/>
        </p:nvSpPr>
        <p:spPr>
          <a:xfrm>
            <a:off x="8724400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4" name="Rectangle 86"/>
          <p:cNvSpPr/>
          <p:nvPr/>
        </p:nvSpPr>
        <p:spPr>
          <a:xfrm>
            <a:off x="8099860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0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5" name="Rectangle 86"/>
          <p:cNvSpPr/>
          <p:nvPr/>
        </p:nvSpPr>
        <p:spPr>
          <a:xfrm>
            <a:off x="8412130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6" name="Rectangle 86"/>
          <p:cNvSpPr/>
          <p:nvPr/>
        </p:nvSpPr>
        <p:spPr>
          <a:xfrm>
            <a:off x="8724400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7" name="Rectangle 86"/>
          <p:cNvSpPr/>
          <p:nvPr/>
        </p:nvSpPr>
        <p:spPr>
          <a:xfrm>
            <a:off x="9651872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8" name="Rectangle 86"/>
          <p:cNvSpPr/>
          <p:nvPr/>
        </p:nvSpPr>
        <p:spPr>
          <a:xfrm>
            <a:off x="9964142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9" name="Rectangle 86"/>
          <p:cNvSpPr/>
          <p:nvPr/>
        </p:nvSpPr>
        <p:spPr>
          <a:xfrm>
            <a:off x="10276412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0" name="Rectangle 86"/>
          <p:cNvSpPr/>
          <p:nvPr/>
        </p:nvSpPr>
        <p:spPr>
          <a:xfrm>
            <a:off x="9647020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1" name="Rectangle 86"/>
          <p:cNvSpPr/>
          <p:nvPr/>
        </p:nvSpPr>
        <p:spPr>
          <a:xfrm>
            <a:off x="9959290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2" name="Rectangle 86"/>
          <p:cNvSpPr/>
          <p:nvPr/>
        </p:nvSpPr>
        <p:spPr>
          <a:xfrm>
            <a:off x="10271560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3" name="Rectangle 86"/>
          <p:cNvSpPr/>
          <p:nvPr/>
        </p:nvSpPr>
        <p:spPr>
          <a:xfrm>
            <a:off x="9647020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4" name="Rectangle 86"/>
          <p:cNvSpPr/>
          <p:nvPr/>
        </p:nvSpPr>
        <p:spPr>
          <a:xfrm>
            <a:off x="9959290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0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5" name="Rectangle 86"/>
          <p:cNvSpPr/>
          <p:nvPr/>
        </p:nvSpPr>
        <p:spPr>
          <a:xfrm>
            <a:off x="10271560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6" name="Rectangle 86"/>
          <p:cNvSpPr/>
          <p:nvPr/>
        </p:nvSpPr>
        <p:spPr>
          <a:xfrm>
            <a:off x="688257" y="439897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0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7" name="Rectangle 86"/>
          <p:cNvSpPr/>
          <p:nvPr/>
        </p:nvSpPr>
        <p:spPr>
          <a:xfrm>
            <a:off x="1000527" y="439897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8" name="Rectangle 86"/>
          <p:cNvSpPr/>
          <p:nvPr/>
        </p:nvSpPr>
        <p:spPr>
          <a:xfrm>
            <a:off x="1312797" y="439897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9" name="Rectangle 86"/>
          <p:cNvSpPr/>
          <p:nvPr/>
        </p:nvSpPr>
        <p:spPr>
          <a:xfrm>
            <a:off x="683405" y="471124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0" name="Rectangle 86"/>
          <p:cNvSpPr/>
          <p:nvPr/>
        </p:nvSpPr>
        <p:spPr>
          <a:xfrm>
            <a:off x="995675" y="471124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1" name="Rectangle 86"/>
          <p:cNvSpPr/>
          <p:nvPr/>
        </p:nvSpPr>
        <p:spPr>
          <a:xfrm>
            <a:off x="1307945" y="471124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2" name="Rectangle 86"/>
          <p:cNvSpPr/>
          <p:nvPr/>
        </p:nvSpPr>
        <p:spPr>
          <a:xfrm>
            <a:off x="683405" y="502351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3" name="Rectangle 86"/>
          <p:cNvSpPr/>
          <p:nvPr/>
        </p:nvSpPr>
        <p:spPr>
          <a:xfrm>
            <a:off x="995675" y="502351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4" name="Rectangle 86"/>
          <p:cNvSpPr/>
          <p:nvPr/>
        </p:nvSpPr>
        <p:spPr>
          <a:xfrm>
            <a:off x="1307945" y="5023517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5" name="Rectangle 86"/>
          <p:cNvSpPr/>
          <p:nvPr/>
        </p:nvSpPr>
        <p:spPr>
          <a:xfrm>
            <a:off x="10961526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6" name="Rectangle 86"/>
          <p:cNvSpPr/>
          <p:nvPr/>
        </p:nvSpPr>
        <p:spPr>
          <a:xfrm>
            <a:off x="11273796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7" name="Rectangle 86"/>
          <p:cNvSpPr/>
          <p:nvPr/>
        </p:nvSpPr>
        <p:spPr>
          <a:xfrm>
            <a:off x="11586066" y="441512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8" name="Rectangle 86"/>
          <p:cNvSpPr/>
          <p:nvPr/>
        </p:nvSpPr>
        <p:spPr>
          <a:xfrm>
            <a:off x="10956674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9" name="Rectangle 86"/>
          <p:cNvSpPr/>
          <p:nvPr/>
        </p:nvSpPr>
        <p:spPr>
          <a:xfrm>
            <a:off x="11268944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0" name="Rectangle 86"/>
          <p:cNvSpPr/>
          <p:nvPr/>
        </p:nvSpPr>
        <p:spPr>
          <a:xfrm>
            <a:off x="11581214" y="472739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1" name="Rectangle 86"/>
          <p:cNvSpPr/>
          <p:nvPr/>
        </p:nvSpPr>
        <p:spPr>
          <a:xfrm>
            <a:off x="10956674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2" name="Rectangle 86"/>
          <p:cNvSpPr/>
          <p:nvPr/>
        </p:nvSpPr>
        <p:spPr>
          <a:xfrm>
            <a:off x="11268944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3" name="Rectangle 86"/>
          <p:cNvSpPr/>
          <p:nvPr/>
        </p:nvSpPr>
        <p:spPr>
          <a:xfrm>
            <a:off x="11581214" y="5039661"/>
            <a:ext cx="312270" cy="3122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0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402014" y="540627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second</a:t>
            </a:r>
            <a:r>
              <a:rPr lang="hu-HU" dirty="0" smtClean="0"/>
              <a:t> </a:t>
            </a:r>
            <a:r>
              <a:rPr lang="hu-HU" dirty="0" err="1" smtClean="0"/>
              <a:t>level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85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03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95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47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84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4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83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11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46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53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1056904" y="1116281"/>
            <a:ext cx="75440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Most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times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construct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whole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game </a:t>
            </a:r>
            <a:r>
              <a:rPr lang="hu-HU" dirty="0" err="1" smtClean="0"/>
              <a:t>tree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for </a:t>
            </a:r>
            <a:r>
              <a:rPr lang="hu-HU" b="1" i="1" dirty="0" smtClean="0"/>
              <a:t>tic-tac-toe</a:t>
            </a:r>
            <a:r>
              <a:rPr lang="hu-HU" dirty="0" smtClean="0"/>
              <a:t>: the game tree have 225 000 leaf nodes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last</a:t>
            </a:r>
            <a:r>
              <a:rPr lang="hu-HU" dirty="0" smtClean="0"/>
              <a:t> </a:t>
            </a:r>
            <a:r>
              <a:rPr lang="hu-HU" dirty="0" err="1" smtClean="0"/>
              <a:t>level</a:t>
            </a:r>
            <a:r>
              <a:rPr lang="hu-HU" dirty="0" smtClean="0"/>
              <a:t> 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for </a:t>
            </a:r>
            <a:r>
              <a:rPr lang="hu-HU" b="1" i="1" dirty="0" smtClean="0"/>
              <a:t>chess</a:t>
            </a:r>
            <a:r>
              <a:rPr lang="hu-HU" dirty="0" smtClean="0"/>
              <a:t>: millions of leaf nodes !!!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01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21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07180" y="886691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7180" y="2244434"/>
            <a:ext cx="581891" cy="5818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8" y="2244434"/>
            <a:ext cx="581891" cy="58189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 flipH="1">
            <a:off x="3380508" y="1395191"/>
            <a:ext cx="2213917" cy="8492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5798126" y="1482436"/>
            <a:ext cx="6927" cy="7619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6" idx="0"/>
          </p:cNvCxnSpPr>
          <p:nvPr/>
        </p:nvCxnSpPr>
        <p:spPr>
          <a:xfrm>
            <a:off x="6015680" y="1395191"/>
            <a:ext cx="2200064" cy="84924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0252" y="3505199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4592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589817" y="3505197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>
            <a:off x="8215744" y="2826325"/>
            <a:ext cx="671946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11" idx="0"/>
          </p:cNvCxnSpPr>
          <p:nvPr/>
        </p:nvCxnSpPr>
        <p:spPr>
          <a:xfrm flipH="1">
            <a:off x="7543796" y="2826325"/>
            <a:ext cx="671948" cy="6788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10" idx="0"/>
          </p:cNvCxnSpPr>
          <p:nvPr/>
        </p:nvCxnSpPr>
        <p:spPr>
          <a:xfrm flipH="1">
            <a:off x="5798125" y="2826325"/>
            <a:ext cx="1" cy="6788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232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832763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8" name="Oval 17"/>
          <p:cNvSpPr/>
          <p:nvPr/>
        </p:nvSpPr>
        <p:spPr>
          <a:xfrm>
            <a:off x="7252839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9209809" y="4599702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69825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Oval 20"/>
          <p:cNvSpPr/>
          <p:nvPr/>
        </p:nvSpPr>
        <p:spPr>
          <a:xfrm>
            <a:off x="8589817" y="4599703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" name="Straight Connector 21"/>
          <p:cNvCxnSpPr>
            <a:stCxn id="10" idx="4"/>
            <a:endCxn id="16" idx="0"/>
          </p:cNvCxnSpPr>
          <p:nvPr/>
        </p:nvCxnSpPr>
        <p:spPr>
          <a:xfrm flipH="1">
            <a:off x="5410196" y="4100944"/>
            <a:ext cx="387929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7" idx="0"/>
          </p:cNvCxnSpPr>
          <p:nvPr/>
        </p:nvCxnSpPr>
        <p:spPr>
          <a:xfrm>
            <a:off x="5798125" y="4100944"/>
            <a:ext cx="332511" cy="49876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8" idx="0"/>
          </p:cNvCxnSpPr>
          <p:nvPr/>
        </p:nvCxnSpPr>
        <p:spPr>
          <a:xfrm>
            <a:off x="7543796" y="4100943"/>
            <a:ext cx="6916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0" idx="0"/>
          </p:cNvCxnSpPr>
          <p:nvPr/>
        </p:nvCxnSpPr>
        <p:spPr>
          <a:xfrm flipH="1">
            <a:off x="8267698" y="4100942"/>
            <a:ext cx="619992" cy="4987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1" idx="0"/>
          </p:cNvCxnSpPr>
          <p:nvPr/>
        </p:nvCxnSpPr>
        <p:spPr>
          <a:xfrm>
            <a:off x="8887690" y="4100942"/>
            <a:ext cx="0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</p:cNvCxnSpPr>
          <p:nvPr/>
        </p:nvCxnSpPr>
        <p:spPr>
          <a:xfrm>
            <a:off x="8887690" y="4100942"/>
            <a:ext cx="595745" cy="4987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9562" y="2244435"/>
            <a:ext cx="581891" cy="58189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10687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54583" y="3505198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28" idx="2"/>
            <a:endCxn id="29" idx="0"/>
          </p:cNvCxnSpPr>
          <p:nvPr/>
        </p:nvCxnSpPr>
        <p:spPr>
          <a:xfrm flipH="1">
            <a:off x="2708560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30" idx="0"/>
          </p:cNvCxnSpPr>
          <p:nvPr/>
        </p:nvCxnSpPr>
        <p:spPr>
          <a:xfrm>
            <a:off x="3380508" y="2826326"/>
            <a:ext cx="671948" cy="6788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05739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7783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49827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191004" y="4599704"/>
            <a:ext cx="595745" cy="59574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9" idx="4"/>
            <a:endCxn id="33" idx="0"/>
          </p:cNvCxnSpPr>
          <p:nvPr/>
        </p:nvCxnSpPr>
        <p:spPr>
          <a:xfrm flipH="1">
            <a:off x="2355267" y="4100943"/>
            <a:ext cx="353293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4"/>
            <a:endCxn id="34" idx="0"/>
          </p:cNvCxnSpPr>
          <p:nvPr/>
        </p:nvCxnSpPr>
        <p:spPr>
          <a:xfrm>
            <a:off x="2708560" y="4100943"/>
            <a:ext cx="367147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5" idx="0"/>
          </p:cNvCxnSpPr>
          <p:nvPr/>
        </p:nvCxnSpPr>
        <p:spPr>
          <a:xfrm flipH="1">
            <a:off x="3796147" y="4100943"/>
            <a:ext cx="256309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4"/>
            <a:endCxn id="36" idx="0"/>
          </p:cNvCxnSpPr>
          <p:nvPr/>
        </p:nvCxnSpPr>
        <p:spPr>
          <a:xfrm>
            <a:off x="4052456" y="4100943"/>
            <a:ext cx="436421" cy="4987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1250" y="1731818"/>
            <a:ext cx="30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optimal move!!!</a:t>
            </a:r>
          </a:p>
          <a:p>
            <a:endParaRPr lang="hu-HU" dirty="0"/>
          </a:p>
        </p:txBody>
      </p:sp>
      <p:sp>
        <p:nvSpPr>
          <p:cNvPr id="42" name="TextBox 40"/>
          <p:cNvSpPr txBox="1"/>
          <p:nvPr/>
        </p:nvSpPr>
        <p:spPr>
          <a:xfrm>
            <a:off x="375561" y="36116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maximizing</a:t>
            </a:r>
            <a:r>
              <a:rPr lang="hu-HU" dirty="0" smtClean="0"/>
              <a:t>                </a:t>
            </a:r>
            <a:endParaRPr lang="hu-HU" dirty="0"/>
          </a:p>
        </p:txBody>
      </p:sp>
      <p:sp>
        <p:nvSpPr>
          <p:cNvPr id="43" name="TextBox 41"/>
          <p:cNvSpPr txBox="1"/>
          <p:nvPr/>
        </p:nvSpPr>
        <p:spPr>
          <a:xfrm>
            <a:off x="415636" y="2350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minimizing</a:t>
            </a:r>
            <a:endParaRPr lang="hu-HU" dirty="0"/>
          </a:p>
        </p:txBody>
      </p:sp>
      <p:sp>
        <p:nvSpPr>
          <p:cNvPr id="44" name="TextBox 42"/>
          <p:cNvSpPr txBox="1"/>
          <p:nvPr/>
        </p:nvSpPr>
        <p:spPr>
          <a:xfrm>
            <a:off x="415636" y="10258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maximizing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60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8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4125" y="41081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3469" y="41081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677" y="41081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84125" y="94016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3469" y="94016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677" y="94016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4125" y="146950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13469" y="146950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677" y="146950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306" y="271242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    player</a:t>
            </a:r>
          </a:p>
          <a:p>
            <a:r>
              <a:rPr lang="hu-HU" dirty="0" smtClean="0"/>
              <a:t>X     computer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6753437" y="1020166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Current game state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10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07306" y="271242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    player</a:t>
            </a:r>
          </a:p>
          <a:p>
            <a:r>
              <a:rPr lang="hu-HU" dirty="0" smtClean="0"/>
              <a:t>X     computer</a:t>
            </a:r>
            <a:endParaRPr lang="hu-HU" dirty="0"/>
          </a:p>
        </p:txBody>
      </p:sp>
      <p:sp>
        <p:nvSpPr>
          <p:cNvPr id="26" name="Rectangle 25"/>
          <p:cNvSpPr/>
          <p:nvPr/>
        </p:nvSpPr>
        <p:spPr>
          <a:xfrm>
            <a:off x="2496356" y="388596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25700" y="388596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31908" y="388596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96356" y="441530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25700" y="441530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31908" y="441530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96356" y="494465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25700" y="494465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31908" y="494465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53437" y="1020166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Current game state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7945430" y="261307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Player’s turn</a:t>
            </a:r>
            <a:endParaRPr lang="hu-HU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3387144" y="2200267"/>
            <a:ext cx="1350938" cy="14842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86928" y="2200267"/>
            <a:ext cx="5534" cy="14842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19552" y="2200267"/>
            <a:ext cx="1215129" cy="14842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984125" y="41081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513469" y="41081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19677" y="41081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84125" y="94016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13469" y="94016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019677" y="94016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984125" y="146950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13469" y="146950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019677" y="146950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913405" y="388596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442749" y="388596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948957" y="388596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913405" y="4415308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42749" y="4415308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948957" y="4415308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913405" y="4944652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442749" y="4944652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948957" y="4944652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349886" y="388596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879230" y="388596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85438" y="388596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349886" y="4415308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79230" y="4415308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385438" y="4415308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349886" y="4944652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879230" y="4944652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385438" y="4944652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4914376" y="1901644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          +1</a:t>
            </a:r>
          </a:p>
          <a:p>
            <a:r>
              <a:rPr lang="hu-HU" dirty="0" smtClean="0"/>
              <a:t>    Player wins</a:t>
            </a:r>
            <a:endParaRPr lang="hu-HU" dirty="0"/>
          </a:p>
        </p:txBody>
      </p:sp>
      <p:sp>
        <p:nvSpPr>
          <p:cNvPr id="89" name="Rectangle 88"/>
          <p:cNvSpPr/>
          <p:nvPr/>
        </p:nvSpPr>
        <p:spPr>
          <a:xfrm>
            <a:off x="2638023" y="20260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167367" y="20260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673575" y="20260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38023" y="73195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167367" y="73195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73575" y="73195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38023" y="126129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167367" y="126129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73575" y="126129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055072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84416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090624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055072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584416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090624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055072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584416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090624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491553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020897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527105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491553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020897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27105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491553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020897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527105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4376" y="1901644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          +1</a:t>
            </a:r>
          </a:p>
          <a:p>
            <a:r>
              <a:rPr lang="hu-HU" dirty="0" smtClean="0"/>
              <a:t>    Player wins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638023" y="20260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3167367" y="20260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3575" y="20260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8023" y="73195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7367" y="73195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73575" y="73195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8023" y="126129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7367" y="126129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73575" y="126129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55072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4416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0624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55072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84416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0624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072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84416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0624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91553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20897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27105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91553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20897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27105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91553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20897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527105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2259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1603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77811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2259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1603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X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77811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2259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1603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77811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31815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661159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67367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31815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61159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67367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FF0000"/>
                </a:solidFill>
              </a:rPr>
              <a:t>X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31815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661159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7367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455313" y="1927402"/>
            <a:ext cx="1043189" cy="4294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026535" y="1901644"/>
            <a:ext cx="257578" cy="545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197" y="4198359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          -1</a:t>
            </a:r>
          </a:p>
          <a:p>
            <a:r>
              <a:rPr lang="hu-HU" dirty="0" smtClean="0"/>
              <a:t> Computer wins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1855477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Computer’s turn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1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4376" y="1901644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          +1</a:t>
            </a:r>
          </a:p>
          <a:p>
            <a:r>
              <a:rPr lang="hu-HU" dirty="0" smtClean="0"/>
              <a:t>    Player wins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638023" y="20260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3167367" y="20260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3575" y="20260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8023" y="73195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7367" y="73195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73575" y="73195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8023" y="126129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7367" y="126129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73575" y="126129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55072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4416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0624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55072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84416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0624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072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84416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0624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91553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20897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27105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91553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20897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27105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91553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20897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527105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2259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1603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77811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2259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1603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X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77811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2259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1603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77811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31815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661159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67367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31815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661159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67367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31815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661159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7367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455313" y="1927402"/>
            <a:ext cx="1043189" cy="4294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026535" y="1901644"/>
            <a:ext cx="257578" cy="545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197" y="4198359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          -1</a:t>
            </a:r>
          </a:p>
          <a:p>
            <a:r>
              <a:rPr lang="hu-HU" dirty="0" smtClean="0"/>
              <a:t> Computer wins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1855477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Computer’s turn</a:t>
            </a:r>
            <a:endParaRPr lang="hu-HU" dirty="0"/>
          </a:p>
        </p:txBody>
      </p:sp>
      <p:sp>
        <p:nvSpPr>
          <p:cNvPr id="54" name="Rectangle 53"/>
          <p:cNvSpPr/>
          <p:nvPr/>
        </p:nvSpPr>
        <p:spPr>
          <a:xfrm>
            <a:off x="6985345" y="254797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14689" y="254797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FF0000"/>
                </a:solidFill>
              </a:rPr>
              <a:t>X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20897" y="254797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85345" y="307731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514689" y="307731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20897" y="307731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985345" y="360666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14689" y="360666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20897" y="360666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016482" y="254797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545826" y="254797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052034" y="254797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016482" y="307731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545826" y="307731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X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052034" y="307731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16482" y="360666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545826" y="360666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052034" y="360666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912837" y="4198358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          -1</a:t>
            </a:r>
          </a:p>
          <a:p>
            <a:r>
              <a:rPr lang="hu-HU" dirty="0" smtClean="0"/>
              <a:t> Computer wins</a:t>
            </a:r>
            <a:endParaRPr lang="hu-HU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7753731" y="1885646"/>
            <a:ext cx="257578" cy="545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052625" y="1896310"/>
            <a:ext cx="606530" cy="3973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4914376" y="1901644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          +1</a:t>
            </a:r>
          </a:p>
          <a:p>
            <a:r>
              <a:rPr lang="hu-HU" dirty="0" smtClean="0"/>
              <a:t>    Player wins</a:t>
            </a:r>
            <a:endParaRPr lang="hu-HU" dirty="0"/>
          </a:p>
        </p:txBody>
      </p:sp>
      <p:sp>
        <p:nvSpPr>
          <p:cNvPr id="120" name="Rectangle 119"/>
          <p:cNvSpPr/>
          <p:nvPr/>
        </p:nvSpPr>
        <p:spPr>
          <a:xfrm>
            <a:off x="2638023" y="20260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167367" y="20260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73575" y="20260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638023" y="73195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167367" y="73195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673575" y="73195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638023" y="126129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67367" y="126129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73575" y="126129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055072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584416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0624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55072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84416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0624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055072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84416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090624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491553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020897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527105" y="20260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491553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020897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27105" y="73195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491553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020897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527105" y="126129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42259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771603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277811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42259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71603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X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277811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42259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771603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277811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131815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661159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167367" y="261032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131815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661159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167367" y="313967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131815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661159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167367" y="366901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1455313" y="1927402"/>
            <a:ext cx="1043189" cy="4294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3026535" y="1901644"/>
            <a:ext cx="257578" cy="545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7197" y="4198359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          -1</a:t>
            </a:r>
          </a:p>
          <a:p>
            <a:r>
              <a:rPr lang="hu-HU" dirty="0" smtClean="0"/>
              <a:t> Computer wins</a:t>
            </a:r>
            <a:endParaRPr lang="hu-HU" dirty="0"/>
          </a:p>
        </p:txBody>
      </p:sp>
      <p:sp>
        <p:nvSpPr>
          <p:cNvPr id="168" name="TextBox 167"/>
          <p:cNvSpPr txBox="1"/>
          <p:nvPr/>
        </p:nvSpPr>
        <p:spPr>
          <a:xfrm>
            <a:off x="0" y="1855477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Computer’s turn</a:t>
            </a:r>
            <a:endParaRPr lang="hu-HU" dirty="0"/>
          </a:p>
        </p:txBody>
      </p:sp>
      <p:sp>
        <p:nvSpPr>
          <p:cNvPr id="169" name="Rectangle 168"/>
          <p:cNvSpPr/>
          <p:nvPr/>
        </p:nvSpPr>
        <p:spPr>
          <a:xfrm>
            <a:off x="6985345" y="254797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514689" y="254797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FF0000"/>
                </a:solidFill>
              </a:rPr>
              <a:t>X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8020897" y="254797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985345" y="307731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514689" y="307731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020897" y="307731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985345" y="360666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514689" y="360666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020897" y="360666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016482" y="254797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9545826" y="254797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0052034" y="254797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016482" y="307731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545826" y="307731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X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0052034" y="307731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016482" y="360666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545826" y="360666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0052034" y="360666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8912837" y="4198358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          -1</a:t>
            </a:r>
          </a:p>
          <a:p>
            <a:r>
              <a:rPr lang="hu-HU" dirty="0" smtClean="0"/>
              <a:t> Computer wins</a:t>
            </a:r>
            <a:endParaRPr lang="hu-HU" dirty="0"/>
          </a:p>
        </p:txBody>
      </p:sp>
      <p:sp>
        <p:nvSpPr>
          <p:cNvPr id="188" name="Rectangle 187"/>
          <p:cNvSpPr/>
          <p:nvPr/>
        </p:nvSpPr>
        <p:spPr>
          <a:xfrm>
            <a:off x="2108679" y="458001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638023" y="458001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144231" y="458001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108679" y="510936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638023" y="510936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144231" y="5109361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08679" y="563870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638023" y="563870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144231" y="5638705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976907" y="6168049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          +1</a:t>
            </a:r>
          </a:p>
          <a:p>
            <a:r>
              <a:rPr lang="hu-HU" dirty="0" smtClean="0"/>
              <a:t>    Player wins</a:t>
            </a:r>
            <a:endParaRPr lang="hu-HU" dirty="0"/>
          </a:p>
        </p:txBody>
      </p:sp>
      <p:sp>
        <p:nvSpPr>
          <p:cNvPr id="198" name="Rectangle 197"/>
          <p:cNvSpPr/>
          <p:nvPr/>
        </p:nvSpPr>
        <p:spPr>
          <a:xfrm>
            <a:off x="7016314" y="440067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7545658" y="440067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051866" y="4400679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7016314" y="493002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545658" y="493002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8051866" y="4930023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016314" y="545936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545658" y="545936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051866" y="5459367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884542" y="5988711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 smtClean="0"/>
              <a:t>          +1</a:t>
            </a:r>
          </a:p>
          <a:p>
            <a:r>
              <a:rPr lang="hu-HU" dirty="0" smtClean="0"/>
              <a:t>    Player wins</a:t>
            </a:r>
            <a:endParaRPr lang="hu-HU" dirty="0"/>
          </a:p>
        </p:txBody>
      </p:sp>
      <p:cxnSp>
        <p:nvCxnSpPr>
          <p:cNvPr id="208" name="Straight Arrow Connector 207"/>
          <p:cNvCxnSpPr/>
          <p:nvPr/>
        </p:nvCxnSpPr>
        <p:spPr>
          <a:xfrm flipH="1">
            <a:off x="2925831" y="4309529"/>
            <a:ext cx="8778" cy="2119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7810330" y="4177695"/>
            <a:ext cx="8778" cy="2119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>
            <a:off x="7753731" y="1885646"/>
            <a:ext cx="257578" cy="545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9052625" y="1896310"/>
            <a:ext cx="606530" cy="3973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65513" y="92532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947895" y="2283072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7783131" y="2283071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flipH="1">
            <a:off x="3238841" y="1433828"/>
            <a:ext cx="2213917" cy="8492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</p:cNvCxnSpPr>
          <p:nvPr/>
        </p:nvCxnSpPr>
        <p:spPr>
          <a:xfrm flipH="1">
            <a:off x="5656459" y="1521073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0"/>
          </p:cNvCxnSpPr>
          <p:nvPr/>
        </p:nvCxnSpPr>
        <p:spPr>
          <a:xfrm>
            <a:off x="5874013" y="1433828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69020" y="35438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291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0425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8448150" y="354383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 flipH="1">
            <a:off x="2566893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2" idx="0"/>
          </p:cNvCxnSpPr>
          <p:nvPr/>
        </p:nvCxnSpPr>
        <p:spPr>
          <a:xfrm>
            <a:off x="3238841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>
          <a:xfrm>
            <a:off x="8074077" y="2864962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4" idx="0"/>
          </p:cNvCxnSpPr>
          <p:nvPr/>
        </p:nvCxnSpPr>
        <p:spPr>
          <a:xfrm flipH="1">
            <a:off x="7402129" y="2864962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11172" y="463834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14" idx="4"/>
            <a:endCxn id="27" idx="0"/>
          </p:cNvCxnSpPr>
          <p:nvPr/>
        </p:nvCxnSpPr>
        <p:spPr>
          <a:xfrm>
            <a:off x="7402129" y="4139580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365513" y="228307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638081" y="465219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>
            <a:off x="3929038" y="415343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15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365513" y="92532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947895" y="2283072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7783131" y="2283071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" name="Straight Connector 30"/>
          <p:cNvCxnSpPr>
            <a:stCxn id="28" idx="3"/>
            <a:endCxn id="29" idx="0"/>
          </p:cNvCxnSpPr>
          <p:nvPr/>
        </p:nvCxnSpPr>
        <p:spPr>
          <a:xfrm flipH="1">
            <a:off x="3238841" y="1433828"/>
            <a:ext cx="2213917" cy="8492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4"/>
          </p:cNvCxnSpPr>
          <p:nvPr/>
        </p:nvCxnSpPr>
        <p:spPr>
          <a:xfrm flipH="1">
            <a:off x="5656459" y="1521073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5"/>
            <a:endCxn id="30" idx="0"/>
          </p:cNvCxnSpPr>
          <p:nvPr/>
        </p:nvCxnSpPr>
        <p:spPr>
          <a:xfrm>
            <a:off x="5874013" y="1433828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269020" y="35438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1291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0425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8448150" y="354383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9" idx="2"/>
            <a:endCxn id="34" idx="0"/>
          </p:cNvCxnSpPr>
          <p:nvPr/>
        </p:nvCxnSpPr>
        <p:spPr>
          <a:xfrm flipH="1">
            <a:off x="2566893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2"/>
            <a:endCxn id="35" idx="0"/>
          </p:cNvCxnSpPr>
          <p:nvPr/>
        </p:nvCxnSpPr>
        <p:spPr>
          <a:xfrm>
            <a:off x="3238841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2"/>
            <a:endCxn id="37" idx="0"/>
          </p:cNvCxnSpPr>
          <p:nvPr/>
        </p:nvCxnSpPr>
        <p:spPr>
          <a:xfrm>
            <a:off x="8074077" y="2864962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2"/>
            <a:endCxn id="36" idx="0"/>
          </p:cNvCxnSpPr>
          <p:nvPr/>
        </p:nvCxnSpPr>
        <p:spPr>
          <a:xfrm flipH="1">
            <a:off x="7402129" y="2864962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111172" y="463834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36" idx="4"/>
            <a:endCxn id="42" idx="0"/>
          </p:cNvCxnSpPr>
          <p:nvPr/>
        </p:nvCxnSpPr>
        <p:spPr>
          <a:xfrm>
            <a:off x="7402129" y="4139580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365513" y="228307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638081" y="465219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5" idx="0"/>
          </p:cNvCxnSpPr>
          <p:nvPr/>
        </p:nvCxnSpPr>
        <p:spPr>
          <a:xfrm>
            <a:off x="3929038" y="415343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365513" y="92532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2947895" y="2283072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83131" y="2283071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0" name="Straight Connector 29"/>
          <p:cNvCxnSpPr>
            <a:stCxn id="27" idx="3"/>
            <a:endCxn id="28" idx="0"/>
          </p:cNvCxnSpPr>
          <p:nvPr/>
        </p:nvCxnSpPr>
        <p:spPr>
          <a:xfrm flipH="1">
            <a:off x="3238841" y="1433828"/>
            <a:ext cx="2213917" cy="8492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4"/>
          </p:cNvCxnSpPr>
          <p:nvPr/>
        </p:nvCxnSpPr>
        <p:spPr>
          <a:xfrm flipH="1">
            <a:off x="5656459" y="1521073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5"/>
            <a:endCxn id="29" idx="0"/>
          </p:cNvCxnSpPr>
          <p:nvPr/>
        </p:nvCxnSpPr>
        <p:spPr>
          <a:xfrm>
            <a:off x="5874013" y="1433828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269020" y="35438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1291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25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8448150" y="354383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8" idx="2"/>
            <a:endCxn id="33" idx="0"/>
          </p:cNvCxnSpPr>
          <p:nvPr/>
        </p:nvCxnSpPr>
        <p:spPr>
          <a:xfrm flipH="1">
            <a:off x="2566893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2"/>
            <a:endCxn id="34" idx="0"/>
          </p:cNvCxnSpPr>
          <p:nvPr/>
        </p:nvCxnSpPr>
        <p:spPr>
          <a:xfrm>
            <a:off x="3238841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2"/>
            <a:endCxn id="36" idx="0"/>
          </p:cNvCxnSpPr>
          <p:nvPr/>
        </p:nvCxnSpPr>
        <p:spPr>
          <a:xfrm>
            <a:off x="8074077" y="2864962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2"/>
            <a:endCxn id="35" idx="0"/>
          </p:cNvCxnSpPr>
          <p:nvPr/>
        </p:nvCxnSpPr>
        <p:spPr>
          <a:xfrm flipH="1">
            <a:off x="7402129" y="2864962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11172" y="463834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5" idx="4"/>
            <a:endCxn id="41" idx="0"/>
          </p:cNvCxnSpPr>
          <p:nvPr/>
        </p:nvCxnSpPr>
        <p:spPr>
          <a:xfrm>
            <a:off x="7402129" y="4139580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365513" y="228307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38081" y="465219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4" idx="0"/>
          </p:cNvCxnSpPr>
          <p:nvPr/>
        </p:nvCxnSpPr>
        <p:spPr>
          <a:xfrm>
            <a:off x="3929038" y="415343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365513" y="92532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2947895" y="2283072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83131" y="2283071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0" name="Straight Connector 29"/>
          <p:cNvCxnSpPr>
            <a:stCxn id="27" idx="3"/>
            <a:endCxn id="28" idx="0"/>
          </p:cNvCxnSpPr>
          <p:nvPr/>
        </p:nvCxnSpPr>
        <p:spPr>
          <a:xfrm flipH="1">
            <a:off x="3238841" y="1433828"/>
            <a:ext cx="2213917" cy="8492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4"/>
          </p:cNvCxnSpPr>
          <p:nvPr/>
        </p:nvCxnSpPr>
        <p:spPr>
          <a:xfrm flipH="1">
            <a:off x="5656459" y="1521073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5"/>
            <a:endCxn id="29" idx="0"/>
          </p:cNvCxnSpPr>
          <p:nvPr/>
        </p:nvCxnSpPr>
        <p:spPr>
          <a:xfrm>
            <a:off x="5874013" y="1433828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269020" y="35438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1291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25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448150" y="354383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8" idx="2"/>
            <a:endCxn id="33" idx="0"/>
          </p:cNvCxnSpPr>
          <p:nvPr/>
        </p:nvCxnSpPr>
        <p:spPr>
          <a:xfrm flipH="1">
            <a:off x="2566893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2"/>
            <a:endCxn id="34" idx="0"/>
          </p:cNvCxnSpPr>
          <p:nvPr/>
        </p:nvCxnSpPr>
        <p:spPr>
          <a:xfrm>
            <a:off x="3238841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2"/>
            <a:endCxn id="36" idx="0"/>
          </p:cNvCxnSpPr>
          <p:nvPr/>
        </p:nvCxnSpPr>
        <p:spPr>
          <a:xfrm>
            <a:off x="8074077" y="2864962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2"/>
            <a:endCxn id="35" idx="0"/>
          </p:cNvCxnSpPr>
          <p:nvPr/>
        </p:nvCxnSpPr>
        <p:spPr>
          <a:xfrm flipH="1">
            <a:off x="7402129" y="2864962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11172" y="463834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5" idx="4"/>
            <a:endCxn id="41" idx="0"/>
          </p:cNvCxnSpPr>
          <p:nvPr/>
        </p:nvCxnSpPr>
        <p:spPr>
          <a:xfrm>
            <a:off x="7402129" y="4139580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365513" y="228307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38081" y="465219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4" idx="0"/>
          </p:cNvCxnSpPr>
          <p:nvPr/>
        </p:nvCxnSpPr>
        <p:spPr>
          <a:xfrm>
            <a:off x="3929038" y="415343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365513" y="92532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2947895" y="2283072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83131" y="2283071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7" idx="3"/>
            <a:endCxn id="28" idx="0"/>
          </p:cNvCxnSpPr>
          <p:nvPr/>
        </p:nvCxnSpPr>
        <p:spPr>
          <a:xfrm flipH="1">
            <a:off x="3238841" y="1433828"/>
            <a:ext cx="2213917" cy="8492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4"/>
          </p:cNvCxnSpPr>
          <p:nvPr/>
        </p:nvCxnSpPr>
        <p:spPr>
          <a:xfrm flipH="1">
            <a:off x="5656459" y="1521073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5"/>
            <a:endCxn id="29" idx="0"/>
          </p:cNvCxnSpPr>
          <p:nvPr/>
        </p:nvCxnSpPr>
        <p:spPr>
          <a:xfrm>
            <a:off x="5874013" y="1433828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269020" y="35438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1291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25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448150" y="354383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8" idx="2"/>
            <a:endCxn id="33" idx="0"/>
          </p:cNvCxnSpPr>
          <p:nvPr/>
        </p:nvCxnSpPr>
        <p:spPr>
          <a:xfrm flipH="1">
            <a:off x="2566893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2"/>
            <a:endCxn id="34" idx="0"/>
          </p:cNvCxnSpPr>
          <p:nvPr/>
        </p:nvCxnSpPr>
        <p:spPr>
          <a:xfrm>
            <a:off x="3238841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2"/>
            <a:endCxn id="36" idx="0"/>
          </p:cNvCxnSpPr>
          <p:nvPr/>
        </p:nvCxnSpPr>
        <p:spPr>
          <a:xfrm>
            <a:off x="8074077" y="2864962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2"/>
            <a:endCxn id="35" idx="0"/>
          </p:cNvCxnSpPr>
          <p:nvPr/>
        </p:nvCxnSpPr>
        <p:spPr>
          <a:xfrm flipH="1">
            <a:off x="7402129" y="2864962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11172" y="463834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5" idx="4"/>
            <a:endCxn id="41" idx="0"/>
          </p:cNvCxnSpPr>
          <p:nvPr/>
        </p:nvCxnSpPr>
        <p:spPr>
          <a:xfrm>
            <a:off x="7402129" y="4139580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365513" y="228307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38081" y="465219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4" idx="0"/>
          </p:cNvCxnSpPr>
          <p:nvPr/>
        </p:nvCxnSpPr>
        <p:spPr>
          <a:xfrm>
            <a:off x="3929038" y="415343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365513" y="92532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47895" y="2283072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83131" y="2283071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7" idx="3"/>
            <a:endCxn id="28" idx="0"/>
          </p:cNvCxnSpPr>
          <p:nvPr/>
        </p:nvCxnSpPr>
        <p:spPr>
          <a:xfrm flipH="1">
            <a:off x="3238841" y="1433828"/>
            <a:ext cx="2213917" cy="8492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4"/>
          </p:cNvCxnSpPr>
          <p:nvPr/>
        </p:nvCxnSpPr>
        <p:spPr>
          <a:xfrm flipH="1">
            <a:off x="5656459" y="1521073"/>
            <a:ext cx="6927" cy="7619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5"/>
            <a:endCxn id="29" idx="0"/>
          </p:cNvCxnSpPr>
          <p:nvPr/>
        </p:nvCxnSpPr>
        <p:spPr>
          <a:xfrm>
            <a:off x="5874013" y="1433828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269020" y="35438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1291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25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448150" y="354383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8" idx="2"/>
            <a:endCxn id="33" idx="0"/>
          </p:cNvCxnSpPr>
          <p:nvPr/>
        </p:nvCxnSpPr>
        <p:spPr>
          <a:xfrm flipH="1">
            <a:off x="2566893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2"/>
            <a:endCxn id="34" idx="0"/>
          </p:cNvCxnSpPr>
          <p:nvPr/>
        </p:nvCxnSpPr>
        <p:spPr>
          <a:xfrm>
            <a:off x="3238841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2"/>
            <a:endCxn id="36" idx="0"/>
          </p:cNvCxnSpPr>
          <p:nvPr/>
        </p:nvCxnSpPr>
        <p:spPr>
          <a:xfrm>
            <a:off x="8074077" y="2864962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2"/>
            <a:endCxn id="35" idx="0"/>
          </p:cNvCxnSpPr>
          <p:nvPr/>
        </p:nvCxnSpPr>
        <p:spPr>
          <a:xfrm flipH="1">
            <a:off x="7402129" y="2864962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11172" y="463834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5" idx="4"/>
            <a:endCxn id="41" idx="0"/>
          </p:cNvCxnSpPr>
          <p:nvPr/>
        </p:nvCxnSpPr>
        <p:spPr>
          <a:xfrm>
            <a:off x="7402129" y="4139580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365513" y="228307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38081" y="465219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4" idx="0"/>
          </p:cNvCxnSpPr>
          <p:nvPr/>
        </p:nvCxnSpPr>
        <p:spPr>
          <a:xfrm>
            <a:off x="3929038" y="415343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365513" y="925328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47895" y="2283072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83131" y="2283071"/>
            <a:ext cx="581891" cy="581891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7" idx="3"/>
            <a:endCxn id="28" idx="0"/>
          </p:cNvCxnSpPr>
          <p:nvPr/>
        </p:nvCxnSpPr>
        <p:spPr>
          <a:xfrm flipH="1">
            <a:off x="3238841" y="1433828"/>
            <a:ext cx="2213917" cy="8492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4"/>
          </p:cNvCxnSpPr>
          <p:nvPr/>
        </p:nvCxnSpPr>
        <p:spPr>
          <a:xfrm flipH="1">
            <a:off x="5656459" y="1521073"/>
            <a:ext cx="6927" cy="7619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5"/>
            <a:endCxn id="29" idx="0"/>
          </p:cNvCxnSpPr>
          <p:nvPr/>
        </p:nvCxnSpPr>
        <p:spPr>
          <a:xfrm>
            <a:off x="5874013" y="1433828"/>
            <a:ext cx="2200064" cy="8492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269020" y="3543835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1291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256" y="3543835"/>
            <a:ext cx="595745" cy="59574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448150" y="354383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28" idx="2"/>
            <a:endCxn id="33" idx="0"/>
          </p:cNvCxnSpPr>
          <p:nvPr/>
        </p:nvCxnSpPr>
        <p:spPr>
          <a:xfrm flipH="1">
            <a:off x="2566893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2"/>
            <a:endCxn id="34" idx="0"/>
          </p:cNvCxnSpPr>
          <p:nvPr/>
        </p:nvCxnSpPr>
        <p:spPr>
          <a:xfrm>
            <a:off x="3238841" y="2864963"/>
            <a:ext cx="671948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2"/>
            <a:endCxn id="36" idx="0"/>
          </p:cNvCxnSpPr>
          <p:nvPr/>
        </p:nvCxnSpPr>
        <p:spPr>
          <a:xfrm>
            <a:off x="8074077" y="2864962"/>
            <a:ext cx="671946" cy="678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2"/>
            <a:endCxn id="35" idx="0"/>
          </p:cNvCxnSpPr>
          <p:nvPr/>
        </p:nvCxnSpPr>
        <p:spPr>
          <a:xfrm flipH="1">
            <a:off x="7402129" y="2864962"/>
            <a:ext cx="671948" cy="6788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11172" y="4638341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5" idx="4"/>
            <a:endCxn id="41" idx="0"/>
          </p:cNvCxnSpPr>
          <p:nvPr/>
        </p:nvCxnSpPr>
        <p:spPr>
          <a:xfrm>
            <a:off x="7402129" y="4139580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365513" y="2283071"/>
            <a:ext cx="595745" cy="5957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38081" y="4652194"/>
            <a:ext cx="595745" cy="595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44" idx="0"/>
          </p:cNvCxnSpPr>
          <p:nvPr/>
        </p:nvCxnSpPr>
        <p:spPr>
          <a:xfrm>
            <a:off x="3929038" y="4153433"/>
            <a:ext cx="6916" cy="49876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52379" y="1636739"/>
            <a:ext cx="19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</a:t>
            </a:r>
          </a:p>
          <a:p>
            <a:r>
              <a:rPr lang="hu-HU" dirty="0"/>
              <a:t>o</a:t>
            </a:r>
            <a:r>
              <a:rPr lang="hu-HU" dirty="0" smtClean="0"/>
              <a:t>ptimal move!!!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45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>
            <a:off x="5686928" y="2200267"/>
            <a:ext cx="5534" cy="14842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84125" y="41081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13469" y="41081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9677" y="410816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84125" y="94016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13469" y="94016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19677" y="940160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84125" y="146950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13469" y="146950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9677" y="146950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13405" y="388596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42749" y="388596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48957" y="3885964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13405" y="4415308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42749" y="4415308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>
                <a:solidFill>
                  <a:srgbClr val="00B050"/>
                </a:solidFill>
              </a:rPr>
              <a:t>O</a:t>
            </a:r>
            <a:endParaRPr lang="hu-HU" sz="28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48957" y="4415308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13405" y="4944652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O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42749" y="4944652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948957" y="4944652"/>
            <a:ext cx="529344" cy="5293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X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9914" y="675488"/>
            <a:ext cx="3132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this is the optimal move</a:t>
            </a:r>
          </a:p>
          <a:p>
            <a:r>
              <a:rPr lang="hu-HU" dirty="0"/>
              <a:t>a</a:t>
            </a:r>
            <a:r>
              <a:rPr lang="hu-HU" dirty="0" smtClean="0"/>
              <a:t>ccording to the minimax</a:t>
            </a:r>
          </a:p>
          <a:p>
            <a:r>
              <a:rPr lang="hu-HU" dirty="0"/>
              <a:t>a</a:t>
            </a:r>
            <a:r>
              <a:rPr lang="hu-HU" dirty="0" smtClean="0"/>
              <a:t>lgorithm!!!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98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06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Chess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Chess</a:t>
            </a:r>
            <a:r>
              <a:rPr lang="hu-HU" dirty="0" smtClean="0"/>
              <a:t> is a game of </a:t>
            </a:r>
            <a:r>
              <a:rPr lang="hu-HU" dirty="0" err="1" smtClean="0"/>
              <a:t>perfect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endParaRPr lang="hu-HU" dirty="0" smtClean="0"/>
          </a:p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r>
              <a:rPr lang="hu-HU" dirty="0" smtClean="0"/>
              <a:t> is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both</a:t>
            </a:r>
            <a:r>
              <a:rPr lang="hu-HU" dirty="0" smtClean="0"/>
              <a:t> </a:t>
            </a:r>
            <a:r>
              <a:rPr lang="hu-HU" dirty="0" err="1" smtClean="0"/>
              <a:t>players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beginning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players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other’s</a:t>
            </a:r>
            <a:r>
              <a:rPr lang="hu-HU" dirty="0" smtClean="0"/>
              <a:t> </a:t>
            </a:r>
            <a:r>
              <a:rPr lang="hu-HU" dirty="0" err="1" smtClean="0"/>
              <a:t>move</a:t>
            </a:r>
            <a:r>
              <a:rPr lang="hu-HU" dirty="0" smtClean="0"/>
              <a:t> …</a:t>
            </a:r>
          </a:p>
          <a:p>
            <a:r>
              <a:rPr lang="hu-HU" dirty="0" smtClean="0"/>
              <a:t>The major </a:t>
            </a:r>
            <a:r>
              <a:rPr lang="hu-HU" dirty="0" err="1" smtClean="0"/>
              <a:t>component</a:t>
            </a:r>
            <a:r>
              <a:rPr lang="hu-HU" dirty="0" smtClean="0"/>
              <a:t> of </a:t>
            </a:r>
            <a:r>
              <a:rPr lang="hu-HU" dirty="0" err="1" smtClean="0"/>
              <a:t>chess</a:t>
            </a:r>
            <a:r>
              <a:rPr lang="hu-HU" dirty="0" smtClean="0"/>
              <a:t> </a:t>
            </a:r>
            <a:r>
              <a:rPr lang="hu-HU" dirty="0" err="1" smtClean="0"/>
              <a:t>algorithms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minimax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chess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trees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most </a:t>
            </a:r>
            <a:r>
              <a:rPr lang="hu-HU" dirty="0" err="1" smtClean="0">
                <a:sym typeface="Wingdings" panose="05000000000000000000" pitchFamily="2" charset="2"/>
              </a:rPr>
              <a:t>successfull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artificial-intelligence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techinque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far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1990: Deep </a:t>
            </a:r>
            <a:r>
              <a:rPr lang="hu-HU" dirty="0" err="1" smtClean="0">
                <a:sym typeface="Wingdings" panose="05000000000000000000" pitchFamily="2" charset="2"/>
              </a:rPr>
              <a:t>Blue</a:t>
            </a:r>
            <a:r>
              <a:rPr lang="hu-HU" dirty="0" smtClean="0">
                <a:sym typeface="Wingdings" panose="05000000000000000000" pitchFamily="2" charset="2"/>
              </a:rPr>
              <a:t> II </a:t>
            </a:r>
            <a:r>
              <a:rPr lang="hu-HU" dirty="0" err="1" smtClean="0">
                <a:sym typeface="Wingdings" panose="05000000000000000000" pitchFamily="2" charset="2"/>
              </a:rPr>
              <a:t>defeated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Gary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Kasparov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champion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Several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other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algorithms</a:t>
            </a:r>
            <a:r>
              <a:rPr lang="hu-HU" dirty="0" smtClean="0">
                <a:sym typeface="Wingdings" panose="05000000000000000000" pitchFamily="2" charset="2"/>
              </a:rPr>
              <a:t>: </a:t>
            </a:r>
            <a:r>
              <a:rPr lang="hu-HU" dirty="0" err="1" smtClean="0">
                <a:sym typeface="Wingdings" panose="05000000000000000000" pitchFamily="2" charset="2"/>
              </a:rPr>
              <a:t>genetic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algorithms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dirty="0" err="1" smtClean="0">
                <a:sym typeface="Wingdings" panose="05000000000000000000" pitchFamily="2" charset="2"/>
              </a:rPr>
              <a:t>neural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smtClean="0">
                <a:sym typeface="Wingdings" panose="05000000000000000000" pitchFamily="2" charset="2"/>
              </a:rPr>
              <a:t>networks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91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MINIMAX ALGORITHM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GAME ENGINES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003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552</TotalTime>
  <Words>2092</Words>
  <Application>Microsoft Office PowerPoint</Application>
  <PresentationFormat>Widescreen</PresentationFormat>
  <Paragraphs>1414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Century Gothic</vt:lpstr>
      <vt:lpstr>Wingdings</vt:lpstr>
      <vt:lpstr>Wingdings 3</vt:lpstr>
      <vt:lpstr>Ion</vt:lpstr>
      <vt:lpstr>GAME TREES</vt:lpstr>
      <vt:lpstr>Game tree</vt:lpstr>
      <vt:lpstr>Game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MINIMAX ALGORITHM</vt:lpstr>
      <vt:lpstr>Minimax algorithm</vt:lpstr>
      <vt:lpstr>Minimax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User</cp:lastModifiedBy>
  <cp:revision>62</cp:revision>
  <dcterms:created xsi:type="dcterms:W3CDTF">2015-02-11T17:35:44Z</dcterms:created>
  <dcterms:modified xsi:type="dcterms:W3CDTF">2016-10-17T22:19:54Z</dcterms:modified>
</cp:coreProperties>
</file>