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6" r:id="rId4"/>
    <p:sldId id="257" r:id="rId5"/>
    <p:sldId id="258" r:id="rId6"/>
    <p:sldId id="265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9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3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08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01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706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322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0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14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0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83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6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4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0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917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AF8481-987B-408D-B9E3-CD2DDFB1EF66}" type="datetimeFigureOut">
              <a:rPr lang="hu-HU" smtClean="0"/>
              <a:t>2016. 10. 31.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000-D376-40FE-A7FB-5040D1A5AE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548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PARTICLE SWARM OPTIMIZATION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PSO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5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580" y="3007648"/>
            <a:ext cx="10243510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    </a:t>
            </a:r>
            <a:r>
              <a:rPr lang="hu-HU" sz="2000" b="1" dirty="0" smtClean="0">
                <a:sym typeface="Wingdings" panose="05000000000000000000" pitchFamily="2" charset="2"/>
              </a:rPr>
              <a:t>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  w *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</a:t>
            </a:r>
            <a:r>
              <a:rPr lang="hu-HU" sz="2000" b="1" dirty="0" smtClean="0">
                <a:sym typeface="Wingdings" panose="05000000000000000000" pitchFamily="2" charset="2"/>
              </a:rPr>
              <a:t>+  </a:t>
            </a:r>
            <a:r>
              <a:rPr lang="hu-HU" sz="2000" b="1" dirty="0" smtClean="0">
                <a:sym typeface="Wingdings" panose="05000000000000000000" pitchFamily="2" charset="2"/>
              </a:rPr>
              <a:t>c1 * 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p</a:t>
            </a:r>
            <a:r>
              <a:rPr lang="hu-HU" sz="2000" b="1" dirty="0" smtClean="0">
                <a:sym typeface="Wingdings" panose="05000000000000000000" pitchFamily="2" charset="2"/>
              </a:rPr>
              <a:t> ( 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-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) </a:t>
            </a:r>
            <a:r>
              <a:rPr lang="hu-HU" sz="2000" b="1" dirty="0" smtClean="0">
                <a:sym typeface="Wingdings" panose="05000000000000000000" pitchFamily="2" charset="2"/>
              </a:rPr>
              <a:t> +  c2 </a:t>
            </a:r>
            <a:r>
              <a:rPr lang="hu-HU" sz="2000" b="1" dirty="0" smtClean="0">
                <a:sym typeface="Wingdings" panose="05000000000000000000" pitchFamily="2" charset="2"/>
              </a:rPr>
              <a:t>*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g</a:t>
            </a:r>
            <a:r>
              <a:rPr lang="hu-HU" sz="2000" b="1" dirty="0" smtClean="0">
                <a:sym typeface="Wingdings" panose="05000000000000000000" pitchFamily="2" charset="2"/>
              </a:rPr>
              <a:t> ( g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d</a:t>
            </a:r>
            <a:r>
              <a:rPr lang="hu-HU" sz="2000" b="1" dirty="0" smtClean="0">
                <a:sym typeface="Wingdings" panose="05000000000000000000" pitchFamily="2" charset="2"/>
              </a:rPr>
              <a:t> –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)</a:t>
            </a:r>
          </a:p>
          <a:p>
            <a:endParaRPr lang="hu-HU" sz="2000" baseline="-25000" dirty="0">
              <a:sym typeface="Wingdings" panose="05000000000000000000" pitchFamily="2" charset="2"/>
            </a:endParaRPr>
          </a:p>
          <a:p>
            <a:r>
              <a:rPr lang="hu-HU" sz="2000" baseline="-25000" dirty="0" smtClean="0">
                <a:sym typeface="Wingdings" panose="05000000000000000000" pitchFamily="2" charset="2"/>
              </a:rPr>
              <a:t>		</a:t>
            </a:r>
            <a:endParaRPr lang="hu-HU" sz="2000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0745" y="39207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   local </a:t>
            </a:r>
          </a:p>
          <a:p>
            <a:r>
              <a:rPr lang="hu-HU" dirty="0" smtClean="0"/>
              <a:t>neighbourhood	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3277" y="2665927"/>
            <a:ext cx="2382466" cy="110758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7237191" y="2665927"/>
            <a:ext cx="2524259" cy="110758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659826" y="39575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       global</a:t>
            </a:r>
          </a:p>
          <a:p>
            <a:r>
              <a:rPr lang="hu-HU" dirty="0" smtClean="0"/>
              <a:t>neighbourhood	</a:t>
            </a:r>
          </a:p>
        </p:txBody>
      </p:sp>
    </p:spTree>
    <p:extLst>
      <p:ext uri="{BB962C8B-B14F-4D97-AF65-F5344CB8AC3E}">
        <p14:creationId xmlns:p14="http://schemas.microsoft.com/office/powerpoint/2010/main" val="8616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37126" y="599299"/>
            <a:ext cx="10033516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ym typeface="Wingdings" panose="05000000000000000000" pitchFamily="2" charset="2"/>
              </a:rPr>
              <a:t>   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  w *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+ c1 * 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p</a:t>
            </a:r>
            <a:r>
              <a:rPr lang="hu-HU" sz="2000" b="1" dirty="0" smtClean="0">
                <a:sym typeface="Wingdings" panose="05000000000000000000" pitchFamily="2" charset="2"/>
              </a:rPr>
              <a:t> ( 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-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) + c2 *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g</a:t>
            </a:r>
            <a:r>
              <a:rPr lang="hu-HU" sz="2000" b="1" dirty="0" smtClean="0">
                <a:sym typeface="Wingdings" panose="05000000000000000000" pitchFamily="2" charset="2"/>
              </a:rPr>
              <a:t> ( g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d</a:t>
            </a:r>
            <a:r>
              <a:rPr lang="hu-HU" sz="2000" b="1" dirty="0" smtClean="0">
                <a:sym typeface="Wingdings" panose="05000000000000000000" pitchFamily="2" charset="2"/>
              </a:rPr>
              <a:t> –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)</a:t>
            </a:r>
          </a:p>
          <a:p>
            <a:endParaRPr lang="hu-HU" sz="2000" baseline="-25000" dirty="0">
              <a:sym typeface="Wingdings" panose="05000000000000000000" pitchFamily="2" charset="2"/>
            </a:endParaRPr>
          </a:p>
          <a:p>
            <a:r>
              <a:rPr lang="hu-HU" sz="2000" baseline="-25000" dirty="0" smtClean="0">
                <a:sym typeface="Wingdings" panose="05000000000000000000" pitchFamily="2" charset="2"/>
              </a:rPr>
              <a:t>		</a:t>
            </a:r>
            <a:endParaRPr lang="hu-HU" sz="2000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9564" y="1655215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w</a:t>
            </a:r>
            <a:r>
              <a:rPr lang="hu-HU" dirty="0" smtClean="0"/>
              <a:t>		inertia weight</a:t>
            </a:r>
          </a:p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		cognitive or local weight</a:t>
            </a:r>
          </a:p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/>
              <a:t>		social or global weight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2589" y="3644721"/>
            <a:ext cx="6239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if 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inertia weight is big </a:t>
            </a:r>
            <a:r>
              <a:rPr lang="hu-HU" dirty="0" smtClean="0">
                <a:sym typeface="Wingdings" panose="05000000000000000000" pitchFamily="2" charset="2"/>
              </a:rPr>
              <a:t> global search</a:t>
            </a:r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- if </a:t>
            </a:r>
            <a:r>
              <a:rPr lang="hu-HU" b="1" dirty="0" smtClean="0">
                <a:solidFill>
                  <a:srgbClr val="FFFF00"/>
                </a:solidFill>
              </a:rPr>
              <a:t>w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inertia </a:t>
            </a:r>
            <a:r>
              <a:rPr lang="hu-HU" dirty="0" smtClean="0"/>
              <a:t>weight is small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local search is dominant </a:t>
            </a:r>
            <a:endParaRPr lang="hu-HU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65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11758" y="282111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02665" y="516552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530698" y="3272072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9064958" y="498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3094" y="23961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sp>
        <p:nvSpPr>
          <p:cNvPr id="9" name="Oval 8"/>
          <p:cNvSpPr/>
          <p:nvPr/>
        </p:nvSpPr>
        <p:spPr>
          <a:xfrm>
            <a:off x="5236145" y="4442113"/>
            <a:ext cx="143164" cy="1431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654935" y="1148703"/>
            <a:ext cx="7944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Aim: we would like to make an optimization algorithm, that’s going to</a:t>
            </a:r>
          </a:p>
          <a:p>
            <a:r>
              <a:rPr lang="hu-HU" dirty="0"/>
              <a:t>	</a:t>
            </a:r>
            <a:r>
              <a:rPr lang="hu-HU" dirty="0" smtClean="0"/>
              <a:t>find the global optimum for a function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3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311758" y="282111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002665" y="516552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530698" y="3272072"/>
            <a:ext cx="5525037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9064958" y="49808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3094" y="23961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sp>
        <p:nvSpPr>
          <p:cNvPr id="9" name="Oval 8"/>
          <p:cNvSpPr/>
          <p:nvPr/>
        </p:nvSpPr>
        <p:spPr>
          <a:xfrm>
            <a:off x="5236145" y="4442113"/>
            <a:ext cx="143164" cy="14316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1654935" y="1148703"/>
            <a:ext cx="7944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Aim: we would like to make an optimization algorithm, that’s going to</a:t>
            </a:r>
          </a:p>
          <a:p>
            <a:r>
              <a:rPr lang="hu-HU" dirty="0"/>
              <a:t>	</a:t>
            </a:r>
            <a:r>
              <a:rPr lang="hu-HU" dirty="0" smtClean="0"/>
              <a:t>find the global optimum for a function</a:t>
            </a:r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446181" y="5674269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Usually these meta-heuristic algorithms work fine in higher dimensions</a:t>
            </a:r>
          </a:p>
          <a:p>
            <a:r>
              <a:rPr lang="hu-HU" dirty="0"/>
              <a:t>		</a:t>
            </a:r>
            <a:r>
              <a:rPr lang="hu-HU" b="1" dirty="0" smtClean="0"/>
              <a:t>min f( x  , x  , x  , x   ...  </a:t>
            </a:r>
            <a:r>
              <a:rPr lang="hu-HU" b="1" dirty="0"/>
              <a:t>x</a:t>
            </a:r>
            <a:r>
              <a:rPr lang="hu-HU" b="1" dirty="0" smtClean="0"/>
              <a:t>   )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18921" y="6101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85505" y="6101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60327" y="6101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5332" y="6101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4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98854" y="608483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n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3464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9536"/>
            <a:ext cx="8946541" cy="5604455"/>
          </a:xfrm>
        </p:spPr>
        <p:txBody>
          <a:bodyPr>
            <a:normAutofit/>
          </a:bodyPr>
          <a:lstStyle/>
          <a:p>
            <a:r>
              <a:rPr lang="hu-HU" dirty="0"/>
              <a:t>M</a:t>
            </a:r>
            <a:r>
              <a:rPr lang="en-US" dirty="0" err="1"/>
              <a:t>ethod</a:t>
            </a:r>
            <a:r>
              <a:rPr lang="en-US" dirty="0"/>
              <a:t> that optimizes a problem by iteratively trying to improve a candidate solution with regard to a given measure of </a:t>
            </a:r>
            <a:r>
              <a:rPr lang="en-US" dirty="0" smtClean="0"/>
              <a:t>quality</a:t>
            </a:r>
            <a:endParaRPr lang="hu-HU" dirty="0" smtClean="0"/>
          </a:p>
          <a:p>
            <a:r>
              <a:rPr lang="hu-HU" dirty="0" smtClean="0"/>
              <a:t>One of the swarm intelligence algorithms ( ant colony optimization is another famous one )</a:t>
            </a:r>
            <a:endParaRPr lang="hu-HU" dirty="0"/>
          </a:p>
          <a:p>
            <a:r>
              <a:rPr lang="hu-HU" u="sng" dirty="0" smtClean="0"/>
              <a:t>Swarm intelligence</a:t>
            </a:r>
            <a:r>
              <a:rPr lang="hu-HU" dirty="0" smtClean="0"/>
              <a:t>: the</a:t>
            </a:r>
            <a:r>
              <a:rPr lang="en-US" dirty="0"/>
              <a:t> collective behavior of decentralized, self-organized </a:t>
            </a:r>
            <a:r>
              <a:rPr lang="en-US" dirty="0" smtClean="0"/>
              <a:t>systems</a:t>
            </a:r>
            <a:endParaRPr lang="hu-HU" dirty="0" smtClean="0"/>
          </a:p>
          <a:p>
            <a:pPr lvl="1"/>
            <a:r>
              <a:rPr lang="en-US" dirty="0"/>
              <a:t>The inspiration often comes from nature, especially biological </a:t>
            </a:r>
            <a:r>
              <a:rPr lang="en-US" dirty="0" smtClean="0"/>
              <a:t>systems</a:t>
            </a:r>
            <a:endParaRPr lang="hu-HU" dirty="0" smtClean="0"/>
          </a:p>
          <a:p>
            <a:pPr lvl="1"/>
            <a:r>
              <a:rPr lang="hu-HU" dirty="0"/>
              <a:t>C</a:t>
            </a:r>
            <a:r>
              <a:rPr lang="en-US" dirty="0" smtClean="0"/>
              <a:t>on</a:t>
            </a:r>
            <a:r>
              <a:rPr lang="hu-HU" dirty="0" smtClean="0"/>
              <a:t>sist </a:t>
            </a:r>
            <a:r>
              <a:rPr lang="en-US" dirty="0" smtClean="0"/>
              <a:t>typically </a:t>
            </a:r>
            <a:r>
              <a:rPr lang="en-US" dirty="0"/>
              <a:t>of a population of simple </a:t>
            </a:r>
            <a:r>
              <a:rPr lang="en-US" dirty="0" smtClean="0"/>
              <a:t>agents</a:t>
            </a:r>
            <a:r>
              <a:rPr lang="hu-HU" dirty="0" smtClean="0"/>
              <a:t> ( particles, ants, bees )</a:t>
            </a:r>
          </a:p>
          <a:p>
            <a:pPr lvl="1"/>
            <a:r>
              <a:rPr lang="en-US" dirty="0"/>
              <a:t> </a:t>
            </a:r>
            <a:r>
              <a:rPr lang="hu-HU" dirty="0" smtClean="0"/>
              <a:t>Agents are </a:t>
            </a:r>
            <a:r>
              <a:rPr lang="en-US" dirty="0" smtClean="0"/>
              <a:t>interacting </a:t>
            </a:r>
            <a:r>
              <a:rPr lang="en-US" dirty="0"/>
              <a:t>locally with one another and with their </a:t>
            </a:r>
            <a:r>
              <a:rPr lang="en-US" dirty="0" smtClean="0"/>
              <a:t>environment</a:t>
            </a:r>
            <a:r>
              <a:rPr lang="hu-HU" dirty="0" smtClean="0"/>
              <a:t> </a:t>
            </a:r>
          </a:p>
          <a:p>
            <a:pPr lvl="1"/>
            <a:r>
              <a:rPr lang="en-US" dirty="0"/>
              <a:t>The agents follow very simple </a:t>
            </a:r>
            <a:r>
              <a:rPr lang="en-US" dirty="0" smtClean="0"/>
              <a:t>rules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 lead to the emergence of "intelligent" global behavior, unknown to the individual agents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smtClean="0"/>
              <a:t>Particle swarm optimization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0348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create artificial particles </a:t>
            </a:r>
            <a:r>
              <a:rPr lang="en-US" dirty="0" smtClean="0"/>
              <a:t>and </a:t>
            </a:r>
            <a:r>
              <a:rPr lang="en-US" dirty="0"/>
              <a:t>moving </a:t>
            </a:r>
            <a:r>
              <a:rPr lang="hu-HU" dirty="0" smtClean="0"/>
              <a:t>them</a:t>
            </a:r>
            <a:r>
              <a:rPr lang="en-US" dirty="0" smtClean="0"/>
              <a:t> </a:t>
            </a:r>
            <a:r>
              <a:rPr lang="en-US" dirty="0"/>
              <a:t>around in the search-space according to simple mathematical formulae over the particle's position and </a:t>
            </a:r>
            <a:r>
              <a:rPr lang="en-US" dirty="0" smtClean="0"/>
              <a:t>velocity</a:t>
            </a:r>
            <a:endParaRPr lang="hu-HU" dirty="0" smtClean="0"/>
          </a:p>
          <a:p>
            <a:r>
              <a:rPr lang="en-US" dirty="0"/>
              <a:t>Each particle's movement is influenced by its local best known </a:t>
            </a:r>
            <a:r>
              <a:rPr lang="en-US" dirty="0" smtClean="0"/>
              <a:t>position</a:t>
            </a:r>
            <a:endParaRPr lang="hu-HU" dirty="0" smtClean="0"/>
          </a:p>
          <a:p>
            <a:r>
              <a:rPr lang="en-US" dirty="0"/>
              <a:t>Each particle</a:t>
            </a:r>
            <a:r>
              <a:rPr lang="en-US" dirty="0" smtClean="0"/>
              <a:t> </a:t>
            </a:r>
            <a:r>
              <a:rPr lang="hu-HU" dirty="0" smtClean="0"/>
              <a:t>is </a:t>
            </a:r>
            <a:r>
              <a:rPr lang="en-US" dirty="0" smtClean="0"/>
              <a:t>guided </a:t>
            </a:r>
            <a:r>
              <a:rPr lang="en-US" dirty="0"/>
              <a:t>toward the best known positions in the search-space, which are updated as better positions are found by other </a:t>
            </a:r>
            <a:r>
              <a:rPr lang="en-US" dirty="0" smtClean="0"/>
              <a:t>particles</a:t>
            </a:r>
            <a:endParaRPr lang="hu-HU" dirty="0" smtClean="0"/>
          </a:p>
          <a:p>
            <a:r>
              <a:rPr lang="en-US" dirty="0" smtClean="0"/>
              <a:t>This </a:t>
            </a:r>
            <a:r>
              <a:rPr lang="en-US" dirty="0"/>
              <a:t>is expected to move the swarm toward the best </a:t>
            </a:r>
            <a:r>
              <a:rPr lang="en-US" dirty="0" smtClean="0"/>
              <a:t>solutions</a:t>
            </a:r>
            <a:endParaRPr lang="hu-HU" dirty="0"/>
          </a:p>
          <a:p>
            <a:r>
              <a:rPr lang="hu-HU" dirty="0" smtClean="0"/>
              <a:t>Advantage: we do not need the gradient </a:t>
            </a:r>
            <a:r>
              <a:rPr lang="hu-HU" dirty="0" smtClean="0">
                <a:sym typeface="Wingdings" panose="05000000000000000000" pitchFamily="2" charset="2"/>
              </a:rPr>
              <a:t> the problem do not need to be differentiable ( it is usually required 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458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1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266393"/>
            <a:ext cx="872065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f :  R    </a:t>
            </a:r>
            <a:r>
              <a:rPr lang="hu-HU" sz="2000" b="1" dirty="0" smtClean="0">
                <a:sym typeface="Wingdings" panose="05000000000000000000" pitchFamily="2" charset="2"/>
              </a:rPr>
              <a:t>  R </a:t>
            </a:r>
            <a:r>
              <a:rPr lang="hu-HU" sz="2000" dirty="0" smtClean="0">
                <a:sym typeface="Wingdings" panose="05000000000000000000" pitchFamily="2" charset="2"/>
              </a:rPr>
              <a:t>is the cost function we want to optimize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The aim is to find the global optimum for this f function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hu-HU" sz="2000" dirty="0" smtClean="0">
                <a:sym typeface="Wingdings" panose="05000000000000000000" pitchFamily="2" charset="2"/>
              </a:rPr>
              <a:t>	number of particles in the swarm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x</a:t>
            </a:r>
            <a:r>
              <a:rPr lang="hu-HU" sz="2000" b="1" baseline="-25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</a:t>
            </a:r>
            <a:r>
              <a:rPr lang="hu-HU" sz="2000" dirty="0" smtClean="0">
                <a:sym typeface="Wingdings" panose="05000000000000000000" pitchFamily="2" charset="2"/>
              </a:rPr>
              <a:t>	position of particle i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v</a:t>
            </a:r>
            <a:r>
              <a:rPr lang="hu-HU" sz="2000" b="1" baseline="-25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</a:t>
            </a:r>
            <a:r>
              <a:rPr lang="hu-HU" sz="2000" dirty="0" smtClean="0">
                <a:sym typeface="Wingdings" panose="05000000000000000000" pitchFamily="2" charset="2"/>
              </a:rPr>
              <a:t>	velocity of particle i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p</a:t>
            </a:r>
            <a:r>
              <a:rPr lang="hu-HU" sz="2000" b="1" baseline="-25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i</a:t>
            </a:r>
            <a:r>
              <a:rPr lang="hu-HU" sz="2000" dirty="0" smtClean="0">
                <a:sym typeface="Wingdings" panose="05000000000000000000" pitchFamily="2" charset="2"/>
              </a:rPr>
              <a:t>	best known position of particle i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g</a:t>
            </a:r>
            <a:r>
              <a:rPr lang="hu-HU" sz="2000" dirty="0" smtClean="0">
                <a:sym typeface="Wingdings" panose="05000000000000000000" pitchFamily="2" charset="2"/>
              </a:rPr>
              <a:t> 	best known position of entire swarm  /  best global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1.) For every particle </a:t>
            </a:r>
            <a:r>
              <a:rPr lang="hu-HU" sz="2000" b="1" dirty="0" smtClean="0">
                <a:sym typeface="Wingdings" panose="05000000000000000000" pitchFamily="2" charset="2"/>
              </a:rPr>
              <a:t>i=1,2...S</a:t>
            </a:r>
            <a:r>
              <a:rPr lang="hu-HU" sz="2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	Initialize the </a:t>
            </a:r>
            <a:r>
              <a:rPr lang="hu-HU" sz="2000" b="1" dirty="0" smtClean="0">
                <a:sym typeface="Wingdings" panose="05000000000000000000" pitchFamily="2" charset="2"/>
              </a:rPr>
              <a:t>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dirty="0" smtClean="0">
                <a:sym typeface="Wingdings" panose="05000000000000000000" pitchFamily="2" charset="2"/>
              </a:rPr>
              <a:t> position for every particle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dirty="0">
                <a:sym typeface="Wingdings" panose="05000000000000000000" pitchFamily="2" charset="2"/>
              </a:rPr>
              <a:t> Initialize the </a:t>
            </a:r>
            <a:r>
              <a:rPr lang="hu-HU" sz="2000" b="1" dirty="0" smtClean="0">
                <a:sym typeface="Wingdings" panose="05000000000000000000" pitchFamily="2" charset="2"/>
              </a:rPr>
              <a:t>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dirty="0" smtClean="0">
                <a:sym typeface="Wingdings" panose="05000000000000000000" pitchFamily="2" charset="2"/>
              </a:rPr>
              <a:t> velocity for </a:t>
            </a:r>
            <a:r>
              <a:rPr lang="hu-HU" sz="2000" dirty="0">
                <a:sym typeface="Wingdings" panose="05000000000000000000" pitchFamily="2" charset="2"/>
              </a:rPr>
              <a:t>every particle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Initialize </a:t>
            </a:r>
            <a:r>
              <a:rPr lang="hu-HU" sz="2000" dirty="0">
                <a:sym typeface="Wingdings" panose="05000000000000000000" pitchFamily="2" charset="2"/>
              </a:rPr>
              <a:t>the </a:t>
            </a:r>
            <a:r>
              <a:rPr lang="hu-HU" sz="2000" dirty="0" smtClean="0">
                <a:sym typeface="Wingdings" panose="05000000000000000000" pitchFamily="2" charset="2"/>
              </a:rPr>
              <a:t>particle best known position    </a:t>
            </a:r>
            <a:r>
              <a:rPr lang="hu-HU" sz="2000" b="1" dirty="0" smtClean="0">
                <a:sym typeface="Wingdings" panose="05000000000000000000" pitchFamily="2" charset="2"/>
              </a:rPr>
              <a:t>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   </a:t>
            </a:r>
            <a:r>
              <a:rPr lang="hu-HU" sz="2000" b="1" dirty="0">
                <a:sym typeface="Wingdings" panose="05000000000000000000" pitchFamily="2" charset="2"/>
              </a:rPr>
              <a:t>x</a:t>
            </a:r>
            <a:r>
              <a:rPr lang="hu-HU" sz="2000" b="1" baseline="-25000" dirty="0">
                <a:sym typeface="Wingdings" panose="05000000000000000000" pitchFamily="2" charset="2"/>
              </a:rPr>
              <a:t>i</a:t>
            </a:r>
            <a:r>
              <a:rPr lang="hu-HU" sz="2000" b="1" dirty="0">
                <a:sym typeface="Wingdings" panose="05000000000000000000" pitchFamily="2" charset="2"/>
              </a:rPr>
              <a:t> </a:t>
            </a:r>
            <a:endParaRPr lang="hu-HU" sz="2000" b="1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Update best position of the swarm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ym typeface="Wingdings" panose="05000000000000000000" pitchFamily="2" charset="2"/>
              </a:rPr>
              <a:t>if f(p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) &lt; f(g) 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ym typeface="Wingdings" panose="05000000000000000000" pitchFamily="2" charset="2"/>
              </a:rPr>
              <a:t>g  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endParaRPr lang="hu-HU" sz="2000" b="1" dirty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4557" y="6633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n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6912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6" y="392306"/>
            <a:ext cx="995496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f :  R    </a:t>
            </a:r>
            <a:r>
              <a:rPr lang="hu-HU" sz="2000" b="1" dirty="0" smtClean="0">
                <a:sym typeface="Wingdings" panose="05000000000000000000" pitchFamily="2" charset="2"/>
              </a:rPr>
              <a:t>  R</a:t>
            </a:r>
            <a:r>
              <a:rPr lang="hu-HU" sz="2000" dirty="0" smtClean="0">
                <a:sym typeface="Wingdings" panose="05000000000000000000" pitchFamily="2" charset="2"/>
              </a:rPr>
              <a:t> is the cost function we want to optimize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The aim is to find the global optimum for this f function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2</a:t>
            </a:r>
            <a:r>
              <a:rPr lang="hu-HU" sz="2000" dirty="0" smtClean="0">
                <a:sym typeface="Wingdings" panose="05000000000000000000" pitchFamily="2" charset="2"/>
              </a:rPr>
              <a:t>.)  while ( condition is met ):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For every particle </a:t>
            </a:r>
            <a:r>
              <a:rPr lang="hu-HU" sz="2000" b="1" dirty="0" smtClean="0">
                <a:sym typeface="Wingdings" panose="05000000000000000000" pitchFamily="2" charset="2"/>
              </a:rPr>
              <a:t>i=1,2...S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For every dimension </a:t>
            </a:r>
            <a:r>
              <a:rPr lang="hu-HU" sz="2000" b="1" dirty="0" smtClean="0">
                <a:sym typeface="Wingdings" panose="05000000000000000000" pitchFamily="2" charset="2"/>
              </a:rPr>
              <a:t>d=1,2...n</a:t>
            </a:r>
            <a:endParaRPr lang="hu-HU" sz="2000" b="1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		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Generate random numbers </a:t>
            </a:r>
            <a:r>
              <a:rPr lang="hu-HU" sz="2000" b="1" dirty="0" smtClean="0">
                <a:sym typeface="Wingdings" panose="05000000000000000000" pitchFamily="2" charset="2"/>
              </a:rPr>
              <a:t>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p</a:t>
            </a:r>
            <a:r>
              <a:rPr lang="hu-HU" sz="2000" dirty="0" smtClean="0">
                <a:sym typeface="Wingdings" panose="05000000000000000000" pitchFamily="2" charset="2"/>
              </a:rPr>
              <a:t> and </a:t>
            </a:r>
            <a:r>
              <a:rPr lang="hu-HU" sz="2000" b="1" dirty="0" smtClean="0">
                <a:sym typeface="Wingdings" panose="05000000000000000000" pitchFamily="2" charset="2"/>
              </a:rPr>
              <a:t>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g</a:t>
            </a:r>
            <a:endParaRPr lang="hu-HU" sz="2000" b="1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endParaRPr lang="hu-HU" sz="2000" dirty="0" smtClean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Update velocity:</a:t>
            </a:r>
          </a:p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    </a:t>
            </a:r>
            <a:r>
              <a:rPr lang="hu-HU" sz="2000" b="1" dirty="0" smtClean="0">
                <a:sym typeface="Wingdings" panose="05000000000000000000" pitchFamily="2" charset="2"/>
              </a:rPr>
              <a:t>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 w *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+ c1 * 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p</a:t>
            </a:r>
            <a:r>
              <a:rPr lang="hu-HU" sz="2000" b="1" dirty="0" smtClean="0">
                <a:sym typeface="Wingdings" panose="05000000000000000000" pitchFamily="2" charset="2"/>
              </a:rPr>
              <a:t> ( 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-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) + c2 *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g</a:t>
            </a:r>
            <a:r>
              <a:rPr lang="hu-HU" sz="2000" b="1" dirty="0" smtClean="0">
                <a:sym typeface="Wingdings" panose="05000000000000000000" pitchFamily="2" charset="2"/>
              </a:rPr>
              <a:t> ( g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d</a:t>
            </a:r>
            <a:r>
              <a:rPr lang="hu-HU" sz="2000" b="1" dirty="0" smtClean="0">
                <a:sym typeface="Wingdings" panose="05000000000000000000" pitchFamily="2" charset="2"/>
              </a:rPr>
              <a:t> –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)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 smtClean="0">
                <a:sym typeface="Wingdings" panose="05000000000000000000" pitchFamily="2" charset="2"/>
              </a:rPr>
              <a:t>		Update particle position:   </a:t>
            </a:r>
            <a:r>
              <a:rPr lang="hu-HU" sz="2000" b="1" dirty="0" smtClean="0">
                <a:sym typeface="Wingdings" panose="05000000000000000000" pitchFamily="2" charset="2"/>
              </a:rPr>
              <a:t>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 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 +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endParaRPr lang="hu-HU" sz="2000" b="1" dirty="0" smtClean="0">
              <a:sym typeface="Wingdings" panose="05000000000000000000" pitchFamily="2" charset="2"/>
            </a:endParaRPr>
          </a:p>
          <a:p>
            <a:r>
              <a:rPr lang="hu-HU" sz="2000" baseline="-25000" dirty="0">
                <a:sym typeface="Wingdings" panose="05000000000000000000" pitchFamily="2" charset="2"/>
              </a:rPr>
              <a:t>	</a:t>
            </a:r>
            <a:r>
              <a:rPr lang="hu-HU" sz="2000" baseline="-25000" dirty="0" smtClean="0">
                <a:sym typeface="Wingdings" panose="05000000000000000000" pitchFamily="2" charset="2"/>
              </a:rPr>
              <a:t>	</a:t>
            </a:r>
          </a:p>
          <a:p>
            <a:r>
              <a:rPr lang="hu-HU" sz="2000" baseline="-25000" dirty="0">
                <a:sym typeface="Wingdings" panose="05000000000000000000" pitchFamily="2" charset="2"/>
              </a:rPr>
              <a:t>	</a:t>
            </a:r>
            <a:r>
              <a:rPr lang="hu-HU" sz="2000" baseline="-25000" dirty="0" smtClean="0">
                <a:sym typeface="Wingdings" panose="05000000000000000000" pitchFamily="2" charset="2"/>
              </a:rPr>
              <a:t>	</a:t>
            </a:r>
            <a:r>
              <a:rPr lang="hu-HU" sz="2000" b="1" dirty="0">
                <a:sym typeface="Wingdings" panose="05000000000000000000" pitchFamily="2" charset="2"/>
              </a:rPr>
              <a:t> if </a:t>
            </a:r>
            <a:r>
              <a:rPr lang="hu-HU" sz="2000" b="1" dirty="0" smtClean="0">
                <a:sym typeface="Wingdings" panose="05000000000000000000" pitchFamily="2" charset="2"/>
              </a:rPr>
              <a:t>f(x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>
                <a:sym typeface="Wingdings" panose="05000000000000000000" pitchFamily="2" charset="2"/>
              </a:rPr>
              <a:t>) &lt; </a:t>
            </a:r>
            <a:r>
              <a:rPr lang="hu-HU" sz="2000" b="1" dirty="0" smtClean="0">
                <a:sym typeface="Wingdings" panose="05000000000000000000" pitchFamily="2" charset="2"/>
              </a:rPr>
              <a:t>f(p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sz="2000" b="1" dirty="0">
                <a:sym typeface="Wingdings" panose="05000000000000000000" pitchFamily="2" charset="2"/>
              </a:rPr>
              <a:t>	</a:t>
            </a:r>
            <a:r>
              <a:rPr lang="hu-HU" sz="2000" b="1" dirty="0" smtClean="0">
                <a:sym typeface="Wingdings" panose="05000000000000000000" pitchFamily="2" charset="2"/>
              </a:rPr>
              <a:t>		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 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</a:p>
          <a:p>
            <a:r>
              <a:rPr lang="hu-HU" sz="2000" baseline="-25000" dirty="0" smtClean="0">
                <a:sym typeface="Wingdings" panose="05000000000000000000" pitchFamily="2" charset="2"/>
              </a:rPr>
              <a:t>		</a:t>
            </a:r>
          </a:p>
          <a:p>
            <a:r>
              <a:rPr lang="hu-HU" sz="2000" baseline="-25000" dirty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ym typeface="Wingdings" panose="05000000000000000000" pitchFamily="2" charset="2"/>
              </a:rPr>
              <a:t>if f(p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>
                <a:sym typeface="Wingdings" panose="05000000000000000000" pitchFamily="2" charset="2"/>
              </a:rPr>
              <a:t>) &lt; </a:t>
            </a:r>
            <a:r>
              <a:rPr lang="hu-HU" sz="2000" b="1" dirty="0" smtClean="0">
                <a:sym typeface="Wingdings" panose="05000000000000000000" pitchFamily="2" charset="2"/>
              </a:rPr>
              <a:t>f(g)</a:t>
            </a:r>
          </a:p>
          <a:p>
            <a:r>
              <a:rPr lang="hu-HU" sz="2000" b="1" baseline="-25000" dirty="0">
                <a:sym typeface="Wingdings" panose="05000000000000000000" pitchFamily="2" charset="2"/>
              </a:rPr>
              <a:t>	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		</a:t>
            </a:r>
            <a:r>
              <a:rPr lang="hu-HU" sz="2000" b="1" dirty="0" smtClean="0">
                <a:sym typeface="Wingdings" panose="05000000000000000000" pitchFamily="2" charset="2"/>
              </a:rPr>
              <a:t>g </a:t>
            </a:r>
            <a:r>
              <a:rPr lang="hu-HU" sz="2000" b="1" dirty="0">
                <a:sym typeface="Wingdings" panose="05000000000000000000" pitchFamily="2" charset="2"/>
              </a:rPr>
              <a:t> </a:t>
            </a:r>
            <a:r>
              <a:rPr lang="hu-HU" sz="2000" b="1" dirty="0" smtClean="0">
                <a:sym typeface="Wingdings" panose="05000000000000000000" pitchFamily="2" charset="2"/>
              </a:rPr>
              <a:t>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</a:t>
            </a:r>
            <a:r>
              <a:rPr lang="hu-HU" sz="2000" b="1" dirty="0" smtClean="0">
                <a:sym typeface="Wingdings" panose="05000000000000000000" pitchFamily="2" charset="2"/>
              </a:rPr>
              <a:t>  </a:t>
            </a:r>
            <a:r>
              <a:rPr lang="hu-HU" sz="2000" dirty="0" smtClean="0">
                <a:sym typeface="Wingdings" panose="05000000000000000000" pitchFamily="2" charset="2"/>
              </a:rPr>
              <a:t>update best solution !!!</a:t>
            </a:r>
            <a:endParaRPr lang="hu-HU" sz="2000" baseline="-25000" dirty="0">
              <a:sym typeface="Wingdings" panose="05000000000000000000" pitchFamily="2" charset="2"/>
            </a:endParaRPr>
          </a:p>
          <a:p>
            <a:endParaRPr lang="hu-HU" sz="2000" baseline="-25000" dirty="0">
              <a:sym typeface="Wingdings" panose="05000000000000000000" pitchFamily="2" charset="2"/>
            </a:endParaRPr>
          </a:p>
          <a:p>
            <a:r>
              <a:rPr lang="hu-HU" sz="2000" baseline="-25000" dirty="0" smtClean="0">
                <a:sym typeface="Wingdings" panose="05000000000000000000" pitchFamily="2" charset="2"/>
              </a:rPr>
              <a:t>		</a:t>
            </a:r>
            <a:endParaRPr lang="hu-HU" sz="2000" dirty="0" smtClean="0"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8647" y="19225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 smtClean="0"/>
              <a:t>n</a:t>
            </a:r>
            <a:endParaRPr 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4414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837126" y="599299"/>
            <a:ext cx="10027104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dirty="0" smtClean="0">
                <a:sym typeface="Wingdings" panose="05000000000000000000" pitchFamily="2" charset="2"/>
              </a:rPr>
              <a:t>		    </a:t>
            </a:r>
            <a:r>
              <a:rPr lang="hu-HU" sz="2000" b="1" dirty="0" smtClean="0">
                <a:sym typeface="Wingdings" panose="05000000000000000000" pitchFamily="2" charset="2"/>
              </a:rPr>
              <a:t>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  w * v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+ c1 * 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p</a:t>
            </a:r>
            <a:r>
              <a:rPr lang="hu-HU" sz="2000" b="1" dirty="0" smtClean="0">
                <a:sym typeface="Wingdings" panose="05000000000000000000" pitchFamily="2" charset="2"/>
              </a:rPr>
              <a:t> ( p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-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 ) + c2 * r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g</a:t>
            </a:r>
            <a:r>
              <a:rPr lang="hu-HU" sz="2000" b="1" dirty="0" smtClean="0">
                <a:sym typeface="Wingdings" panose="05000000000000000000" pitchFamily="2" charset="2"/>
              </a:rPr>
              <a:t> ( g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d</a:t>
            </a:r>
            <a:r>
              <a:rPr lang="hu-HU" sz="2000" b="1" dirty="0" smtClean="0">
                <a:sym typeface="Wingdings" panose="05000000000000000000" pitchFamily="2" charset="2"/>
              </a:rPr>
              <a:t> – x</a:t>
            </a:r>
            <a:r>
              <a:rPr lang="hu-HU" sz="2000" b="1" baseline="-25000" dirty="0" smtClean="0">
                <a:sym typeface="Wingdings" panose="05000000000000000000" pitchFamily="2" charset="2"/>
              </a:rPr>
              <a:t>i,d</a:t>
            </a:r>
            <a:r>
              <a:rPr lang="hu-HU" sz="2000" b="1" dirty="0" smtClean="0">
                <a:sym typeface="Wingdings" panose="05000000000000000000" pitchFamily="2" charset="2"/>
              </a:rPr>
              <a:t> )</a:t>
            </a:r>
          </a:p>
          <a:p>
            <a:endParaRPr lang="hu-HU" sz="2000" baseline="-25000" dirty="0">
              <a:sym typeface="Wingdings" panose="05000000000000000000" pitchFamily="2" charset="2"/>
            </a:endParaRPr>
          </a:p>
          <a:p>
            <a:r>
              <a:rPr lang="hu-HU" sz="2000" baseline="-25000" dirty="0" smtClean="0">
                <a:sym typeface="Wingdings" panose="05000000000000000000" pitchFamily="2" charset="2"/>
              </a:rPr>
              <a:t>		</a:t>
            </a:r>
            <a:endParaRPr lang="hu-HU" sz="2000" dirty="0" smtClean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9565" y="1275008"/>
            <a:ext cx="4804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w</a:t>
            </a:r>
            <a:r>
              <a:rPr lang="hu-HU" dirty="0" smtClean="0"/>
              <a:t>		inertia weight</a:t>
            </a:r>
          </a:p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1</a:t>
            </a:r>
            <a:r>
              <a:rPr lang="hu-HU" dirty="0" smtClean="0"/>
              <a:t>		cognitive or local weight</a:t>
            </a:r>
          </a:p>
          <a:p>
            <a:r>
              <a:rPr lang="hu-HU" b="1" dirty="0">
                <a:solidFill>
                  <a:srgbClr val="FFFF00"/>
                </a:solidFill>
              </a:rPr>
              <a:t>c</a:t>
            </a:r>
            <a:r>
              <a:rPr lang="hu-HU" b="1" dirty="0" smtClean="0">
                <a:solidFill>
                  <a:srgbClr val="FFFF00"/>
                </a:solidFill>
              </a:rPr>
              <a:t>2</a:t>
            </a:r>
            <a:r>
              <a:rPr lang="hu-HU" dirty="0" smtClean="0"/>
              <a:t>		social or global weight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406" y="2820473"/>
            <a:ext cx="78005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 </a:t>
            </a:r>
            <a:r>
              <a:rPr lang="hu-HU" b="1" dirty="0">
                <a:solidFill>
                  <a:srgbClr val="FFFF00"/>
                </a:solidFill>
              </a:rPr>
              <a:t>w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inertia </a:t>
            </a:r>
            <a:r>
              <a:rPr lang="hu-HU" dirty="0"/>
              <a:t>weight: define the memory of the system, how significant </a:t>
            </a:r>
          </a:p>
          <a:p>
            <a:pPr lvl="1"/>
            <a:r>
              <a:rPr lang="hu-HU" dirty="0"/>
              <a:t>is the last step</a:t>
            </a:r>
          </a:p>
          <a:p>
            <a:pPr lvl="1"/>
            <a:endParaRPr lang="hu-HU" dirty="0" smtClean="0"/>
          </a:p>
          <a:p>
            <a:r>
              <a:rPr lang="hu-HU" dirty="0" smtClean="0"/>
              <a:t>- </a:t>
            </a:r>
            <a:r>
              <a:rPr lang="hu-HU" b="1" dirty="0" smtClean="0">
                <a:solidFill>
                  <a:srgbClr val="FFFF00"/>
                </a:solidFill>
              </a:rPr>
              <a:t>c1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/>
              <a:t>local weights: define the tendency to return to </a:t>
            </a:r>
            <a:r>
              <a:rPr lang="hu-HU" dirty="0" smtClean="0"/>
              <a:t>the </a:t>
            </a:r>
            <a:r>
              <a:rPr lang="hu-HU" dirty="0"/>
              <a:t>particle’s</a:t>
            </a:r>
          </a:p>
          <a:p>
            <a:pPr lvl="1"/>
            <a:r>
              <a:rPr lang="hu-HU" dirty="0"/>
              <a:t>best previous </a:t>
            </a:r>
            <a:r>
              <a:rPr lang="hu-HU" dirty="0" smtClean="0"/>
              <a:t>position     „attractor”</a:t>
            </a:r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- </a:t>
            </a:r>
            <a:r>
              <a:rPr lang="hu-HU" b="1" dirty="0" smtClean="0">
                <a:solidFill>
                  <a:srgbClr val="FFFF00"/>
                </a:solidFill>
              </a:rPr>
              <a:t>c2</a:t>
            </a:r>
            <a:r>
              <a:rPr lang="hu-HU" dirty="0" smtClean="0">
                <a:solidFill>
                  <a:srgbClr val="FFFF00"/>
                </a:solidFill>
              </a:rPr>
              <a:t> </a:t>
            </a:r>
            <a:r>
              <a:rPr lang="hu-HU" dirty="0" smtClean="0"/>
              <a:t>global weights: defines the </a:t>
            </a:r>
            <a:r>
              <a:rPr lang="en-US" dirty="0" smtClean="0"/>
              <a:t>tendency </a:t>
            </a:r>
            <a:r>
              <a:rPr lang="en-US" dirty="0"/>
              <a:t>to move towards the </a:t>
            </a:r>
            <a:endParaRPr lang="hu-HU" dirty="0" smtClean="0"/>
          </a:p>
          <a:p>
            <a:pPr lvl="1"/>
            <a:r>
              <a:rPr lang="en-US" dirty="0" smtClean="0"/>
              <a:t>neighborhood's </a:t>
            </a:r>
            <a:r>
              <a:rPr lang="en-US" dirty="0"/>
              <a:t>best previous position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r>
              <a:rPr lang="hu-HU" dirty="0"/>
              <a:t>	</a:t>
            </a:r>
            <a:r>
              <a:rPr lang="hu-HU" dirty="0" smtClean="0"/>
              <a:t>c1 = c2 usually </a:t>
            </a:r>
            <a:r>
              <a:rPr lang="hu-HU" dirty="0" smtClean="0"/>
              <a:t>!!!    „repellent”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460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1975</TotalTime>
  <Words>181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PARTICLE SWARM OPTIMIZATION</vt:lpstr>
      <vt:lpstr>PowerPoint Presentation</vt:lpstr>
      <vt:lpstr>PowerPoint Presentation</vt:lpstr>
      <vt:lpstr>Particle swarm optimization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HEURISTICS</dc:title>
  <dc:creator>User</dc:creator>
  <cp:lastModifiedBy>User</cp:lastModifiedBy>
  <cp:revision>41</cp:revision>
  <dcterms:created xsi:type="dcterms:W3CDTF">2016-02-13T09:48:16Z</dcterms:created>
  <dcterms:modified xsi:type="dcterms:W3CDTF">2016-10-31T16:18:10Z</dcterms:modified>
</cp:coreProperties>
</file>