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2016. 10. 14.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SIMULATED ANNEALING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Simulated annealing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</a:t>
            </a:r>
            <a:r>
              <a:rPr lang="hu-HU" dirty="0" err="1" smtClean="0"/>
              <a:t>Hill-climbing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has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tendency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stuck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at</a:t>
            </a:r>
            <a:r>
              <a:rPr lang="hu-HU" dirty="0" smtClean="0">
                <a:sym typeface="Wingdings" panose="05000000000000000000" pitchFamily="2" charset="2"/>
              </a:rPr>
              <a:t> local optimum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What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solution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 smtClean="0"/>
          </a:p>
          <a:p>
            <a:r>
              <a:rPr lang="hu-HU" dirty="0" smtClean="0"/>
              <a:t>Simulated annealing is a good algorithm to avoid local optimum and </a:t>
            </a:r>
            <a:r>
              <a:rPr lang="hu-HU" dirty="0" smtClean="0"/>
              <a:t>finding </a:t>
            </a:r>
            <a:r>
              <a:rPr lang="hu-HU" dirty="0" smtClean="0"/>
              <a:t>the global optimum instead</a:t>
            </a:r>
          </a:p>
          <a:p>
            <a:r>
              <a:rPr lang="hu-HU" dirty="0" smtClean="0"/>
              <a:t>Lots of </a:t>
            </a:r>
            <a:r>
              <a:rPr lang="hu-HU" dirty="0" err="1" smtClean="0"/>
              <a:t>applications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simulated</a:t>
            </a:r>
            <a:r>
              <a:rPr lang="hu-HU" dirty="0" smtClean="0"/>
              <a:t> </a:t>
            </a:r>
            <a:r>
              <a:rPr lang="hu-HU" dirty="0" err="1" smtClean="0"/>
              <a:t>annealing</a:t>
            </a:r>
            <a:r>
              <a:rPr lang="hu-HU" dirty="0" smtClean="0"/>
              <a:t>: TSP, AI, training neural nets</a:t>
            </a:r>
          </a:p>
          <a:p>
            <a:r>
              <a:rPr lang="hu-HU" b="1" dirty="0" smtClean="0"/>
              <a:t>HELPS TO AVOID LOCAL OPTIMUM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591785" y="236972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82692" y="471413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810725" y="2820681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319412" y="3599418"/>
            <a:ext cx="112545" cy="11254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323121" y="194472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5861" y="45294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4538351" y="3457821"/>
            <a:ext cx="112545" cy="11254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9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6067"/>
            <a:ext cx="8946541" cy="6040191"/>
          </a:xfrm>
        </p:spPr>
        <p:txBody>
          <a:bodyPr>
            <a:normAutofit/>
          </a:bodyPr>
          <a:lstStyle/>
          <a:p>
            <a:r>
              <a:rPr lang="en-US" dirty="0"/>
              <a:t>Simulated annealing mimics the annealing process to solve an optimization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It uses a temperature parameter that controls the </a:t>
            </a:r>
            <a:r>
              <a:rPr lang="en-US" dirty="0" smtClean="0"/>
              <a:t>search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The temperature parameter typically starts off high and is slowly "cooled" or lowered in every </a:t>
            </a:r>
            <a:r>
              <a:rPr lang="en-US" dirty="0" smtClean="0"/>
              <a:t>iteration</a:t>
            </a:r>
            <a:endParaRPr lang="hu-HU" dirty="0" smtClean="0"/>
          </a:p>
          <a:p>
            <a:r>
              <a:rPr lang="en-US" dirty="0" smtClean="0"/>
              <a:t>At </a:t>
            </a:r>
            <a:r>
              <a:rPr lang="en-US" dirty="0"/>
              <a:t>each iteration a new point is </a:t>
            </a:r>
            <a:r>
              <a:rPr lang="en-US" dirty="0" smtClean="0"/>
              <a:t>generated</a:t>
            </a:r>
            <a:r>
              <a:rPr lang="hu-HU" dirty="0" smtClean="0"/>
              <a:t> (randomly for example)</a:t>
            </a:r>
            <a:r>
              <a:rPr lang="en-US" dirty="0" smtClean="0"/>
              <a:t> </a:t>
            </a:r>
            <a:r>
              <a:rPr lang="en-US" dirty="0"/>
              <a:t>and its distance from the current point is proportional to the </a:t>
            </a:r>
            <a:r>
              <a:rPr lang="en-US" dirty="0" smtClean="0"/>
              <a:t>temperature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the new point has a better function value it replaces the current point and iteration counter is incremented. It is possible to accept and move forward with a worse </a:t>
            </a:r>
            <a:r>
              <a:rPr lang="en-US" dirty="0" smtClean="0"/>
              <a:t>point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of doing so is directly dependent on the temperature. This unintuitive step sometime helps identify a new search region in hope of finding a better minimum</a:t>
            </a:r>
            <a:endParaRPr lang="hu-H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Simulated annealing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0709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nyíllal 4"/>
          <p:cNvCxnSpPr/>
          <p:nvPr/>
        </p:nvCxnSpPr>
        <p:spPr>
          <a:xfrm flipV="1">
            <a:off x="3138616" y="1598140"/>
            <a:ext cx="0" cy="32786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2776151" y="4596713"/>
            <a:ext cx="610423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v 8"/>
          <p:cNvSpPr/>
          <p:nvPr/>
        </p:nvSpPr>
        <p:spPr>
          <a:xfrm flipH="1" flipV="1">
            <a:off x="3962399" y="0"/>
            <a:ext cx="6944497" cy="4226010"/>
          </a:xfrm>
          <a:prstGeom prst="arc">
            <a:avLst>
              <a:gd name="adj1" fmla="val 16200000"/>
              <a:gd name="adj2" fmla="val 1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979640" y="441204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t</a:t>
            </a:r>
            <a:r>
              <a:rPr lang="hu-HU" dirty="0" smtClean="0"/>
              <a:t>  „</a:t>
            </a:r>
            <a:r>
              <a:rPr lang="hu-HU" dirty="0" err="1" smtClean="0"/>
              <a:t>time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110930" y="113338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T</a:t>
            </a:r>
            <a:r>
              <a:rPr lang="hu-HU" dirty="0" smtClean="0"/>
              <a:t>  „</a:t>
            </a:r>
            <a:r>
              <a:rPr lang="hu-HU" dirty="0" err="1" smtClean="0"/>
              <a:t>temperature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575917" y="5152082"/>
            <a:ext cx="6514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accept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bad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higher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probability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low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accept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bad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76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54227" y="444843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Acceptance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function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980302" y="1120346"/>
            <a:ext cx="10357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neighbour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-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accept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neighbour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state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better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accept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 </a:t>
            </a:r>
            <a:r>
              <a:rPr lang="hu-HU" dirty="0" err="1" smtClean="0">
                <a:sym typeface="Wingdings" panose="05000000000000000000" pitchFamily="2" charset="2"/>
              </a:rPr>
              <a:t>temperature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going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determine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~ </a:t>
            </a:r>
            <a:r>
              <a:rPr lang="hu-HU" dirty="0" err="1" smtClean="0">
                <a:sym typeface="Wingdings" panose="05000000000000000000" pitchFamily="2" charset="2"/>
              </a:rPr>
              <a:t>high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temperature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accept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bad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moves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often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146855" y="4613188"/>
            <a:ext cx="748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e</a:t>
            </a:r>
            <a:r>
              <a:rPr lang="hu-HU" sz="2800" b="1" dirty="0" smtClean="0"/>
              <a:t>  </a:t>
            </a:r>
            <a:r>
              <a:rPr lang="hu-HU" dirty="0" smtClean="0"/>
              <a:t>                                                                          </a:t>
            </a:r>
            <a:r>
              <a:rPr lang="hu-HU" dirty="0" smtClean="0"/>
              <a:t>     where </a:t>
            </a:r>
            <a:r>
              <a:rPr lang="hu-HU" dirty="0" smtClean="0"/>
              <a:t>e = 2.71…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/>
              <p:cNvSpPr txBox="1"/>
              <p:nvPr/>
            </p:nvSpPr>
            <p:spPr>
              <a:xfrm>
                <a:off x="3460896" y="4273223"/>
                <a:ext cx="4834785" cy="601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𝒂𝒄𝒕𝒖𝒂𝒍𝑺𝒕𝒂𝒕𝒆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𝑬𝒏𝒆𝒓𝒈𝒚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𝒏𝒆𝒊𝒈𝒉𝒃𝒐𝒖𝒓𝑺𝒕𝒂𝒕𝒆𝑬𝒏𝒆𝒓𝒈𝒚</m:t>
                          </m:r>
                        </m:num>
                        <m:den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𝒕𝒆𝒎𝒑𝒆𝒓𝒂𝒕𝒖𝒓𝒆</m:t>
                          </m:r>
                        </m:den>
                      </m:f>
                    </m:oMath>
                  </m:oMathPara>
                </a14:m>
                <a:endParaRPr lang="hu-HU" sz="16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96" y="4273223"/>
                <a:ext cx="4834785" cy="601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5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54227" y="444843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Acceptance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function</a:t>
            </a:r>
            <a:endParaRPr lang="hu-HU" b="1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5893" y="3015047"/>
            <a:ext cx="91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e</a:t>
            </a:r>
            <a:r>
              <a:rPr lang="hu-HU" sz="2800" b="1" dirty="0" smtClean="0"/>
              <a:t>  </a:t>
            </a:r>
            <a:r>
              <a:rPr lang="hu-HU" dirty="0" smtClean="0"/>
              <a:t>                                                                        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FFFF00"/>
                </a:solidFill>
              </a:rPr>
              <a:t>&gt; random(0,1)</a:t>
            </a:r>
            <a:r>
              <a:rPr lang="hu-HU" dirty="0" smtClean="0"/>
              <a:t>       where </a:t>
            </a:r>
            <a:r>
              <a:rPr lang="hu-HU" dirty="0" smtClean="0"/>
              <a:t>e = 2.71…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/>
              <p:cNvSpPr txBox="1"/>
              <p:nvPr/>
            </p:nvSpPr>
            <p:spPr>
              <a:xfrm>
                <a:off x="2249934" y="2675082"/>
                <a:ext cx="4834785" cy="601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𝒂𝒄𝒕𝒖𝒂𝒍𝑺𝒕𝒂𝒕𝒆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𝑬𝒏𝒆𝒓𝒈𝒚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𝒏𝒆𝒊𝒈𝒉𝒃𝒐𝒖𝒓𝑺𝒕𝒂𝒕𝒆𝑬𝒏𝒆𝒓𝒈𝒚</m:t>
                          </m:r>
                        </m:num>
                        <m:den>
                          <m:r>
                            <a:rPr lang="hu-HU" sz="1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𝒕𝒆𝒎𝒑𝒆𝒓𝒂𝒕𝒖𝒓𝒆</m:t>
                          </m:r>
                        </m:den>
                      </m:f>
                    </m:oMath>
                  </m:oMathPara>
                </a14:m>
                <a:endParaRPr lang="hu-HU" sz="16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34" y="2675082"/>
                <a:ext cx="4834785" cy="601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47070" y="4028303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accept the „bad” move as well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6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Algorithm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92411" y="1696464"/>
            <a:ext cx="76113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temperature</a:t>
            </a:r>
            <a:r>
              <a:rPr lang="hu-HU" dirty="0" smtClean="0"/>
              <a:t>	+ </a:t>
            </a:r>
            <a:r>
              <a:rPr lang="hu-HU" dirty="0" err="1" smtClean="0"/>
              <a:t>create</a:t>
            </a:r>
            <a:r>
              <a:rPr lang="hu-HU" dirty="0" smtClean="0"/>
              <a:t> a random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endParaRPr lang="hu-HU" dirty="0" smtClean="0"/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a stop </a:t>
            </a:r>
            <a:r>
              <a:rPr lang="hu-HU" dirty="0" err="1" smtClean="0"/>
              <a:t>condition</a:t>
            </a:r>
            <a:r>
              <a:rPr lang="hu-HU" dirty="0" smtClean="0"/>
              <a:t> is </a:t>
            </a:r>
            <a:r>
              <a:rPr lang="hu-HU" dirty="0" err="1" smtClean="0"/>
              <a:t>met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has </a:t>
            </a:r>
            <a:r>
              <a:rPr lang="hu-HU" dirty="0" err="1" smtClean="0"/>
              <a:t>sufficiently</a:t>
            </a:r>
            <a:r>
              <a:rPr lang="hu-HU" dirty="0" smtClean="0"/>
              <a:t> </a:t>
            </a:r>
            <a:r>
              <a:rPr lang="hu-HU" dirty="0" err="1" smtClean="0"/>
              <a:t>cooled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an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approximated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has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found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generate</a:t>
            </a:r>
            <a:r>
              <a:rPr lang="hu-HU" dirty="0" smtClean="0"/>
              <a:t> a </a:t>
            </a:r>
            <a:r>
              <a:rPr lang="hu-HU" dirty="0" err="1" smtClean="0"/>
              <a:t>neighbour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4.)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move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neighbour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err="1" smtClean="0"/>
              <a:t>acceptance</a:t>
            </a:r>
            <a:r>
              <a:rPr lang="hu-HU" smtClean="0"/>
              <a:t> </a:t>
            </a:r>
            <a:r>
              <a:rPr lang="hu-HU" smtClean="0"/>
              <a:t>function</a:t>
            </a:r>
            <a:endParaRPr lang="hu-HU" dirty="0" smtClean="0"/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5.) </a:t>
            </a:r>
            <a:r>
              <a:rPr lang="hu-HU" dirty="0" err="1" smtClean="0"/>
              <a:t>decrease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temperature</a:t>
            </a:r>
            <a:r>
              <a:rPr lang="hu-HU" dirty="0" smtClean="0"/>
              <a:t> + </a:t>
            </a:r>
            <a:r>
              <a:rPr lang="hu-HU" dirty="0" err="1" smtClean="0"/>
              <a:t>looping</a:t>
            </a:r>
            <a:r>
              <a:rPr lang="hu-HU" dirty="0" smtClean="0"/>
              <a:t> ( </a:t>
            </a:r>
            <a:r>
              <a:rPr lang="hu-HU" dirty="0" err="1" smtClean="0"/>
              <a:t>repeate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2 )</a:t>
            </a:r>
          </a:p>
        </p:txBody>
      </p:sp>
    </p:spTree>
    <p:extLst>
      <p:ext uri="{BB962C8B-B14F-4D97-AF65-F5344CB8AC3E}">
        <p14:creationId xmlns:p14="http://schemas.microsoft.com/office/powerpoint/2010/main" val="25143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265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Wingdings</vt:lpstr>
      <vt:lpstr>Wingdings 3</vt:lpstr>
      <vt:lpstr>Ion</vt:lpstr>
      <vt:lpstr>SIMULATED ANNEALING</vt:lpstr>
      <vt:lpstr>Simulated annealing</vt:lpstr>
      <vt:lpstr>PowerPoint Presentation</vt:lpstr>
      <vt:lpstr>Simulated annealing</vt:lpstr>
      <vt:lpstr>PowerPoint Presentation</vt:lpstr>
      <vt:lpstr>PowerPoint Presentation</vt:lpstr>
      <vt:lpstr>PowerPoint Presentation</vt:lpstr>
      <vt:lpstr>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28</cp:revision>
  <dcterms:created xsi:type="dcterms:W3CDTF">2015-07-02T16:20:01Z</dcterms:created>
  <dcterms:modified xsi:type="dcterms:W3CDTF">2016-10-14T17:36:47Z</dcterms:modified>
</cp:coreProperties>
</file>