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89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90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61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70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06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9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81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6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59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1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86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98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5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9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4C062E-95F3-43A7-8F95-9DB997B524C1}" type="datetimeFigureOut">
              <a:rPr lang="hu-HU" smtClean="0"/>
              <a:t>2015.12.06.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07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TABU SEARCH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7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296641" y="2241301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if we go one step further?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675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296641" y="2241301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679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if we go one step further? The gradient leads us back</a:t>
            </a:r>
          </a:p>
          <a:p>
            <a:r>
              <a:rPr lang="hu-HU" dirty="0" smtClean="0"/>
              <a:t>to the local maximum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61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3768607" y="2009482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6790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if we go one step further? The gradient leads us back</a:t>
            </a:r>
          </a:p>
          <a:p>
            <a:r>
              <a:rPr lang="hu-HU" dirty="0" smtClean="0"/>
              <a:t>to the local maximum </a:t>
            </a:r>
          </a:p>
          <a:p>
            <a:endParaRPr lang="hu-HU" dirty="0"/>
          </a:p>
          <a:p>
            <a:r>
              <a:rPr lang="hu-HU" dirty="0" smtClean="0"/>
              <a:t>WE ARE STUCK HERE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353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3768607" y="2009482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7755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Solution? Maybe we should track moves to be able to prohibit</a:t>
            </a:r>
          </a:p>
          <a:p>
            <a:r>
              <a:rPr lang="hu-HU" dirty="0"/>
              <a:t>s</a:t>
            </a:r>
            <a:r>
              <a:rPr lang="hu-HU" dirty="0" smtClean="0"/>
              <a:t>ome of them ... we do not want to go back to the local optimum !!!</a:t>
            </a:r>
          </a:p>
          <a:p>
            <a:endParaRPr lang="hu-HU" dirty="0" smtClean="0"/>
          </a:p>
          <a:p>
            <a:r>
              <a:rPr lang="hu-HU" dirty="0" smtClean="0"/>
              <a:t>The local maximum will be „tabu”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509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7755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Solution? Maybe we should track moves to be able to prohibit</a:t>
            </a:r>
          </a:p>
          <a:p>
            <a:r>
              <a:rPr lang="hu-HU" dirty="0"/>
              <a:t>s</a:t>
            </a:r>
            <a:r>
              <a:rPr lang="hu-HU" dirty="0" smtClean="0"/>
              <a:t>ome of them ... we do not want to go back to the local optimum !!!</a:t>
            </a:r>
          </a:p>
          <a:p>
            <a:endParaRPr lang="hu-HU" dirty="0" smtClean="0"/>
          </a:p>
          <a:p>
            <a:r>
              <a:rPr lang="hu-HU" dirty="0" smtClean="0"/>
              <a:t>The local maximum will be „tabu”</a:t>
            </a:r>
            <a:endParaRPr lang="hu-HU" dirty="0"/>
          </a:p>
        </p:txBody>
      </p:sp>
      <p:sp>
        <p:nvSpPr>
          <p:cNvPr id="14" name="Oval 13"/>
          <p:cNvSpPr/>
          <p:nvPr/>
        </p:nvSpPr>
        <p:spPr>
          <a:xfrm>
            <a:off x="4554218" y="2513975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70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554218" y="2513975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7681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Solution? Maybe we should track moves to be able to prohibit</a:t>
            </a:r>
          </a:p>
          <a:p>
            <a:r>
              <a:rPr lang="hu-HU" dirty="0"/>
              <a:t>s</a:t>
            </a:r>
            <a:r>
              <a:rPr lang="hu-HU" dirty="0" smtClean="0"/>
              <a:t>ome moves ... we do not want to go back to the local optimum !!!</a:t>
            </a:r>
          </a:p>
          <a:p>
            <a:endParaRPr lang="hu-HU" dirty="0" smtClean="0"/>
          </a:p>
          <a:p>
            <a:r>
              <a:rPr lang="hu-HU" dirty="0" smtClean="0"/>
              <a:t>The local maximum will be „tabu”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01544" y="2292439"/>
            <a:ext cx="218941" cy="22153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56872" y="2816629"/>
            <a:ext cx="178767" cy="3133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9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554218" y="2513975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727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But going back to the local optimum is considered to be a tabu</a:t>
            </a:r>
          </a:p>
          <a:p>
            <a:r>
              <a:rPr lang="hu-HU" dirty="0"/>
              <a:t>m</a:t>
            </a:r>
            <a:r>
              <a:rPr lang="hu-HU" dirty="0" smtClean="0"/>
              <a:t>ove so we have to go to the right !!!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01544" y="2292439"/>
            <a:ext cx="218941" cy="221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56872" y="2816629"/>
            <a:ext cx="178767" cy="3133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9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4927705" y="3129943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727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But going back to the local optimum is considered to be a tabu</a:t>
            </a:r>
          </a:p>
          <a:p>
            <a:r>
              <a:rPr lang="hu-HU" dirty="0"/>
              <a:t>m</a:t>
            </a:r>
            <a:r>
              <a:rPr lang="hu-HU" dirty="0" smtClean="0"/>
              <a:t>ove so we have to go to the right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939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845298" y="2663899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727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But going back to the local optimum is considered to be a tabu</a:t>
            </a:r>
          </a:p>
          <a:p>
            <a:r>
              <a:rPr lang="hu-HU" dirty="0"/>
              <a:t>m</a:t>
            </a:r>
            <a:r>
              <a:rPr lang="hu-HU" dirty="0" smtClean="0"/>
              <a:t>ove so we have to go to the right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118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296059" y="1968439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727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But going back to the local optimum is considered to be a tabu</a:t>
            </a:r>
          </a:p>
          <a:p>
            <a:r>
              <a:rPr lang="hu-HU" dirty="0"/>
              <a:t>m</a:t>
            </a:r>
            <a:r>
              <a:rPr lang="hu-HU" dirty="0" smtClean="0"/>
              <a:t>ove so we have to go to the right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1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Tabu search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Metaheuristic search method</a:t>
            </a:r>
          </a:p>
          <a:p>
            <a:r>
              <a:rPr lang="en-US" dirty="0" smtClean="0"/>
              <a:t>Local </a:t>
            </a:r>
            <a:r>
              <a:rPr lang="en-US" dirty="0"/>
              <a:t>search methods have a tendency to become stuck in suboptimal </a:t>
            </a:r>
            <a:r>
              <a:rPr lang="en-US" dirty="0" smtClean="0"/>
              <a:t>regions</a:t>
            </a:r>
            <a:r>
              <a:rPr lang="hu-HU" dirty="0" smtClean="0"/>
              <a:t> !!!   ~ Hill climbing</a:t>
            </a:r>
          </a:p>
          <a:p>
            <a:r>
              <a:rPr lang="hu-HU" dirty="0" smtClean="0"/>
              <a:t>1.) </a:t>
            </a:r>
            <a:r>
              <a:rPr lang="en-US" dirty="0"/>
              <a:t>worsening moves can be accepted if no improving move is available </a:t>
            </a:r>
            <a:r>
              <a:rPr lang="en-US" dirty="0" smtClean="0"/>
              <a:t>(stuck at a</a:t>
            </a:r>
            <a:r>
              <a:rPr lang="en-US" dirty="0"/>
              <a:t> local </a:t>
            </a:r>
            <a:r>
              <a:rPr lang="en-US" dirty="0" smtClean="0"/>
              <a:t>mi</a:t>
            </a:r>
            <a:r>
              <a:rPr lang="hu-HU" dirty="0" smtClean="0"/>
              <a:t>n</a:t>
            </a:r>
            <a:r>
              <a:rPr lang="en-US" dirty="0" err="1" smtClean="0"/>
              <a:t>imum</a:t>
            </a:r>
            <a:r>
              <a:rPr lang="hu-HU" dirty="0" smtClean="0"/>
              <a:t>/maximum</a:t>
            </a:r>
            <a:r>
              <a:rPr lang="en-US" dirty="0" smtClean="0"/>
              <a:t>)</a:t>
            </a:r>
            <a:endParaRPr lang="hu-HU" dirty="0" smtClean="0"/>
          </a:p>
          <a:p>
            <a:r>
              <a:rPr lang="hu-HU" dirty="0" smtClean="0"/>
              <a:t>2.) </a:t>
            </a:r>
            <a:r>
              <a:rPr lang="en-US" dirty="0"/>
              <a:t>prohibitions </a:t>
            </a:r>
            <a:r>
              <a:rPr lang="hu-HU" dirty="0" smtClean="0"/>
              <a:t>(„tabu”)</a:t>
            </a:r>
            <a:r>
              <a:rPr lang="en-US" dirty="0" smtClean="0"/>
              <a:t> </a:t>
            </a:r>
            <a:r>
              <a:rPr lang="en-US" dirty="0"/>
              <a:t>are introduced to discourage the search from coming back to previously-visited </a:t>
            </a:r>
            <a:r>
              <a:rPr lang="en-US" dirty="0" smtClean="0"/>
              <a:t>solutions</a:t>
            </a:r>
            <a:endParaRPr lang="hu-HU" dirty="0" smtClean="0"/>
          </a:p>
          <a:p>
            <a:r>
              <a:rPr lang="hu-HU" dirty="0" smtClean="0"/>
              <a:t>Have to use a data structure to store the prohibited points. We have to check according to this data structure whether a move is allowed or not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2401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519552" y="895837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727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But going back to the local optimum is considered to be a tabu</a:t>
            </a:r>
          </a:p>
          <a:p>
            <a:r>
              <a:rPr lang="hu-HU" dirty="0"/>
              <a:t>m</a:t>
            </a:r>
            <a:r>
              <a:rPr lang="hu-HU" dirty="0" smtClean="0"/>
              <a:t>ove so we have to go to the right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80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i="1" u="sng" dirty="0" smtClean="0"/>
              <a:t>Tabu tenure</a:t>
            </a:r>
            <a:r>
              <a:rPr lang="hu-HU" b="1" i="1" dirty="0" smtClean="0"/>
              <a:t>: </a:t>
            </a:r>
            <a:r>
              <a:rPr lang="hu-HU" dirty="0"/>
              <a:t>w</a:t>
            </a:r>
            <a:r>
              <a:rPr lang="en-US" dirty="0" smtClean="0"/>
              <a:t>hen </a:t>
            </a:r>
            <a:r>
              <a:rPr lang="en-US" dirty="0"/>
              <a:t>a move is made </a:t>
            </a:r>
            <a:r>
              <a:rPr lang="en-US" dirty="0" err="1" smtClean="0"/>
              <a:t>tabu</a:t>
            </a:r>
            <a:r>
              <a:rPr lang="hu-HU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is added to </a:t>
            </a:r>
            <a:r>
              <a:rPr lang="en-US" dirty="0" smtClean="0"/>
              <a:t>the</a:t>
            </a:r>
            <a:r>
              <a:rPr lang="hu-HU" dirty="0" smtClean="0"/>
              <a:t> so called</a:t>
            </a:r>
            <a:r>
              <a:rPr lang="en-US" dirty="0" smtClean="0"/>
              <a:t> </a:t>
            </a:r>
            <a:r>
              <a:rPr lang="hu-HU" dirty="0" smtClean="0"/>
              <a:t>  	</a:t>
            </a:r>
            <a:r>
              <a:rPr lang="en-US" dirty="0" err="1" smtClean="0"/>
              <a:t>tabu</a:t>
            </a:r>
            <a:r>
              <a:rPr lang="en-US" dirty="0" smtClean="0"/>
              <a:t> </a:t>
            </a:r>
            <a:r>
              <a:rPr lang="en-US" dirty="0"/>
              <a:t>list with a certain </a:t>
            </a:r>
            <a:r>
              <a:rPr lang="en-US" dirty="0" smtClean="0"/>
              <a:t>value</a:t>
            </a:r>
            <a:r>
              <a:rPr lang="hu-HU" dirty="0" smtClean="0"/>
              <a:t>: this value is 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hu-HU" dirty="0" smtClean="0"/>
              <a:t>”t</a:t>
            </a:r>
            <a:r>
              <a:rPr lang="en-US" dirty="0" err="1" smtClean="0"/>
              <a:t>abu</a:t>
            </a:r>
            <a:r>
              <a:rPr lang="en-US" dirty="0" smtClean="0"/>
              <a:t> </a:t>
            </a:r>
            <a:r>
              <a:rPr lang="hu-HU" dirty="0" smtClean="0"/>
              <a:t>t</a:t>
            </a:r>
            <a:r>
              <a:rPr lang="en-US" dirty="0" err="1" smtClean="0"/>
              <a:t>enure</a:t>
            </a:r>
            <a:r>
              <a:rPr lang="hu-HU" dirty="0" smtClean="0"/>
              <a:t>”</a:t>
            </a:r>
            <a:endParaRPr lang="hu-HU" i="1" dirty="0"/>
          </a:p>
          <a:p>
            <a:r>
              <a:rPr lang="en-US" dirty="0" smtClean="0"/>
              <a:t>With </a:t>
            </a:r>
            <a:r>
              <a:rPr lang="en-US" dirty="0"/>
              <a:t>each </a:t>
            </a:r>
            <a:r>
              <a:rPr lang="en-US" dirty="0" smtClean="0"/>
              <a:t>iteration</a:t>
            </a:r>
            <a:r>
              <a:rPr lang="hu-HU" dirty="0" smtClean="0"/>
              <a:t> </a:t>
            </a:r>
            <a:r>
              <a:rPr lang="en-US" dirty="0" smtClean="0"/>
              <a:t>the </a:t>
            </a:r>
            <a:r>
              <a:rPr lang="en-US" dirty="0" err="1"/>
              <a:t>tabu</a:t>
            </a:r>
            <a:r>
              <a:rPr lang="en-US" dirty="0"/>
              <a:t> tenure is </a:t>
            </a:r>
            <a:r>
              <a:rPr lang="en-US" dirty="0" smtClean="0"/>
              <a:t>decremented</a:t>
            </a:r>
            <a:r>
              <a:rPr lang="hu-HU" dirty="0" smtClean="0"/>
              <a:t> by one</a:t>
            </a:r>
          </a:p>
          <a:p>
            <a:r>
              <a:rPr lang="hu-HU" dirty="0"/>
              <a:t>W</a:t>
            </a:r>
            <a:r>
              <a:rPr lang="en-US" dirty="0" smtClean="0"/>
              <a:t>hen </a:t>
            </a:r>
            <a:r>
              <a:rPr lang="en-US" dirty="0"/>
              <a:t>the </a:t>
            </a:r>
            <a:r>
              <a:rPr lang="en-US" dirty="0" err="1"/>
              <a:t>tabu</a:t>
            </a:r>
            <a:r>
              <a:rPr lang="en-US" dirty="0"/>
              <a:t> tenure of a certain move is </a:t>
            </a:r>
            <a:r>
              <a:rPr lang="en-US" dirty="0" smtClean="0"/>
              <a:t>0</a:t>
            </a:r>
            <a:r>
              <a:rPr lang="hu-HU" dirty="0" smtClean="0"/>
              <a:t> -&gt;</a:t>
            </a:r>
            <a:r>
              <a:rPr lang="en-US" dirty="0" smtClean="0"/>
              <a:t> the</a:t>
            </a:r>
            <a:r>
              <a:rPr lang="hu-HU" dirty="0" smtClean="0"/>
              <a:t> certain</a:t>
            </a:r>
            <a:r>
              <a:rPr lang="en-US" dirty="0" smtClean="0"/>
              <a:t> move</a:t>
            </a:r>
            <a:r>
              <a:rPr lang="hu-HU" dirty="0" smtClean="0"/>
              <a:t> can</a:t>
            </a:r>
            <a:r>
              <a:rPr lang="en-US" dirty="0" smtClean="0"/>
              <a:t> </a:t>
            </a:r>
            <a:r>
              <a:rPr lang="en-US" dirty="0"/>
              <a:t>be </a:t>
            </a:r>
            <a:r>
              <a:rPr lang="en-US" dirty="0" smtClean="0"/>
              <a:t>accepted</a:t>
            </a:r>
            <a:endParaRPr lang="hu-HU" b="1" i="1" dirty="0" smtClean="0"/>
          </a:p>
          <a:p>
            <a:pPr marL="0" indent="0">
              <a:buNone/>
            </a:pPr>
            <a:r>
              <a:rPr lang="hu-HU" b="1" i="1" u="sng" dirty="0" smtClean="0"/>
              <a:t>Aspiration criteria: </a:t>
            </a:r>
            <a:r>
              <a:rPr lang="hu-HU" dirty="0" smtClean="0"/>
              <a:t>sometime we allow tabu moves !!!</a:t>
            </a:r>
          </a:p>
          <a:p>
            <a:r>
              <a:rPr lang="en-US" dirty="0"/>
              <a:t>Aspiration criteria allows a </a:t>
            </a:r>
            <a:r>
              <a:rPr lang="en-US" dirty="0" err="1"/>
              <a:t>tabu</a:t>
            </a:r>
            <a:r>
              <a:rPr lang="en-US" dirty="0"/>
              <a:t> move to be selected based </a:t>
            </a:r>
            <a:r>
              <a:rPr lang="en-US" dirty="0" smtClean="0"/>
              <a:t>on</a:t>
            </a:r>
            <a:r>
              <a:rPr lang="hu-HU" dirty="0" smtClean="0"/>
              <a:t> </a:t>
            </a:r>
            <a:r>
              <a:rPr lang="en-US" dirty="0" smtClean="0"/>
              <a:t>certain constraints</a:t>
            </a:r>
            <a:endParaRPr lang="hu-HU" dirty="0" smtClean="0"/>
          </a:p>
          <a:p>
            <a:r>
              <a:rPr lang="hu-HU" dirty="0"/>
              <a:t>F</a:t>
            </a:r>
            <a:r>
              <a:rPr lang="en-US" dirty="0" smtClean="0"/>
              <a:t>or example</a:t>
            </a:r>
            <a:r>
              <a:rPr lang="hu-HU" dirty="0" smtClean="0"/>
              <a:t> -&gt;</a:t>
            </a:r>
            <a:r>
              <a:rPr lang="en-US" dirty="0" smtClean="0"/>
              <a:t> the</a:t>
            </a:r>
            <a:r>
              <a:rPr lang="hu-HU" dirty="0" smtClean="0"/>
              <a:t> given</a:t>
            </a:r>
            <a:r>
              <a:rPr lang="en-US" dirty="0" smtClean="0"/>
              <a:t> </a:t>
            </a:r>
            <a:r>
              <a:rPr lang="en-US" dirty="0"/>
              <a:t>move allows a new global best </a:t>
            </a:r>
            <a:r>
              <a:rPr lang="en-US" dirty="0" smtClean="0"/>
              <a:t>solution</a:t>
            </a:r>
            <a:endParaRPr lang="hu-HU" dirty="0"/>
          </a:p>
          <a:p>
            <a:r>
              <a:rPr lang="hu-HU" dirty="0" smtClean="0"/>
              <a:t>In these situations </a:t>
            </a:r>
            <a:r>
              <a:rPr lang="en-US" dirty="0" smtClean="0"/>
              <a:t>the </a:t>
            </a:r>
            <a:r>
              <a:rPr lang="en-US" dirty="0"/>
              <a:t>move is </a:t>
            </a:r>
            <a:r>
              <a:rPr lang="en-US" dirty="0" smtClean="0"/>
              <a:t>accepted</a:t>
            </a:r>
            <a:r>
              <a:rPr lang="hu-HU" dirty="0" smtClean="0"/>
              <a:t> //</a:t>
            </a:r>
            <a:r>
              <a:rPr lang="en-US" dirty="0" smtClean="0"/>
              <a:t> its </a:t>
            </a:r>
            <a:r>
              <a:rPr lang="en-US" dirty="0" err="1"/>
              <a:t>tabu</a:t>
            </a:r>
            <a:r>
              <a:rPr lang="en-US" dirty="0"/>
              <a:t> tenure is </a:t>
            </a:r>
            <a:r>
              <a:rPr lang="en-US" dirty="0" smtClean="0"/>
              <a:t>renewed</a:t>
            </a:r>
            <a:r>
              <a:rPr lang="hu-HU" dirty="0" smtClean="0"/>
              <a:t> of course</a:t>
            </a:r>
            <a:endParaRPr lang="hu-HU" b="1" i="1" u="sng" dirty="0"/>
          </a:p>
        </p:txBody>
      </p:sp>
    </p:spTree>
    <p:extLst>
      <p:ext uri="{BB962C8B-B14F-4D97-AF65-F5344CB8AC3E}">
        <p14:creationId xmlns:p14="http://schemas.microsoft.com/office/powerpoint/2010/main" val="36891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00023" y="208637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00022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7944119" y="2086375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7944119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734873" y="2756077"/>
            <a:ext cx="1" cy="14918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>
            <a:off x="3971649" y="2658002"/>
            <a:ext cx="4070545" cy="1687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6"/>
            <a:endCxn id="6" idx="2"/>
          </p:cNvCxnSpPr>
          <p:nvPr/>
        </p:nvCxnSpPr>
        <p:spPr>
          <a:xfrm flipV="1">
            <a:off x="4069724" y="2421226"/>
            <a:ext cx="3874395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7" idx="2"/>
          </p:cNvCxnSpPr>
          <p:nvPr/>
        </p:nvCxnSpPr>
        <p:spPr>
          <a:xfrm>
            <a:off x="4069723" y="4582730"/>
            <a:ext cx="38743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7" idx="0"/>
          </p:cNvCxnSpPr>
          <p:nvPr/>
        </p:nvCxnSpPr>
        <p:spPr>
          <a:xfrm>
            <a:off x="8278970" y="2756076"/>
            <a:ext cx="0" cy="14918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5" idx="7"/>
          </p:cNvCxnSpPr>
          <p:nvPr/>
        </p:nvCxnSpPr>
        <p:spPr>
          <a:xfrm flipH="1">
            <a:off x="3971648" y="2658001"/>
            <a:ext cx="4070546" cy="168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99506" y="2025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3898749" y="3913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0998" y="4247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02187" y="3878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8359294" y="33173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3341644" y="3317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Oval 33"/>
          <p:cNvSpPr/>
          <p:nvPr/>
        </p:nvSpPr>
        <p:spPr>
          <a:xfrm>
            <a:off x="5758695" y="531682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35" name="Straight Connector 34"/>
          <p:cNvCxnSpPr>
            <a:stCxn id="5" idx="5"/>
            <a:endCxn id="34" idx="2"/>
          </p:cNvCxnSpPr>
          <p:nvPr/>
        </p:nvCxnSpPr>
        <p:spPr>
          <a:xfrm>
            <a:off x="3971648" y="4819505"/>
            <a:ext cx="1787047" cy="8321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3"/>
            <a:endCxn id="34" idx="6"/>
          </p:cNvCxnSpPr>
          <p:nvPr/>
        </p:nvCxnSpPr>
        <p:spPr>
          <a:xfrm flipH="1">
            <a:off x="6428396" y="4819505"/>
            <a:ext cx="1613798" cy="8321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3"/>
            <a:endCxn id="34" idx="0"/>
          </p:cNvCxnSpPr>
          <p:nvPr/>
        </p:nvCxnSpPr>
        <p:spPr>
          <a:xfrm flipH="1">
            <a:off x="6093546" y="2658001"/>
            <a:ext cx="1948648" cy="2658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5"/>
            <a:endCxn id="34" idx="0"/>
          </p:cNvCxnSpPr>
          <p:nvPr/>
        </p:nvCxnSpPr>
        <p:spPr>
          <a:xfrm>
            <a:off x="3971649" y="2658002"/>
            <a:ext cx="2121897" cy="2658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12276" y="3306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83242" y="5299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190943" y="5250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7592447" y="3121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551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5786" y="594574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Random initialization: { A C E D B A }   total cost: 3+1+1+10+1=16</a:t>
            </a:r>
            <a:endParaRPr lang="hu-HU" dirty="0"/>
          </a:p>
        </p:txBody>
      </p:sp>
      <p:sp>
        <p:nvSpPr>
          <p:cNvPr id="52" name="Oval 51"/>
          <p:cNvSpPr/>
          <p:nvPr/>
        </p:nvSpPr>
        <p:spPr>
          <a:xfrm>
            <a:off x="3400023" y="208637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00022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4" name="Oval 53"/>
          <p:cNvSpPr/>
          <p:nvPr/>
        </p:nvSpPr>
        <p:spPr>
          <a:xfrm>
            <a:off x="7944119" y="2086375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7944119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6" name="Straight Connector 55"/>
          <p:cNvCxnSpPr>
            <a:stCxn id="52" idx="4"/>
            <a:endCxn id="53" idx="0"/>
          </p:cNvCxnSpPr>
          <p:nvPr/>
        </p:nvCxnSpPr>
        <p:spPr>
          <a:xfrm flipH="1">
            <a:off x="3734873" y="2756077"/>
            <a:ext cx="1" cy="149180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5"/>
            <a:endCxn id="55" idx="1"/>
          </p:cNvCxnSpPr>
          <p:nvPr/>
        </p:nvCxnSpPr>
        <p:spPr>
          <a:xfrm>
            <a:off x="3971649" y="2658002"/>
            <a:ext cx="4070545" cy="1687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6"/>
            <a:endCxn id="54" idx="2"/>
          </p:cNvCxnSpPr>
          <p:nvPr/>
        </p:nvCxnSpPr>
        <p:spPr>
          <a:xfrm flipV="1">
            <a:off x="4069724" y="2421226"/>
            <a:ext cx="3874395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6"/>
            <a:endCxn id="55" idx="2"/>
          </p:cNvCxnSpPr>
          <p:nvPr/>
        </p:nvCxnSpPr>
        <p:spPr>
          <a:xfrm>
            <a:off x="4069723" y="4582730"/>
            <a:ext cx="38743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4"/>
            <a:endCxn id="55" idx="0"/>
          </p:cNvCxnSpPr>
          <p:nvPr/>
        </p:nvCxnSpPr>
        <p:spPr>
          <a:xfrm>
            <a:off x="8278970" y="2756076"/>
            <a:ext cx="0" cy="14918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4" idx="3"/>
            <a:endCxn id="53" idx="7"/>
          </p:cNvCxnSpPr>
          <p:nvPr/>
        </p:nvCxnSpPr>
        <p:spPr>
          <a:xfrm flipH="1">
            <a:off x="3971648" y="2658001"/>
            <a:ext cx="4070546" cy="168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99506" y="2025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3" name="TextBox 62"/>
          <p:cNvSpPr txBox="1"/>
          <p:nvPr/>
        </p:nvSpPr>
        <p:spPr>
          <a:xfrm>
            <a:off x="3898749" y="3913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4" name="TextBox 63"/>
          <p:cNvSpPr txBox="1"/>
          <p:nvPr/>
        </p:nvSpPr>
        <p:spPr>
          <a:xfrm>
            <a:off x="5970998" y="4247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02187" y="3878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8359294" y="33173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67" name="TextBox 66"/>
          <p:cNvSpPr txBox="1"/>
          <p:nvPr/>
        </p:nvSpPr>
        <p:spPr>
          <a:xfrm>
            <a:off x="3341644" y="3317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68" name="Oval 67"/>
          <p:cNvSpPr/>
          <p:nvPr/>
        </p:nvSpPr>
        <p:spPr>
          <a:xfrm>
            <a:off x="5758695" y="531682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69" name="Straight Connector 68"/>
          <p:cNvCxnSpPr>
            <a:stCxn id="53" idx="5"/>
            <a:endCxn id="68" idx="2"/>
          </p:cNvCxnSpPr>
          <p:nvPr/>
        </p:nvCxnSpPr>
        <p:spPr>
          <a:xfrm>
            <a:off x="3971648" y="4819505"/>
            <a:ext cx="1787047" cy="8321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3"/>
            <a:endCxn id="68" idx="6"/>
          </p:cNvCxnSpPr>
          <p:nvPr/>
        </p:nvCxnSpPr>
        <p:spPr>
          <a:xfrm flipH="1">
            <a:off x="6428396" y="4819505"/>
            <a:ext cx="1613798" cy="8321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4" idx="3"/>
            <a:endCxn id="68" idx="0"/>
          </p:cNvCxnSpPr>
          <p:nvPr/>
        </p:nvCxnSpPr>
        <p:spPr>
          <a:xfrm flipH="1">
            <a:off x="6093546" y="2658001"/>
            <a:ext cx="1948648" cy="2658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5"/>
            <a:endCxn id="68" idx="0"/>
          </p:cNvCxnSpPr>
          <p:nvPr/>
        </p:nvCxnSpPr>
        <p:spPr>
          <a:xfrm>
            <a:off x="3971649" y="2658002"/>
            <a:ext cx="2121897" cy="2658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612276" y="3306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83242" y="5299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7190943" y="5250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6" name="TextBox 75"/>
          <p:cNvSpPr txBox="1"/>
          <p:nvPr/>
        </p:nvSpPr>
        <p:spPr>
          <a:xfrm>
            <a:off x="7592447" y="3121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038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157" y="958578"/>
            <a:ext cx="891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cost function here? The sum of edge weights...the lower the better</a:t>
            </a:r>
          </a:p>
          <a:p>
            <a:r>
              <a:rPr lang="hu-HU" dirty="0" smtClean="0"/>
              <a:t>So: if we swap two edges and the total cost decreases -&gt; it is a better solution</a:t>
            </a:r>
            <a:endParaRPr lang="hu-HU" dirty="0"/>
          </a:p>
        </p:txBody>
      </p:sp>
      <p:sp>
        <p:nvSpPr>
          <p:cNvPr id="54" name="Oval 53"/>
          <p:cNvSpPr/>
          <p:nvPr/>
        </p:nvSpPr>
        <p:spPr>
          <a:xfrm>
            <a:off x="3400023" y="208637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400022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6" name="Oval 55"/>
          <p:cNvSpPr/>
          <p:nvPr/>
        </p:nvSpPr>
        <p:spPr>
          <a:xfrm>
            <a:off x="7944119" y="2086375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Oval 56"/>
          <p:cNvSpPr/>
          <p:nvPr/>
        </p:nvSpPr>
        <p:spPr>
          <a:xfrm>
            <a:off x="7944119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8" name="Straight Connector 57"/>
          <p:cNvCxnSpPr>
            <a:stCxn id="54" idx="4"/>
            <a:endCxn id="55" idx="0"/>
          </p:cNvCxnSpPr>
          <p:nvPr/>
        </p:nvCxnSpPr>
        <p:spPr>
          <a:xfrm flipH="1">
            <a:off x="3734873" y="2756077"/>
            <a:ext cx="1" cy="14918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5"/>
            <a:endCxn id="57" idx="1"/>
          </p:cNvCxnSpPr>
          <p:nvPr/>
        </p:nvCxnSpPr>
        <p:spPr>
          <a:xfrm>
            <a:off x="3971649" y="2658002"/>
            <a:ext cx="4070545" cy="16879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6"/>
            <a:endCxn id="56" idx="2"/>
          </p:cNvCxnSpPr>
          <p:nvPr/>
        </p:nvCxnSpPr>
        <p:spPr>
          <a:xfrm flipV="1">
            <a:off x="4069724" y="2421226"/>
            <a:ext cx="3874395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6"/>
            <a:endCxn id="57" idx="2"/>
          </p:cNvCxnSpPr>
          <p:nvPr/>
        </p:nvCxnSpPr>
        <p:spPr>
          <a:xfrm>
            <a:off x="4069723" y="4582730"/>
            <a:ext cx="38743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6" idx="4"/>
            <a:endCxn id="57" idx="0"/>
          </p:cNvCxnSpPr>
          <p:nvPr/>
        </p:nvCxnSpPr>
        <p:spPr>
          <a:xfrm>
            <a:off x="8278970" y="2756076"/>
            <a:ext cx="0" cy="14918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6" idx="3"/>
            <a:endCxn id="55" idx="7"/>
          </p:cNvCxnSpPr>
          <p:nvPr/>
        </p:nvCxnSpPr>
        <p:spPr>
          <a:xfrm flipH="1">
            <a:off x="3971648" y="2658001"/>
            <a:ext cx="4070546" cy="16879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99506" y="2025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5" name="TextBox 64"/>
          <p:cNvSpPr txBox="1"/>
          <p:nvPr/>
        </p:nvSpPr>
        <p:spPr>
          <a:xfrm>
            <a:off x="3898749" y="3913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5970998" y="4247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02187" y="3878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8359294" y="33173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3341644" y="3317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Oval 69"/>
          <p:cNvSpPr/>
          <p:nvPr/>
        </p:nvSpPr>
        <p:spPr>
          <a:xfrm>
            <a:off x="5758695" y="531682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71" name="Straight Connector 70"/>
          <p:cNvCxnSpPr>
            <a:stCxn id="55" idx="5"/>
            <a:endCxn id="70" idx="2"/>
          </p:cNvCxnSpPr>
          <p:nvPr/>
        </p:nvCxnSpPr>
        <p:spPr>
          <a:xfrm>
            <a:off x="3971648" y="4819505"/>
            <a:ext cx="1787047" cy="8321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7" idx="3"/>
            <a:endCxn id="70" idx="6"/>
          </p:cNvCxnSpPr>
          <p:nvPr/>
        </p:nvCxnSpPr>
        <p:spPr>
          <a:xfrm flipH="1">
            <a:off x="6428396" y="4819505"/>
            <a:ext cx="1613798" cy="8321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3"/>
            <a:endCxn id="70" idx="0"/>
          </p:cNvCxnSpPr>
          <p:nvPr/>
        </p:nvCxnSpPr>
        <p:spPr>
          <a:xfrm flipH="1">
            <a:off x="6093546" y="2658001"/>
            <a:ext cx="1948648" cy="2658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4" idx="5"/>
            <a:endCxn id="70" idx="0"/>
          </p:cNvCxnSpPr>
          <p:nvPr/>
        </p:nvCxnSpPr>
        <p:spPr>
          <a:xfrm>
            <a:off x="3971649" y="2658002"/>
            <a:ext cx="2121897" cy="2658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12276" y="3306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83242" y="5299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7190943" y="5250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8" name="TextBox 77"/>
          <p:cNvSpPr txBox="1"/>
          <p:nvPr/>
        </p:nvSpPr>
        <p:spPr>
          <a:xfrm>
            <a:off x="7592447" y="3121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95786" y="594574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Random initialization: { A C E D B A }   total cost: 3+1+1+10+1=16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9108353" y="2098059"/>
            <a:ext cx="211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optimal</a:t>
            </a:r>
          </a:p>
          <a:p>
            <a:r>
              <a:rPr lang="hu-HU" dirty="0"/>
              <a:t>s</a:t>
            </a:r>
            <a:r>
              <a:rPr lang="hu-HU" dirty="0" smtClean="0"/>
              <a:t>olution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476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157" y="958578"/>
            <a:ext cx="891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cost function here? The sum of edge weights...the lower the better</a:t>
            </a:r>
          </a:p>
          <a:p>
            <a:r>
              <a:rPr lang="hu-HU" dirty="0" smtClean="0"/>
              <a:t>So: if we swap two edges and the total cost decreases -&gt; it is a better solution</a:t>
            </a:r>
            <a:endParaRPr lang="hu-HU" dirty="0"/>
          </a:p>
        </p:txBody>
      </p:sp>
      <p:sp>
        <p:nvSpPr>
          <p:cNvPr id="54" name="Oval 53"/>
          <p:cNvSpPr/>
          <p:nvPr/>
        </p:nvSpPr>
        <p:spPr>
          <a:xfrm>
            <a:off x="3400023" y="208637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400022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6" name="Oval 55"/>
          <p:cNvSpPr/>
          <p:nvPr/>
        </p:nvSpPr>
        <p:spPr>
          <a:xfrm>
            <a:off x="7944119" y="2086375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Oval 56"/>
          <p:cNvSpPr/>
          <p:nvPr/>
        </p:nvSpPr>
        <p:spPr>
          <a:xfrm>
            <a:off x="7944119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8" name="Straight Connector 57"/>
          <p:cNvCxnSpPr>
            <a:stCxn id="54" idx="4"/>
            <a:endCxn id="55" idx="0"/>
          </p:cNvCxnSpPr>
          <p:nvPr/>
        </p:nvCxnSpPr>
        <p:spPr>
          <a:xfrm flipH="1">
            <a:off x="3734873" y="2756077"/>
            <a:ext cx="1" cy="149180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5"/>
            <a:endCxn id="57" idx="1"/>
          </p:cNvCxnSpPr>
          <p:nvPr/>
        </p:nvCxnSpPr>
        <p:spPr>
          <a:xfrm>
            <a:off x="3971649" y="2658002"/>
            <a:ext cx="4070545" cy="1687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6"/>
            <a:endCxn id="56" idx="2"/>
          </p:cNvCxnSpPr>
          <p:nvPr/>
        </p:nvCxnSpPr>
        <p:spPr>
          <a:xfrm flipV="1">
            <a:off x="4069724" y="2421226"/>
            <a:ext cx="3874395" cy="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6"/>
            <a:endCxn id="57" idx="2"/>
          </p:cNvCxnSpPr>
          <p:nvPr/>
        </p:nvCxnSpPr>
        <p:spPr>
          <a:xfrm>
            <a:off x="4069723" y="4582730"/>
            <a:ext cx="38743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6" idx="4"/>
            <a:endCxn id="57" idx="0"/>
          </p:cNvCxnSpPr>
          <p:nvPr/>
        </p:nvCxnSpPr>
        <p:spPr>
          <a:xfrm>
            <a:off x="8278970" y="2756076"/>
            <a:ext cx="0" cy="149180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6" idx="3"/>
            <a:endCxn id="55" idx="7"/>
          </p:cNvCxnSpPr>
          <p:nvPr/>
        </p:nvCxnSpPr>
        <p:spPr>
          <a:xfrm flipH="1">
            <a:off x="3971648" y="2658001"/>
            <a:ext cx="4070546" cy="168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99506" y="2025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5" name="TextBox 64"/>
          <p:cNvSpPr txBox="1"/>
          <p:nvPr/>
        </p:nvSpPr>
        <p:spPr>
          <a:xfrm>
            <a:off x="3898749" y="3913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5970998" y="4247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02187" y="3878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8359294" y="33173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3341644" y="3317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Oval 69"/>
          <p:cNvSpPr/>
          <p:nvPr/>
        </p:nvSpPr>
        <p:spPr>
          <a:xfrm>
            <a:off x="5758695" y="531682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71" name="Straight Connector 70"/>
          <p:cNvCxnSpPr>
            <a:stCxn id="55" idx="5"/>
            <a:endCxn id="70" idx="2"/>
          </p:cNvCxnSpPr>
          <p:nvPr/>
        </p:nvCxnSpPr>
        <p:spPr>
          <a:xfrm>
            <a:off x="3971648" y="4819505"/>
            <a:ext cx="1787047" cy="83217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7" idx="3"/>
            <a:endCxn id="70" idx="6"/>
          </p:cNvCxnSpPr>
          <p:nvPr/>
        </p:nvCxnSpPr>
        <p:spPr>
          <a:xfrm flipH="1">
            <a:off x="6428396" y="4819505"/>
            <a:ext cx="1613798" cy="83217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3"/>
            <a:endCxn id="70" idx="0"/>
          </p:cNvCxnSpPr>
          <p:nvPr/>
        </p:nvCxnSpPr>
        <p:spPr>
          <a:xfrm flipH="1">
            <a:off x="6093546" y="2658001"/>
            <a:ext cx="1948648" cy="2658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4" idx="5"/>
            <a:endCxn id="70" idx="0"/>
          </p:cNvCxnSpPr>
          <p:nvPr/>
        </p:nvCxnSpPr>
        <p:spPr>
          <a:xfrm>
            <a:off x="3971649" y="2658002"/>
            <a:ext cx="2121897" cy="2658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12276" y="3306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83242" y="5299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7190943" y="5250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8" name="TextBox 77"/>
          <p:cNvSpPr txBox="1"/>
          <p:nvPr/>
        </p:nvSpPr>
        <p:spPr>
          <a:xfrm>
            <a:off x="7592447" y="3121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95786" y="594574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Random initialization: { A C E D B A }   total cost: 3+1+1+10+1=16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69787" y="6218346"/>
            <a:ext cx="1105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swap the order of visiting cities: instead of going for example from A-&gt;C we go A-&gt;E and E-&gt;C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7568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157" y="958578"/>
            <a:ext cx="891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cost function here? The sum of edge weights...the lower the better</a:t>
            </a:r>
          </a:p>
          <a:p>
            <a:r>
              <a:rPr lang="hu-HU" dirty="0" smtClean="0"/>
              <a:t>So: if we swap two edges and the total cost decreases -&gt; it is a better solution</a:t>
            </a:r>
            <a:endParaRPr lang="hu-HU" dirty="0"/>
          </a:p>
        </p:txBody>
      </p:sp>
      <p:sp>
        <p:nvSpPr>
          <p:cNvPr id="54" name="Oval 53"/>
          <p:cNvSpPr/>
          <p:nvPr/>
        </p:nvSpPr>
        <p:spPr>
          <a:xfrm>
            <a:off x="3400023" y="208637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400022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6" name="Oval 55"/>
          <p:cNvSpPr/>
          <p:nvPr/>
        </p:nvSpPr>
        <p:spPr>
          <a:xfrm>
            <a:off x="7944119" y="2086375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Oval 56"/>
          <p:cNvSpPr/>
          <p:nvPr/>
        </p:nvSpPr>
        <p:spPr>
          <a:xfrm>
            <a:off x="7944119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8" name="Straight Connector 57"/>
          <p:cNvCxnSpPr>
            <a:stCxn id="54" idx="4"/>
            <a:endCxn id="55" idx="0"/>
          </p:cNvCxnSpPr>
          <p:nvPr/>
        </p:nvCxnSpPr>
        <p:spPr>
          <a:xfrm flipH="1">
            <a:off x="3734873" y="2756077"/>
            <a:ext cx="1" cy="14918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5"/>
            <a:endCxn id="57" idx="1"/>
          </p:cNvCxnSpPr>
          <p:nvPr/>
        </p:nvCxnSpPr>
        <p:spPr>
          <a:xfrm>
            <a:off x="3971649" y="2658002"/>
            <a:ext cx="4070545" cy="1687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6"/>
            <a:endCxn id="56" idx="2"/>
          </p:cNvCxnSpPr>
          <p:nvPr/>
        </p:nvCxnSpPr>
        <p:spPr>
          <a:xfrm flipV="1">
            <a:off x="4069724" y="2421226"/>
            <a:ext cx="3874395" cy="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6"/>
            <a:endCxn id="57" idx="2"/>
          </p:cNvCxnSpPr>
          <p:nvPr/>
        </p:nvCxnSpPr>
        <p:spPr>
          <a:xfrm>
            <a:off x="4069723" y="4582730"/>
            <a:ext cx="387439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6" idx="4"/>
            <a:endCxn id="57" idx="0"/>
          </p:cNvCxnSpPr>
          <p:nvPr/>
        </p:nvCxnSpPr>
        <p:spPr>
          <a:xfrm>
            <a:off x="8278970" y="2756076"/>
            <a:ext cx="0" cy="149180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6" idx="3"/>
            <a:endCxn id="55" idx="7"/>
          </p:cNvCxnSpPr>
          <p:nvPr/>
        </p:nvCxnSpPr>
        <p:spPr>
          <a:xfrm flipH="1">
            <a:off x="3971648" y="2658001"/>
            <a:ext cx="4070546" cy="16879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99506" y="2025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5" name="TextBox 64"/>
          <p:cNvSpPr txBox="1"/>
          <p:nvPr/>
        </p:nvSpPr>
        <p:spPr>
          <a:xfrm>
            <a:off x="3898749" y="3913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5970998" y="4247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02187" y="3878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8359294" y="33173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3341644" y="3317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Oval 69"/>
          <p:cNvSpPr/>
          <p:nvPr/>
        </p:nvSpPr>
        <p:spPr>
          <a:xfrm>
            <a:off x="5758695" y="531682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71" name="Straight Connector 70"/>
          <p:cNvCxnSpPr>
            <a:stCxn id="55" idx="5"/>
            <a:endCxn id="70" idx="2"/>
          </p:cNvCxnSpPr>
          <p:nvPr/>
        </p:nvCxnSpPr>
        <p:spPr>
          <a:xfrm>
            <a:off x="3971648" y="4819505"/>
            <a:ext cx="1787047" cy="83217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7" idx="3"/>
            <a:endCxn id="70" idx="6"/>
          </p:cNvCxnSpPr>
          <p:nvPr/>
        </p:nvCxnSpPr>
        <p:spPr>
          <a:xfrm flipH="1">
            <a:off x="6428396" y="4819505"/>
            <a:ext cx="1613798" cy="8321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3"/>
            <a:endCxn id="70" idx="0"/>
          </p:cNvCxnSpPr>
          <p:nvPr/>
        </p:nvCxnSpPr>
        <p:spPr>
          <a:xfrm flipH="1">
            <a:off x="6093546" y="2658001"/>
            <a:ext cx="1948648" cy="2658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4" idx="5"/>
            <a:endCxn id="70" idx="0"/>
          </p:cNvCxnSpPr>
          <p:nvPr/>
        </p:nvCxnSpPr>
        <p:spPr>
          <a:xfrm>
            <a:off x="3971649" y="2658002"/>
            <a:ext cx="2121897" cy="265882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12276" y="3306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83242" y="5299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7190943" y="5250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8" name="TextBox 77"/>
          <p:cNvSpPr txBox="1"/>
          <p:nvPr/>
        </p:nvSpPr>
        <p:spPr>
          <a:xfrm>
            <a:off x="7592447" y="3121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95786" y="594574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Random initialization: { A C E D B A }   total cost: 3+1+1+10+1=16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69787" y="6218346"/>
            <a:ext cx="1147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Ok! Is it better? Lets calculate the cost now: 3+1+4+10+1=19 which is greater then 16 so it is NOT better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5392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157" y="958578"/>
            <a:ext cx="891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cost function here? The sum of edge weights...the lower the better</a:t>
            </a:r>
          </a:p>
          <a:p>
            <a:r>
              <a:rPr lang="hu-HU" dirty="0" smtClean="0"/>
              <a:t>So: if we swap two edges and the total cost decreases -&gt; it is a better solution</a:t>
            </a:r>
            <a:endParaRPr lang="hu-HU" dirty="0"/>
          </a:p>
        </p:txBody>
      </p:sp>
      <p:sp>
        <p:nvSpPr>
          <p:cNvPr id="54" name="Oval 53"/>
          <p:cNvSpPr/>
          <p:nvPr/>
        </p:nvSpPr>
        <p:spPr>
          <a:xfrm>
            <a:off x="3400023" y="208637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400022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6" name="Oval 55"/>
          <p:cNvSpPr/>
          <p:nvPr/>
        </p:nvSpPr>
        <p:spPr>
          <a:xfrm>
            <a:off x="7944119" y="2086375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Oval 56"/>
          <p:cNvSpPr/>
          <p:nvPr/>
        </p:nvSpPr>
        <p:spPr>
          <a:xfrm>
            <a:off x="7944119" y="4247879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8" name="Straight Connector 57"/>
          <p:cNvCxnSpPr>
            <a:stCxn id="54" idx="4"/>
            <a:endCxn id="55" idx="0"/>
          </p:cNvCxnSpPr>
          <p:nvPr/>
        </p:nvCxnSpPr>
        <p:spPr>
          <a:xfrm flipH="1">
            <a:off x="3734873" y="2756077"/>
            <a:ext cx="1" cy="14918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5"/>
            <a:endCxn id="57" idx="1"/>
          </p:cNvCxnSpPr>
          <p:nvPr/>
        </p:nvCxnSpPr>
        <p:spPr>
          <a:xfrm>
            <a:off x="3971649" y="2658002"/>
            <a:ext cx="4070545" cy="16879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103693" y="2421226"/>
            <a:ext cx="3874395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03692" y="4582730"/>
            <a:ext cx="38743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312939" y="2756076"/>
            <a:ext cx="0" cy="14918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6" idx="3"/>
            <a:endCxn id="55" idx="7"/>
          </p:cNvCxnSpPr>
          <p:nvPr/>
        </p:nvCxnSpPr>
        <p:spPr>
          <a:xfrm flipH="1">
            <a:off x="3971648" y="2658001"/>
            <a:ext cx="4070546" cy="16879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99506" y="2025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5" name="TextBox 64"/>
          <p:cNvSpPr txBox="1"/>
          <p:nvPr/>
        </p:nvSpPr>
        <p:spPr>
          <a:xfrm>
            <a:off x="3898749" y="3913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5970998" y="4247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02187" y="3878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8359294" y="33173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3341644" y="3317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Oval 69"/>
          <p:cNvSpPr/>
          <p:nvPr/>
        </p:nvSpPr>
        <p:spPr>
          <a:xfrm>
            <a:off x="5758695" y="5316826"/>
            <a:ext cx="669701" cy="66970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4005617" y="4819505"/>
            <a:ext cx="1787047" cy="8321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7" idx="3"/>
            <a:endCxn id="70" idx="6"/>
          </p:cNvCxnSpPr>
          <p:nvPr/>
        </p:nvCxnSpPr>
        <p:spPr>
          <a:xfrm flipH="1">
            <a:off x="6428396" y="4819505"/>
            <a:ext cx="1613798" cy="8321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3"/>
            <a:endCxn id="70" idx="0"/>
          </p:cNvCxnSpPr>
          <p:nvPr/>
        </p:nvCxnSpPr>
        <p:spPr>
          <a:xfrm flipH="1">
            <a:off x="6093546" y="2658001"/>
            <a:ext cx="1948648" cy="2658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005618" y="2658002"/>
            <a:ext cx="2121897" cy="26588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12276" y="3306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83242" y="5299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7190943" y="5250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78" name="TextBox 77"/>
          <p:cNvSpPr txBox="1"/>
          <p:nvPr/>
        </p:nvSpPr>
        <p:spPr>
          <a:xfrm>
            <a:off x="7592447" y="3121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95786" y="594574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Random initialization: { A C E D B A }   total cost: 3+1+1+10+1=16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69787" y="6218346"/>
            <a:ext cx="1174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... we keep swapping edges until we met a certain threshold: the best solution will be the „optimal one”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979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1935053" y="4172755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1935053" y="374321"/>
            <a:ext cx="753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hill climbing? It is a gradient exploitation </a:t>
            </a:r>
          </a:p>
          <a:p>
            <a:r>
              <a:rPr lang="hu-HU" dirty="0" smtClean="0"/>
              <a:t>method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472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269903" y="3554569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26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488845" y="3129943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998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913848" y="2601909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82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3763854" y="2009481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133399" y="147689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ocal optimum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6817104" y="829159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global optimum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703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3763854" y="2009481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6604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 the neighbours are „bad” moves: this seems to be the </a:t>
            </a:r>
          </a:p>
          <a:p>
            <a:r>
              <a:rPr lang="hu-HU" dirty="0"/>
              <a:t>o</a:t>
            </a:r>
            <a:r>
              <a:rPr lang="hu-HU" dirty="0" smtClean="0"/>
              <a:t>ptimal 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246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74254" y="1313646"/>
            <a:ext cx="0" cy="40053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16676" y="5061396"/>
            <a:ext cx="83583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006" y="487673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20205" y="871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</a:t>
            </a:r>
            <a:endParaRPr lang="hu-HU" dirty="0"/>
          </a:p>
        </p:txBody>
      </p:sp>
      <p:sp>
        <p:nvSpPr>
          <p:cNvPr id="12" name="Freeform 11"/>
          <p:cNvSpPr/>
          <p:nvPr/>
        </p:nvSpPr>
        <p:spPr>
          <a:xfrm>
            <a:off x="2054180" y="1313646"/>
            <a:ext cx="6568226" cy="3632595"/>
          </a:xfrm>
          <a:custGeom>
            <a:avLst/>
            <a:gdLst>
              <a:gd name="connsiteX0" fmla="*/ 0 w 6568226"/>
              <a:gd name="connsiteY0" fmla="*/ 3632595 h 3632595"/>
              <a:gd name="connsiteX1" fmla="*/ 1094705 w 6568226"/>
              <a:gd name="connsiteY1" fmla="*/ 1765159 h 3632595"/>
              <a:gd name="connsiteX2" fmla="*/ 2047741 w 6568226"/>
              <a:gd name="connsiteY2" fmla="*/ 1121215 h 3632595"/>
              <a:gd name="connsiteX3" fmla="*/ 3412902 w 6568226"/>
              <a:gd name="connsiteY3" fmla="*/ 2666680 h 3632595"/>
              <a:gd name="connsiteX4" fmla="*/ 5396248 w 6568226"/>
              <a:gd name="connsiteY4" fmla="*/ 52268 h 3632595"/>
              <a:gd name="connsiteX5" fmla="*/ 6568226 w 6568226"/>
              <a:gd name="connsiteY5" fmla="*/ 1172730 h 36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8226" h="3632595">
                <a:moveTo>
                  <a:pt x="0" y="3632595"/>
                </a:moveTo>
                <a:cubicBezTo>
                  <a:pt x="376707" y="2908158"/>
                  <a:pt x="753415" y="2183722"/>
                  <a:pt x="1094705" y="1765159"/>
                </a:cubicBezTo>
                <a:cubicBezTo>
                  <a:pt x="1435995" y="1346596"/>
                  <a:pt x="1661375" y="970962"/>
                  <a:pt x="2047741" y="1121215"/>
                </a:cubicBezTo>
                <a:cubicBezTo>
                  <a:pt x="2434107" y="1271468"/>
                  <a:pt x="2854818" y="2844838"/>
                  <a:pt x="3412902" y="2666680"/>
                </a:cubicBezTo>
                <a:cubicBezTo>
                  <a:pt x="3970987" y="2488522"/>
                  <a:pt x="4870361" y="301260"/>
                  <a:pt x="5396248" y="52268"/>
                </a:cubicBezTo>
                <a:cubicBezTo>
                  <a:pt x="5922135" y="-196724"/>
                  <a:pt x="6245180" y="488003"/>
                  <a:pt x="6568226" y="117273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3763854" y="2009481"/>
            <a:ext cx="302654" cy="3026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511380" y="528034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if we go one step further?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1303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771</Words>
  <Application>Microsoft Office PowerPoint</Application>
  <PresentationFormat>Widescreen</PresentationFormat>
  <Paragraphs>194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TABU SEARCH</vt:lpstr>
      <vt:lpstr>Tabu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User</dc:creator>
  <cp:lastModifiedBy>User</cp:lastModifiedBy>
  <cp:revision>35</cp:revision>
  <dcterms:created xsi:type="dcterms:W3CDTF">2015-07-02T16:20:01Z</dcterms:created>
  <dcterms:modified xsi:type="dcterms:W3CDTF">2015-12-06T16:26:25Z</dcterms:modified>
</cp:coreProperties>
</file>