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7"/>
  </p:notesMasterIdLst>
  <p:sldIdLst>
    <p:sldId id="467" r:id="rId2"/>
    <p:sldId id="331" r:id="rId3"/>
    <p:sldId id="468" r:id="rId4"/>
    <p:sldId id="345" r:id="rId5"/>
    <p:sldId id="469" r:id="rId6"/>
    <p:sldId id="346" r:id="rId7"/>
    <p:sldId id="389" r:id="rId8"/>
    <p:sldId id="344" r:id="rId9"/>
    <p:sldId id="348" r:id="rId10"/>
    <p:sldId id="351" r:id="rId11"/>
    <p:sldId id="349" r:id="rId12"/>
    <p:sldId id="350" r:id="rId13"/>
    <p:sldId id="406" r:id="rId14"/>
    <p:sldId id="470" r:id="rId15"/>
    <p:sldId id="400" r:id="rId16"/>
    <p:sldId id="471" r:id="rId17"/>
    <p:sldId id="398" r:id="rId18"/>
    <p:sldId id="401" r:id="rId19"/>
    <p:sldId id="391" r:id="rId20"/>
    <p:sldId id="396" r:id="rId21"/>
    <p:sldId id="472" r:id="rId22"/>
    <p:sldId id="392" r:id="rId23"/>
    <p:sldId id="405" r:id="rId24"/>
    <p:sldId id="394" r:id="rId25"/>
    <p:sldId id="395" r:id="rId26"/>
    <p:sldId id="418" r:id="rId27"/>
    <p:sldId id="403" r:id="rId28"/>
    <p:sldId id="402" r:id="rId29"/>
    <p:sldId id="410" r:id="rId30"/>
    <p:sldId id="417" r:id="rId31"/>
    <p:sldId id="404" r:id="rId32"/>
    <p:sldId id="408" r:id="rId33"/>
    <p:sldId id="409" r:id="rId34"/>
    <p:sldId id="414" r:id="rId35"/>
    <p:sldId id="415" r:id="rId36"/>
    <p:sldId id="416" r:id="rId37"/>
    <p:sldId id="407" r:id="rId38"/>
    <p:sldId id="419" r:id="rId39"/>
    <p:sldId id="420" r:id="rId40"/>
    <p:sldId id="436" r:id="rId41"/>
    <p:sldId id="473" r:id="rId42"/>
    <p:sldId id="358" r:id="rId43"/>
    <p:sldId id="385" r:id="rId44"/>
    <p:sldId id="371" r:id="rId45"/>
    <p:sldId id="357" r:id="rId46"/>
    <p:sldId id="359" r:id="rId47"/>
    <p:sldId id="397" r:id="rId48"/>
    <p:sldId id="411" r:id="rId49"/>
    <p:sldId id="412" r:id="rId50"/>
    <p:sldId id="474" r:id="rId51"/>
    <p:sldId id="374" r:id="rId52"/>
    <p:sldId id="377" r:id="rId53"/>
    <p:sldId id="381" r:id="rId54"/>
    <p:sldId id="382" r:id="rId55"/>
    <p:sldId id="383" r:id="rId56"/>
    <p:sldId id="380" r:id="rId57"/>
    <p:sldId id="384" r:id="rId58"/>
    <p:sldId id="435" r:id="rId59"/>
    <p:sldId id="475" r:id="rId60"/>
    <p:sldId id="333" r:id="rId61"/>
    <p:sldId id="334" r:id="rId62"/>
    <p:sldId id="335" r:id="rId63"/>
    <p:sldId id="476" r:id="rId64"/>
    <p:sldId id="336" r:id="rId65"/>
    <p:sldId id="337" r:id="rId66"/>
    <p:sldId id="482" r:id="rId67"/>
    <p:sldId id="484" r:id="rId68"/>
    <p:sldId id="485" r:id="rId69"/>
    <p:sldId id="340" r:id="rId70"/>
    <p:sldId id="462" r:id="rId71"/>
    <p:sldId id="477" r:id="rId72"/>
    <p:sldId id="432" r:id="rId73"/>
    <p:sldId id="460" r:id="rId74"/>
    <p:sldId id="486" r:id="rId75"/>
    <p:sldId id="461" r:id="rId76"/>
    <p:sldId id="459" r:id="rId77"/>
    <p:sldId id="466" r:id="rId78"/>
    <p:sldId id="465" r:id="rId79"/>
    <p:sldId id="478" r:id="rId80"/>
    <p:sldId id="387" r:id="rId81"/>
    <p:sldId id="388" r:id="rId82"/>
    <p:sldId id="422" r:id="rId83"/>
    <p:sldId id="421" r:id="rId84"/>
    <p:sldId id="423" r:id="rId85"/>
    <p:sldId id="424" r:id="rId86"/>
    <p:sldId id="425" r:id="rId87"/>
    <p:sldId id="426" r:id="rId88"/>
    <p:sldId id="428" r:id="rId89"/>
    <p:sldId id="446" r:id="rId90"/>
    <p:sldId id="429" r:id="rId91"/>
    <p:sldId id="437" r:id="rId92"/>
    <p:sldId id="438" r:id="rId93"/>
    <p:sldId id="439" r:id="rId94"/>
    <p:sldId id="440" r:id="rId95"/>
    <p:sldId id="449" r:id="rId96"/>
    <p:sldId id="450" r:id="rId97"/>
    <p:sldId id="451" r:id="rId98"/>
    <p:sldId id="452" r:id="rId99"/>
    <p:sldId id="442" r:id="rId100"/>
    <p:sldId id="458" r:id="rId101"/>
    <p:sldId id="444" r:id="rId102"/>
    <p:sldId id="443" r:id="rId103"/>
    <p:sldId id="441" r:id="rId104"/>
    <p:sldId id="454" r:id="rId105"/>
    <p:sldId id="456" r:id="rId106"/>
    <p:sldId id="457" r:id="rId107"/>
    <p:sldId id="445" r:id="rId108"/>
    <p:sldId id="447" r:id="rId109"/>
    <p:sldId id="448" r:id="rId110"/>
    <p:sldId id="430" r:id="rId111"/>
    <p:sldId id="453" r:id="rId112"/>
    <p:sldId id="463" r:id="rId113"/>
    <p:sldId id="464" r:id="rId114"/>
    <p:sldId id="433" r:id="rId115"/>
    <p:sldId id="434" r:id="rId116"/>
    <p:sldId id="479" r:id="rId117"/>
    <p:sldId id="354" r:id="rId118"/>
    <p:sldId id="353" r:id="rId119"/>
    <p:sldId id="369" r:id="rId120"/>
    <p:sldId id="355" r:id="rId121"/>
    <p:sldId id="360" r:id="rId122"/>
    <p:sldId id="361" r:id="rId123"/>
    <p:sldId id="362" r:id="rId124"/>
    <p:sldId id="363" r:id="rId125"/>
    <p:sldId id="364" r:id="rId126"/>
    <p:sldId id="365" r:id="rId127"/>
    <p:sldId id="367" r:id="rId128"/>
    <p:sldId id="366" r:id="rId129"/>
    <p:sldId id="480" r:id="rId130"/>
    <p:sldId id="481" r:id="rId131"/>
    <p:sldId id="379" r:id="rId132"/>
    <p:sldId id="373" r:id="rId133"/>
    <p:sldId id="372" r:id="rId134"/>
    <p:sldId id="375" r:id="rId135"/>
    <p:sldId id="368" r:id="rId1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1508" autoAdjust="0"/>
  </p:normalViewPr>
  <p:slideViewPr>
    <p:cSldViewPr>
      <p:cViewPr varScale="1">
        <p:scale>
          <a:sx n="60" d="100"/>
          <a:sy n="60" d="100"/>
        </p:scale>
        <p:origin x="168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99F52B-4AE0-4B57-90C1-42E4F817839A}" type="datetimeFigureOut">
              <a:rPr lang="en-US" smtClean="0"/>
              <a:pPr/>
              <a:t>4/15/2018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5426FC-0D52-4B6A-8B91-477E8D65DFAF}" type="slidenum">
              <a:rPr lang="en-US" smtClean="0"/>
              <a:pPr/>
              <a:t>‹#›</a:t>
            </a:fld>
            <a:endParaRPr lang="en-US"/>
          </a:p>
        </p:txBody>
      </p:sp>
    </p:spTree>
    <p:extLst>
      <p:ext uri="{BB962C8B-B14F-4D97-AF65-F5344CB8AC3E}">
        <p14:creationId xmlns:p14="http://schemas.microsoft.com/office/powerpoint/2010/main" val="3521025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2</a:t>
            </a:fld>
            <a:endParaRPr lang="en-US"/>
          </a:p>
        </p:txBody>
      </p:sp>
    </p:spTree>
    <p:extLst>
      <p:ext uri="{BB962C8B-B14F-4D97-AF65-F5344CB8AC3E}">
        <p14:creationId xmlns:p14="http://schemas.microsoft.com/office/powerpoint/2010/main" val="1437797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13</a:t>
            </a:fld>
            <a:endParaRPr lang="en-US"/>
          </a:p>
        </p:txBody>
      </p:sp>
    </p:spTree>
    <p:extLst>
      <p:ext uri="{BB962C8B-B14F-4D97-AF65-F5344CB8AC3E}">
        <p14:creationId xmlns:p14="http://schemas.microsoft.com/office/powerpoint/2010/main" val="57189553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114</a:t>
            </a:fld>
            <a:endParaRPr lang="en-US"/>
          </a:p>
        </p:txBody>
      </p:sp>
    </p:spTree>
    <p:extLst>
      <p:ext uri="{BB962C8B-B14F-4D97-AF65-F5344CB8AC3E}">
        <p14:creationId xmlns:p14="http://schemas.microsoft.com/office/powerpoint/2010/main" val="137880257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118</a:t>
            </a:fld>
            <a:endParaRPr lang="en-US"/>
          </a:p>
        </p:txBody>
      </p:sp>
    </p:spTree>
    <p:extLst>
      <p:ext uri="{BB962C8B-B14F-4D97-AF65-F5344CB8AC3E}">
        <p14:creationId xmlns:p14="http://schemas.microsoft.com/office/powerpoint/2010/main" val="243544350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119</a:t>
            </a:fld>
            <a:endParaRPr lang="en-US"/>
          </a:p>
        </p:txBody>
      </p:sp>
    </p:spTree>
    <p:extLst>
      <p:ext uri="{BB962C8B-B14F-4D97-AF65-F5344CB8AC3E}">
        <p14:creationId xmlns:p14="http://schemas.microsoft.com/office/powerpoint/2010/main" val="129931377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120</a:t>
            </a:fld>
            <a:endParaRPr lang="en-US"/>
          </a:p>
        </p:txBody>
      </p:sp>
    </p:spTree>
    <p:extLst>
      <p:ext uri="{BB962C8B-B14F-4D97-AF65-F5344CB8AC3E}">
        <p14:creationId xmlns:p14="http://schemas.microsoft.com/office/powerpoint/2010/main" val="349258444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121</a:t>
            </a:fld>
            <a:endParaRPr lang="en-US"/>
          </a:p>
        </p:txBody>
      </p:sp>
    </p:spTree>
    <p:extLst>
      <p:ext uri="{BB962C8B-B14F-4D97-AF65-F5344CB8AC3E}">
        <p14:creationId xmlns:p14="http://schemas.microsoft.com/office/powerpoint/2010/main" val="57427059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122</a:t>
            </a:fld>
            <a:endParaRPr lang="en-US"/>
          </a:p>
        </p:txBody>
      </p:sp>
    </p:spTree>
    <p:extLst>
      <p:ext uri="{BB962C8B-B14F-4D97-AF65-F5344CB8AC3E}">
        <p14:creationId xmlns:p14="http://schemas.microsoft.com/office/powerpoint/2010/main" val="287087363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123</a:t>
            </a:fld>
            <a:endParaRPr lang="en-US"/>
          </a:p>
        </p:txBody>
      </p:sp>
    </p:spTree>
    <p:extLst>
      <p:ext uri="{BB962C8B-B14F-4D97-AF65-F5344CB8AC3E}">
        <p14:creationId xmlns:p14="http://schemas.microsoft.com/office/powerpoint/2010/main" val="427527148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124</a:t>
            </a:fld>
            <a:endParaRPr lang="en-US"/>
          </a:p>
        </p:txBody>
      </p:sp>
    </p:spTree>
    <p:extLst>
      <p:ext uri="{BB962C8B-B14F-4D97-AF65-F5344CB8AC3E}">
        <p14:creationId xmlns:p14="http://schemas.microsoft.com/office/powerpoint/2010/main" val="122897262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125</a:t>
            </a:fld>
            <a:endParaRPr lang="en-US"/>
          </a:p>
        </p:txBody>
      </p:sp>
    </p:spTree>
    <p:extLst>
      <p:ext uri="{BB962C8B-B14F-4D97-AF65-F5344CB8AC3E}">
        <p14:creationId xmlns:p14="http://schemas.microsoft.com/office/powerpoint/2010/main" val="254944641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126</a:t>
            </a:fld>
            <a:endParaRPr lang="en-US"/>
          </a:p>
        </p:txBody>
      </p:sp>
    </p:spTree>
    <p:extLst>
      <p:ext uri="{BB962C8B-B14F-4D97-AF65-F5344CB8AC3E}">
        <p14:creationId xmlns:p14="http://schemas.microsoft.com/office/powerpoint/2010/main" val="948098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15</a:t>
            </a:fld>
            <a:endParaRPr lang="en-US"/>
          </a:p>
        </p:txBody>
      </p:sp>
    </p:spTree>
    <p:extLst>
      <p:ext uri="{BB962C8B-B14F-4D97-AF65-F5344CB8AC3E}">
        <p14:creationId xmlns:p14="http://schemas.microsoft.com/office/powerpoint/2010/main" val="53851597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127</a:t>
            </a:fld>
            <a:endParaRPr lang="en-US"/>
          </a:p>
        </p:txBody>
      </p:sp>
    </p:spTree>
    <p:extLst>
      <p:ext uri="{BB962C8B-B14F-4D97-AF65-F5344CB8AC3E}">
        <p14:creationId xmlns:p14="http://schemas.microsoft.com/office/powerpoint/2010/main" val="115921156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128</a:t>
            </a:fld>
            <a:endParaRPr lang="en-US"/>
          </a:p>
        </p:txBody>
      </p:sp>
    </p:spTree>
    <p:extLst>
      <p:ext uri="{BB962C8B-B14F-4D97-AF65-F5344CB8AC3E}">
        <p14:creationId xmlns:p14="http://schemas.microsoft.com/office/powerpoint/2010/main" val="558296390"/>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129</a:t>
            </a:fld>
            <a:endParaRPr lang="en-US"/>
          </a:p>
        </p:txBody>
      </p:sp>
    </p:spTree>
    <p:extLst>
      <p:ext uri="{BB962C8B-B14F-4D97-AF65-F5344CB8AC3E}">
        <p14:creationId xmlns:p14="http://schemas.microsoft.com/office/powerpoint/2010/main" val="1351142132"/>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131</a:t>
            </a:fld>
            <a:endParaRPr lang="en-US"/>
          </a:p>
        </p:txBody>
      </p:sp>
    </p:spTree>
    <p:extLst>
      <p:ext uri="{BB962C8B-B14F-4D97-AF65-F5344CB8AC3E}">
        <p14:creationId xmlns:p14="http://schemas.microsoft.com/office/powerpoint/2010/main" val="36004392"/>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132</a:t>
            </a:fld>
            <a:endParaRPr lang="en-US"/>
          </a:p>
        </p:txBody>
      </p:sp>
    </p:spTree>
    <p:extLst>
      <p:ext uri="{BB962C8B-B14F-4D97-AF65-F5344CB8AC3E}">
        <p14:creationId xmlns:p14="http://schemas.microsoft.com/office/powerpoint/2010/main" val="2123044402"/>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133</a:t>
            </a:fld>
            <a:endParaRPr lang="en-US"/>
          </a:p>
        </p:txBody>
      </p:sp>
    </p:spTree>
    <p:extLst>
      <p:ext uri="{BB962C8B-B14F-4D97-AF65-F5344CB8AC3E}">
        <p14:creationId xmlns:p14="http://schemas.microsoft.com/office/powerpoint/2010/main" val="1536114046"/>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134</a:t>
            </a:fld>
            <a:endParaRPr lang="en-US"/>
          </a:p>
        </p:txBody>
      </p:sp>
    </p:spTree>
    <p:extLst>
      <p:ext uri="{BB962C8B-B14F-4D97-AF65-F5344CB8AC3E}">
        <p14:creationId xmlns:p14="http://schemas.microsoft.com/office/powerpoint/2010/main" val="1940782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16</a:t>
            </a:fld>
            <a:endParaRPr lang="en-US"/>
          </a:p>
        </p:txBody>
      </p:sp>
    </p:spTree>
    <p:extLst>
      <p:ext uri="{BB962C8B-B14F-4D97-AF65-F5344CB8AC3E}">
        <p14:creationId xmlns:p14="http://schemas.microsoft.com/office/powerpoint/2010/main" val="2193285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17</a:t>
            </a:fld>
            <a:endParaRPr lang="en-US"/>
          </a:p>
        </p:txBody>
      </p:sp>
    </p:spTree>
    <p:extLst>
      <p:ext uri="{BB962C8B-B14F-4D97-AF65-F5344CB8AC3E}">
        <p14:creationId xmlns:p14="http://schemas.microsoft.com/office/powerpoint/2010/main" val="815737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18</a:t>
            </a:fld>
            <a:endParaRPr lang="en-US"/>
          </a:p>
        </p:txBody>
      </p:sp>
    </p:spTree>
    <p:extLst>
      <p:ext uri="{BB962C8B-B14F-4D97-AF65-F5344CB8AC3E}">
        <p14:creationId xmlns:p14="http://schemas.microsoft.com/office/powerpoint/2010/main" val="4260934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19</a:t>
            </a:fld>
            <a:endParaRPr lang="en-US"/>
          </a:p>
        </p:txBody>
      </p:sp>
    </p:spTree>
    <p:extLst>
      <p:ext uri="{BB962C8B-B14F-4D97-AF65-F5344CB8AC3E}">
        <p14:creationId xmlns:p14="http://schemas.microsoft.com/office/powerpoint/2010/main" val="201385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20</a:t>
            </a:fld>
            <a:endParaRPr lang="en-US"/>
          </a:p>
        </p:txBody>
      </p:sp>
    </p:spTree>
    <p:extLst>
      <p:ext uri="{BB962C8B-B14F-4D97-AF65-F5344CB8AC3E}">
        <p14:creationId xmlns:p14="http://schemas.microsoft.com/office/powerpoint/2010/main" val="66831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22</a:t>
            </a:fld>
            <a:endParaRPr lang="en-US"/>
          </a:p>
        </p:txBody>
      </p:sp>
    </p:spTree>
    <p:extLst>
      <p:ext uri="{BB962C8B-B14F-4D97-AF65-F5344CB8AC3E}">
        <p14:creationId xmlns:p14="http://schemas.microsoft.com/office/powerpoint/2010/main" val="19604919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23</a:t>
            </a:fld>
            <a:endParaRPr lang="en-US"/>
          </a:p>
        </p:txBody>
      </p:sp>
    </p:spTree>
    <p:extLst>
      <p:ext uri="{BB962C8B-B14F-4D97-AF65-F5344CB8AC3E}">
        <p14:creationId xmlns:p14="http://schemas.microsoft.com/office/powerpoint/2010/main" val="14003164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24</a:t>
            </a:fld>
            <a:endParaRPr lang="en-US"/>
          </a:p>
        </p:txBody>
      </p:sp>
    </p:spTree>
    <p:extLst>
      <p:ext uri="{BB962C8B-B14F-4D97-AF65-F5344CB8AC3E}">
        <p14:creationId xmlns:p14="http://schemas.microsoft.com/office/powerpoint/2010/main" val="3410469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4</a:t>
            </a:fld>
            <a:endParaRPr lang="en-US"/>
          </a:p>
        </p:txBody>
      </p:sp>
    </p:spTree>
    <p:extLst>
      <p:ext uri="{BB962C8B-B14F-4D97-AF65-F5344CB8AC3E}">
        <p14:creationId xmlns:p14="http://schemas.microsoft.com/office/powerpoint/2010/main" val="26091461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25</a:t>
            </a:fld>
            <a:endParaRPr lang="en-US"/>
          </a:p>
        </p:txBody>
      </p:sp>
    </p:spTree>
    <p:extLst>
      <p:ext uri="{BB962C8B-B14F-4D97-AF65-F5344CB8AC3E}">
        <p14:creationId xmlns:p14="http://schemas.microsoft.com/office/powerpoint/2010/main" val="30067098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26</a:t>
            </a:fld>
            <a:endParaRPr lang="en-US"/>
          </a:p>
        </p:txBody>
      </p:sp>
    </p:spTree>
    <p:extLst>
      <p:ext uri="{BB962C8B-B14F-4D97-AF65-F5344CB8AC3E}">
        <p14:creationId xmlns:p14="http://schemas.microsoft.com/office/powerpoint/2010/main" val="18606634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27</a:t>
            </a:fld>
            <a:endParaRPr lang="en-US"/>
          </a:p>
        </p:txBody>
      </p:sp>
    </p:spTree>
    <p:extLst>
      <p:ext uri="{BB962C8B-B14F-4D97-AF65-F5344CB8AC3E}">
        <p14:creationId xmlns:p14="http://schemas.microsoft.com/office/powerpoint/2010/main" val="16891111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28</a:t>
            </a:fld>
            <a:endParaRPr lang="en-US"/>
          </a:p>
        </p:txBody>
      </p:sp>
    </p:spTree>
    <p:extLst>
      <p:ext uri="{BB962C8B-B14F-4D97-AF65-F5344CB8AC3E}">
        <p14:creationId xmlns:p14="http://schemas.microsoft.com/office/powerpoint/2010/main" val="13990420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29</a:t>
            </a:fld>
            <a:endParaRPr lang="en-US"/>
          </a:p>
        </p:txBody>
      </p:sp>
    </p:spTree>
    <p:extLst>
      <p:ext uri="{BB962C8B-B14F-4D97-AF65-F5344CB8AC3E}">
        <p14:creationId xmlns:p14="http://schemas.microsoft.com/office/powerpoint/2010/main" val="4566579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30</a:t>
            </a:fld>
            <a:endParaRPr lang="en-US"/>
          </a:p>
        </p:txBody>
      </p:sp>
    </p:spTree>
    <p:extLst>
      <p:ext uri="{BB962C8B-B14F-4D97-AF65-F5344CB8AC3E}">
        <p14:creationId xmlns:p14="http://schemas.microsoft.com/office/powerpoint/2010/main" val="33181908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31</a:t>
            </a:fld>
            <a:endParaRPr lang="en-US"/>
          </a:p>
        </p:txBody>
      </p:sp>
    </p:spTree>
    <p:extLst>
      <p:ext uri="{BB962C8B-B14F-4D97-AF65-F5344CB8AC3E}">
        <p14:creationId xmlns:p14="http://schemas.microsoft.com/office/powerpoint/2010/main" val="27815098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32</a:t>
            </a:fld>
            <a:endParaRPr lang="en-US"/>
          </a:p>
        </p:txBody>
      </p:sp>
    </p:spTree>
    <p:extLst>
      <p:ext uri="{BB962C8B-B14F-4D97-AF65-F5344CB8AC3E}">
        <p14:creationId xmlns:p14="http://schemas.microsoft.com/office/powerpoint/2010/main" val="4897465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33</a:t>
            </a:fld>
            <a:endParaRPr lang="en-US"/>
          </a:p>
        </p:txBody>
      </p:sp>
    </p:spTree>
    <p:extLst>
      <p:ext uri="{BB962C8B-B14F-4D97-AF65-F5344CB8AC3E}">
        <p14:creationId xmlns:p14="http://schemas.microsoft.com/office/powerpoint/2010/main" val="1575021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34</a:t>
            </a:fld>
            <a:endParaRPr lang="en-US"/>
          </a:p>
        </p:txBody>
      </p:sp>
    </p:spTree>
    <p:extLst>
      <p:ext uri="{BB962C8B-B14F-4D97-AF65-F5344CB8AC3E}">
        <p14:creationId xmlns:p14="http://schemas.microsoft.com/office/powerpoint/2010/main" val="683549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6</a:t>
            </a:fld>
            <a:endParaRPr lang="en-US"/>
          </a:p>
        </p:txBody>
      </p:sp>
    </p:spTree>
    <p:extLst>
      <p:ext uri="{BB962C8B-B14F-4D97-AF65-F5344CB8AC3E}">
        <p14:creationId xmlns:p14="http://schemas.microsoft.com/office/powerpoint/2010/main" val="2128830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35</a:t>
            </a:fld>
            <a:endParaRPr lang="en-US"/>
          </a:p>
        </p:txBody>
      </p:sp>
    </p:spTree>
    <p:extLst>
      <p:ext uri="{BB962C8B-B14F-4D97-AF65-F5344CB8AC3E}">
        <p14:creationId xmlns:p14="http://schemas.microsoft.com/office/powerpoint/2010/main" val="32064229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36</a:t>
            </a:fld>
            <a:endParaRPr lang="en-US"/>
          </a:p>
        </p:txBody>
      </p:sp>
    </p:spTree>
    <p:extLst>
      <p:ext uri="{BB962C8B-B14F-4D97-AF65-F5344CB8AC3E}">
        <p14:creationId xmlns:p14="http://schemas.microsoft.com/office/powerpoint/2010/main" val="32283147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37</a:t>
            </a:fld>
            <a:endParaRPr lang="en-US"/>
          </a:p>
        </p:txBody>
      </p:sp>
    </p:spTree>
    <p:extLst>
      <p:ext uri="{BB962C8B-B14F-4D97-AF65-F5344CB8AC3E}">
        <p14:creationId xmlns:p14="http://schemas.microsoft.com/office/powerpoint/2010/main" val="2538414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38</a:t>
            </a:fld>
            <a:endParaRPr lang="en-US"/>
          </a:p>
        </p:txBody>
      </p:sp>
    </p:spTree>
    <p:extLst>
      <p:ext uri="{BB962C8B-B14F-4D97-AF65-F5344CB8AC3E}">
        <p14:creationId xmlns:p14="http://schemas.microsoft.com/office/powerpoint/2010/main" val="30181727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39</a:t>
            </a:fld>
            <a:endParaRPr lang="en-US"/>
          </a:p>
        </p:txBody>
      </p:sp>
    </p:spTree>
    <p:extLst>
      <p:ext uri="{BB962C8B-B14F-4D97-AF65-F5344CB8AC3E}">
        <p14:creationId xmlns:p14="http://schemas.microsoft.com/office/powerpoint/2010/main" val="30681458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42</a:t>
            </a:fld>
            <a:endParaRPr lang="en-US"/>
          </a:p>
        </p:txBody>
      </p:sp>
    </p:spTree>
    <p:extLst>
      <p:ext uri="{BB962C8B-B14F-4D97-AF65-F5344CB8AC3E}">
        <p14:creationId xmlns:p14="http://schemas.microsoft.com/office/powerpoint/2010/main" val="20012576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43</a:t>
            </a:fld>
            <a:endParaRPr lang="en-US"/>
          </a:p>
        </p:txBody>
      </p:sp>
    </p:spTree>
    <p:extLst>
      <p:ext uri="{BB962C8B-B14F-4D97-AF65-F5344CB8AC3E}">
        <p14:creationId xmlns:p14="http://schemas.microsoft.com/office/powerpoint/2010/main" val="20179046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44</a:t>
            </a:fld>
            <a:endParaRPr lang="en-US"/>
          </a:p>
        </p:txBody>
      </p:sp>
    </p:spTree>
    <p:extLst>
      <p:ext uri="{BB962C8B-B14F-4D97-AF65-F5344CB8AC3E}">
        <p14:creationId xmlns:p14="http://schemas.microsoft.com/office/powerpoint/2010/main" val="30502008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45</a:t>
            </a:fld>
            <a:endParaRPr lang="en-US"/>
          </a:p>
        </p:txBody>
      </p:sp>
    </p:spTree>
    <p:extLst>
      <p:ext uri="{BB962C8B-B14F-4D97-AF65-F5344CB8AC3E}">
        <p14:creationId xmlns:p14="http://schemas.microsoft.com/office/powerpoint/2010/main" val="18297898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46</a:t>
            </a:fld>
            <a:endParaRPr lang="en-US"/>
          </a:p>
        </p:txBody>
      </p:sp>
    </p:spTree>
    <p:extLst>
      <p:ext uri="{BB962C8B-B14F-4D97-AF65-F5344CB8AC3E}">
        <p14:creationId xmlns:p14="http://schemas.microsoft.com/office/powerpoint/2010/main" val="2865005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7</a:t>
            </a:fld>
            <a:endParaRPr lang="en-US"/>
          </a:p>
        </p:txBody>
      </p:sp>
    </p:spTree>
    <p:extLst>
      <p:ext uri="{BB962C8B-B14F-4D97-AF65-F5344CB8AC3E}">
        <p14:creationId xmlns:p14="http://schemas.microsoft.com/office/powerpoint/2010/main" val="16098241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47</a:t>
            </a:fld>
            <a:endParaRPr lang="en-US"/>
          </a:p>
        </p:txBody>
      </p:sp>
    </p:spTree>
    <p:extLst>
      <p:ext uri="{BB962C8B-B14F-4D97-AF65-F5344CB8AC3E}">
        <p14:creationId xmlns:p14="http://schemas.microsoft.com/office/powerpoint/2010/main" val="34565014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48</a:t>
            </a:fld>
            <a:endParaRPr lang="en-US"/>
          </a:p>
        </p:txBody>
      </p:sp>
    </p:spTree>
    <p:extLst>
      <p:ext uri="{BB962C8B-B14F-4D97-AF65-F5344CB8AC3E}">
        <p14:creationId xmlns:p14="http://schemas.microsoft.com/office/powerpoint/2010/main" val="22554270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49</a:t>
            </a:fld>
            <a:endParaRPr lang="en-US"/>
          </a:p>
        </p:txBody>
      </p:sp>
    </p:spTree>
    <p:extLst>
      <p:ext uri="{BB962C8B-B14F-4D97-AF65-F5344CB8AC3E}">
        <p14:creationId xmlns:p14="http://schemas.microsoft.com/office/powerpoint/2010/main" val="19955373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51</a:t>
            </a:fld>
            <a:endParaRPr lang="en-US"/>
          </a:p>
        </p:txBody>
      </p:sp>
    </p:spTree>
    <p:extLst>
      <p:ext uri="{BB962C8B-B14F-4D97-AF65-F5344CB8AC3E}">
        <p14:creationId xmlns:p14="http://schemas.microsoft.com/office/powerpoint/2010/main" val="42022018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52</a:t>
            </a:fld>
            <a:endParaRPr lang="en-US"/>
          </a:p>
        </p:txBody>
      </p:sp>
    </p:spTree>
    <p:extLst>
      <p:ext uri="{BB962C8B-B14F-4D97-AF65-F5344CB8AC3E}">
        <p14:creationId xmlns:p14="http://schemas.microsoft.com/office/powerpoint/2010/main" val="2662818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53</a:t>
            </a:fld>
            <a:endParaRPr lang="en-US"/>
          </a:p>
        </p:txBody>
      </p:sp>
    </p:spTree>
    <p:extLst>
      <p:ext uri="{BB962C8B-B14F-4D97-AF65-F5344CB8AC3E}">
        <p14:creationId xmlns:p14="http://schemas.microsoft.com/office/powerpoint/2010/main" val="33580084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54</a:t>
            </a:fld>
            <a:endParaRPr lang="en-US"/>
          </a:p>
        </p:txBody>
      </p:sp>
    </p:spTree>
    <p:extLst>
      <p:ext uri="{BB962C8B-B14F-4D97-AF65-F5344CB8AC3E}">
        <p14:creationId xmlns:p14="http://schemas.microsoft.com/office/powerpoint/2010/main" val="35056841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55</a:t>
            </a:fld>
            <a:endParaRPr lang="en-US"/>
          </a:p>
        </p:txBody>
      </p:sp>
    </p:spTree>
    <p:extLst>
      <p:ext uri="{BB962C8B-B14F-4D97-AF65-F5344CB8AC3E}">
        <p14:creationId xmlns:p14="http://schemas.microsoft.com/office/powerpoint/2010/main" val="13708753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56</a:t>
            </a:fld>
            <a:endParaRPr lang="en-US"/>
          </a:p>
        </p:txBody>
      </p:sp>
    </p:spTree>
    <p:extLst>
      <p:ext uri="{BB962C8B-B14F-4D97-AF65-F5344CB8AC3E}">
        <p14:creationId xmlns:p14="http://schemas.microsoft.com/office/powerpoint/2010/main" val="1328901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57</a:t>
            </a:fld>
            <a:endParaRPr lang="en-US"/>
          </a:p>
        </p:txBody>
      </p:sp>
    </p:spTree>
    <p:extLst>
      <p:ext uri="{BB962C8B-B14F-4D97-AF65-F5344CB8AC3E}">
        <p14:creationId xmlns:p14="http://schemas.microsoft.com/office/powerpoint/2010/main" val="1409348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8</a:t>
            </a:fld>
            <a:endParaRPr lang="en-US"/>
          </a:p>
        </p:txBody>
      </p:sp>
    </p:spTree>
    <p:extLst>
      <p:ext uri="{BB962C8B-B14F-4D97-AF65-F5344CB8AC3E}">
        <p14:creationId xmlns:p14="http://schemas.microsoft.com/office/powerpoint/2010/main" val="22831846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60</a:t>
            </a:fld>
            <a:endParaRPr lang="en-US"/>
          </a:p>
        </p:txBody>
      </p:sp>
    </p:spTree>
    <p:extLst>
      <p:ext uri="{BB962C8B-B14F-4D97-AF65-F5344CB8AC3E}">
        <p14:creationId xmlns:p14="http://schemas.microsoft.com/office/powerpoint/2010/main" val="40548079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61</a:t>
            </a:fld>
            <a:endParaRPr lang="en-US"/>
          </a:p>
        </p:txBody>
      </p:sp>
    </p:spTree>
    <p:extLst>
      <p:ext uri="{BB962C8B-B14F-4D97-AF65-F5344CB8AC3E}">
        <p14:creationId xmlns:p14="http://schemas.microsoft.com/office/powerpoint/2010/main" val="39210665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62</a:t>
            </a:fld>
            <a:endParaRPr lang="en-US"/>
          </a:p>
        </p:txBody>
      </p:sp>
    </p:spTree>
    <p:extLst>
      <p:ext uri="{BB962C8B-B14F-4D97-AF65-F5344CB8AC3E}">
        <p14:creationId xmlns:p14="http://schemas.microsoft.com/office/powerpoint/2010/main" val="267244653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63</a:t>
            </a:fld>
            <a:endParaRPr lang="en-US"/>
          </a:p>
        </p:txBody>
      </p:sp>
    </p:spTree>
    <p:extLst>
      <p:ext uri="{BB962C8B-B14F-4D97-AF65-F5344CB8AC3E}">
        <p14:creationId xmlns:p14="http://schemas.microsoft.com/office/powerpoint/2010/main" val="38892228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64</a:t>
            </a:fld>
            <a:endParaRPr lang="en-US"/>
          </a:p>
        </p:txBody>
      </p:sp>
    </p:spTree>
    <p:extLst>
      <p:ext uri="{BB962C8B-B14F-4D97-AF65-F5344CB8AC3E}">
        <p14:creationId xmlns:p14="http://schemas.microsoft.com/office/powerpoint/2010/main" val="41331939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65</a:t>
            </a:fld>
            <a:endParaRPr lang="en-US"/>
          </a:p>
        </p:txBody>
      </p:sp>
    </p:spTree>
    <p:extLst>
      <p:ext uri="{BB962C8B-B14F-4D97-AF65-F5344CB8AC3E}">
        <p14:creationId xmlns:p14="http://schemas.microsoft.com/office/powerpoint/2010/main" val="174790426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66</a:t>
            </a:fld>
            <a:endParaRPr lang="en-US"/>
          </a:p>
        </p:txBody>
      </p:sp>
    </p:spTree>
    <p:extLst>
      <p:ext uri="{BB962C8B-B14F-4D97-AF65-F5344CB8AC3E}">
        <p14:creationId xmlns:p14="http://schemas.microsoft.com/office/powerpoint/2010/main" val="22480673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69</a:t>
            </a:fld>
            <a:endParaRPr lang="en-US"/>
          </a:p>
        </p:txBody>
      </p:sp>
    </p:spTree>
    <p:extLst>
      <p:ext uri="{BB962C8B-B14F-4D97-AF65-F5344CB8AC3E}">
        <p14:creationId xmlns:p14="http://schemas.microsoft.com/office/powerpoint/2010/main" val="350252133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70</a:t>
            </a:fld>
            <a:endParaRPr lang="en-US"/>
          </a:p>
        </p:txBody>
      </p:sp>
    </p:spTree>
    <p:extLst>
      <p:ext uri="{BB962C8B-B14F-4D97-AF65-F5344CB8AC3E}">
        <p14:creationId xmlns:p14="http://schemas.microsoft.com/office/powerpoint/2010/main" val="40962683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72</a:t>
            </a:fld>
            <a:endParaRPr lang="en-US"/>
          </a:p>
        </p:txBody>
      </p:sp>
    </p:spTree>
    <p:extLst>
      <p:ext uri="{BB962C8B-B14F-4D97-AF65-F5344CB8AC3E}">
        <p14:creationId xmlns:p14="http://schemas.microsoft.com/office/powerpoint/2010/main" val="3504137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9</a:t>
            </a:fld>
            <a:endParaRPr lang="en-US"/>
          </a:p>
        </p:txBody>
      </p:sp>
    </p:spTree>
    <p:extLst>
      <p:ext uri="{BB962C8B-B14F-4D97-AF65-F5344CB8AC3E}">
        <p14:creationId xmlns:p14="http://schemas.microsoft.com/office/powerpoint/2010/main" val="295445375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73</a:t>
            </a:fld>
            <a:endParaRPr lang="en-US"/>
          </a:p>
        </p:txBody>
      </p:sp>
    </p:spTree>
    <p:extLst>
      <p:ext uri="{BB962C8B-B14F-4D97-AF65-F5344CB8AC3E}">
        <p14:creationId xmlns:p14="http://schemas.microsoft.com/office/powerpoint/2010/main" val="304050329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74</a:t>
            </a:fld>
            <a:endParaRPr lang="en-US"/>
          </a:p>
        </p:txBody>
      </p:sp>
    </p:spTree>
    <p:extLst>
      <p:ext uri="{BB962C8B-B14F-4D97-AF65-F5344CB8AC3E}">
        <p14:creationId xmlns:p14="http://schemas.microsoft.com/office/powerpoint/2010/main" val="24664306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75</a:t>
            </a:fld>
            <a:endParaRPr lang="en-US"/>
          </a:p>
        </p:txBody>
      </p:sp>
    </p:spTree>
    <p:extLst>
      <p:ext uri="{BB962C8B-B14F-4D97-AF65-F5344CB8AC3E}">
        <p14:creationId xmlns:p14="http://schemas.microsoft.com/office/powerpoint/2010/main" val="175499843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76</a:t>
            </a:fld>
            <a:endParaRPr lang="en-US"/>
          </a:p>
        </p:txBody>
      </p:sp>
    </p:spTree>
    <p:extLst>
      <p:ext uri="{BB962C8B-B14F-4D97-AF65-F5344CB8AC3E}">
        <p14:creationId xmlns:p14="http://schemas.microsoft.com/office/powerpoint/2010/main" val="126739898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77</a:t>
            </a:fld>
            <a:endParaRPr lang="en-US"/>
          </a:p>
        </p:txBody>
      </p:sp>
    </p:spTree>
    <p:extLst>
      <p:ext uri="{BB962C8B-B14F-4D97-AF65-F5344CB8AC3E}">
        <p14:creationId xmlns:p14="http://schemas.microsoft.com/office/powerpoint/2010/main" val="315456886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78</a:t>
            </a:fld>
            <a:endParaRPr lang="en-US"/>
          </a:p>
        </p:txBody>
      </p:sp>
    </p:spTree>
    <p:extLst>
      <p:ext uri="{BB962C8B-B14F-4D97-AF65-F5344CB8AC3E}">
        <p14:creationId xmlns:p14="http://schemas.microsoft.com/office/powerpoint/2010/main" val="412414672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80</a:t>
            </a:fld>
            <a:endParaRPr lang="en-US"/>
          </a:p>
        </p:txBody>
      </p:sp>
    </p:spTree>
    <p:extLst>
      <p:ext uri="{BB962C8B-B14F-4D97-AF65-F5344CB8AC3E}">
        <p14:creationId xmlns:p14="http://schemas.microsoft.com/office/powerpoint/2010/main" val="134158455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81</a:t>
            </a:fld>
            <a:endParaRPr lang="en-US"/>
          </a:p>
        </p:txBody>
      </p:sp>
    </p:spTree>
    <p:extLst>
      <p:ext uri="{BB962C8B-B14F-4D97-AF65-F5344CB8AC3E}">
        <p14:creationId xmlns:p14="http://schemas.microsoft.com/office/powerpoint/2010/main" val="120985493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82</a:t>
            </a:fld>
            <a:endParaRPr lang="en-US"/>
          </a:p>
        </p:txBody>
      </p:sp>
    </p:spTree>
    <p:extLst>
      <p:ext uri="{BB962C8B-B14F-4D97-AF65-F5344CB8AC3E}">
        <p14:creationId xmlns:p14="http://schemas.microsoft.com/office/powerpoint/2010/main" val="341954769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83</a:t>
            </a:fld>
            <a:endParaRPr lang="en-US"/>
          </a:p>
        </p:txBody>
      </p:sp>
    </p:spTree>
    <p:extLst>
      <p:ext uri="{BB962C8B-B14F-4D97-AF65-F5344CB8AC3E}">
        <p14:creationId xmlns:p14="http://schemas.microsoft.com/office/powerpoint/2010/main" val="68313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10</a:t>
            </a:fld>
            <a:endParaRPr lang="en-US"/>
          </a:p>
        </p:txBody>
      </p:sp>
    </p:spTree>
    <p:extLst>
      <p:ext uri="{BB962C8B-B14F-4D97-AF65-F5344CB8AC3E}">
        <p14:creationId xmlns:p14="http://schemas.microsoft.com/office/powerpoint/2010/main" val="170207165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84</a:t>
            </a:fld>
            <a:endParaRPr lang="en-US"/>
          </a:p>
        </p:txBody>
      </p:sp>
    </p:spTree>
    <p:extLst>
      <p:ext uri="{BB962C8B-B14F-4D97-AF65-F5344CB8AC3E}">
        <p14:creationId xmlns:p14="http://schemas.microsoft.com/office/powerpoint/2010/main" val="172576719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85</a:t>
            </a:fld>
            <a:endParaRPr lang="en-US"/>
          </a:p>
        </p:txBody>
      </p:sp>
    </p:spTree>
    <p:extLst>
      <p:ext uri="{BB962C8B-B14F-4D97-AF65-F5344CB8AC3E}">
        <p14:creationId xmlns:p14="http://schemas.microsoft.com/office/powerpoint/2010/main" val="343666275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86</a:t>
            </a:fld>
            <a:endParaRPr lang="en-US"/>
          </a:p>
        </p:txBody>
      </p:sp>
    </p:spTree>
    <p:extLst>
      <p:ext uri="{BB962C8B-B14F-4D97-AF65-F5344CB8AC3E}">
        <p14:creationId xmlns:p14="http://schemas.microsoft.com/office/powerpoint/2010/main" val="298408182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87</a:t>
            </a:fld>
            <a:endParaRPr lang="en-US"/>
          </a:p>
        </p:txBody>
      </p:sp>
    </p:spTree>
    <p:extLst>
      <p:ext uri="{BB962C8B-B14F-4D97-AF65-F5344CB8AC3E}">
        <p14:creationId xmlns:p14="http://schemas.microsoft.com/office/powerpoint/2010/main" val="376101013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88</a:t>
            </a:fld>
            <a:endParaRPr lang="en-US"/>
          </a:p>
        </p:txBody>
      </p:sp>
    </p:spTree>
    <p:extLst>
      <p:ext uri="{BB962C8B-B14F-4D97-AF65-F5344CB8AC3E}">
        <p14:creationId xmlns:p14="http://schemas.microsoft.com/office/powerpoint/2010/main" val="204392502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89</a:t>
            </a:fld>
            <a:endParaRPr lang="en-US"/>
          </a:p>
        </p:txBody>
      </p:sp>
    </p:spTree>
    <p:extLst>
      <p:ext uri="{BB962C8B-B14F-4D97-AF65-F5344CB8AC3E}">
        <p14:creationId xmlns:p14="http://schemas.microsoft.com/office/powerpoint/2010/main" val="99742644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90</a:t>
            </a:fld>
            <a:endParaRPr lang="en-US"/>
          </a:p>
        </p:txBody>
      </p:sp>
    </p:spTree>
    <p:extLst>
      <p:ext uri="{BB962C8B-B14F-4D97-AF65-F5344CB8AC3E}">
        <p14:creationId xmlns:p14="http://schemas.microsoft.com/office/powerpoint/2010/main" val="224408571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91</a:t>
            </a:fld>
            <a:endParaRPr lang="en-US"/>
          </a:p>
        </p:txBody>
      </p:sp>
    </p:spTree>
    <p:extLst>
      <p:ext uri="{BB962C8B-B14F-4D97-AF65-F5344CB8AC3E}">
        <p14:creationId xmlns:p14="http://schemas.microsoft.com/office/powerpoint/2010/main" val="338908337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92</a:t>
            </a:fld>
            <a:endParaRPr lang="en-US"/>
          </a:p>
        </p:txBody>
      </p:sp>
    </p:spTree>
    <p:extLst>
      <p:ext uri="{BB962C8B-B14F-4D97-AF65-F5344CB8AC3E}">
        <p14:creationId xmlns:p14="http://schemas.microsoft.com/office/powerpoint/2010/main" val="354230500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93</a:t>
            </a:fld>
            <a:endParaRPr lang="en-US"/>
          </a:p>
        </p:txBody>
      </p:sp>
    </p:spTree>
    <p:extLst>
      <p:ext uri="{BB962C8B-B14F-4D97-AF65-F5344CB8AC3E}">
        <p14:creationId xmlns:p14="http://schemas.microsoft.com/office/powerpoint/2010/main" val="1903663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11</a:t>
            </a:fld>
            <a:endParaRPr lang="en-US"/>
          </a:p>
        </p:txBody>
      </p:sp>
    </p:spTree>
    <p:extLst>
      <p:ext uri="{BB962C8B-B14F-4D97-AF65-F5344CB8AC3E}">
        <p14:creationId xmlns:p14="http://schemas.microsoft.com/office/powerpoint/2010/main" val="127517145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94</a:t>
            </a:fld>
            <a:endParaRPr lang="en-US"/>
          </a:p>
        </p:txBody>
      </p:sp>
    </p:spTree>
    <p:extLst>
      <p:ext uri="{BB962C8B-B14F-4D97-AF65-F5344CB8AC3E}">
        <p14:creationId xmlns:p14="http://schemas.microsoft.com/office/powerpoint/2010/main" val="106138416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95</a:t>
            </a:fld>
            <a:endParaRPr lang="en-US"/>
          </a:p>
        </p:txBody>
      </p:sp>
    </p:spTree>
    <p:extLst>
      <p:ext uri="{BB962C8B-B14F-4D97-AF65-F5344CB8AC3E}">
        <p14:creationId xmlns:p14="http://schemas.microsoft.com/office/powerpoint/2010/main" val="399873650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96</a:t>
            </a:fld>
            <a:endParaRPr lang="en-US"/>
          </a:p>
        </p:txBody>
      </p:sp>
    </p:spTree>
    <p:extLst>
      <p:ext uri="{BB962C8B-B14F-4D97-AF65-F5344CB8AC3E}">
        <p14:creationId xmlns:p14="http://schemas.microsoft.com/office/powerpoint/2010/main" val="7610295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97</a:t>
            </a:fld>
            <a:endParaRPr lang="en-US"/>
          </a:p>
        </p:txBody>
      </p:sp>
    </p:spTree>
    <p:extLst>
      <p:ext uri="{BB962C8B-B14F-4D97-AF65-F5344CB8AC3E}">
        <p14:creationId xmlns:p14="http://schemas.microsoft.com/office/powerpoint/2010/main" val="7900860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98</a:t>
            </a:fld>
            <a:endParaRPr lang="en-US"/>
          </a:p>
        </p:txBody>
      </p:sp>
    </p:spTree>
    <p:extLst>
      <p:ext uri="{BB962C8B-B14F-4D97-AF65-F5344CB8AC3E}">
        <p14:creationId xmlns:p14="http://schemas.microsoft.com/office/powerpoint/2010/main" val="325867244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99</a:t>
            </a:fld>
            <a:endParaRPr lang="en-US"/>
          </a:p>
        </p:txBody>
      </p:sp>
    </p:spTree>
    <p:extLst>
      <p:ext uri="{BB962C8B-B14F-4D97-AF65-F5344CB8AC3E}">
        <p14:creationId xmlns:p14="http://schemas.microsoft.com/office/powerpoint/2010/main" val="270369981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100</a:t>
            </a:fld>
            <a:endParaRPr lang="en-US"/>
          </a:p>
        </p:txBody>
      </p:sp>
    </p:spTree>
    <p:extLst>
      <p:ext uri="{BB962C8B-B14F-4D97-AF65-F5344CB8AC3E}">
        <p14:creationId xmlns:p14="http://schemas.microsoft.com/office/powerpoint/2010/main" val="353613981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101</a:t>
            </a:fld>
            <a:endParaRPr lang="en-US"/>
          </a:p>
        </p:txBody>
      </p:sp>
    </p:spTree>
    <p:extLst>
      <p:ext uri="{BB962C8B-B14F-4D97-AF65-F5344CB8AC3E}">
        <p14:creationId xmlns:p14="http://schemas.microsoft.com/office/powerpoint/2010/main" val="420890823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102</a:t>
            </a:fld>
            <a:endParaRPr lang="en-US"/>
          </a:p>
        </p:txBody>
      </p:sp>
    </p:spTree>
    <p:extLst>
      <p:ext uri="{BB962C8B-B14F-4D97-AF65-F5344CB8AC3E}">
        <p14:creationId xmlns:p14="http://schemas.microsoft.com/office/powerpoint/2010/main" val="317882482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103</a:t>
            </a:fld>
            <a:endParaRPr lang="en-US"/>
          </a:p>
        </p:txBody>
      </p:sp>
    </p:spTree>
    <p:extLst>
      <p:ext uri="{BB962C8B-B14F-4D97-AF65-F5344CB8AC3E}">
        <p14:creationId xmlns:p14="http://schemas.microsoft.com/office/powerpoint/2010/main" val="2708269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12</a:t>
            </a:fld>
            <a:endParaRPr lang="en-US"/>
          </a:p>
        </p:txBody>
      </p:sp>
    </p:spTree>
    <p:extLst>
      <p:ext uri="{BB962C8B-B14F-4D97-AF65-F5344CB8AC3E}">
        <p14:creationId xmlns:p14="http://schemas.microsoft.com/office/powerpoint/2010/main" val="351617133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104</a:t>
            </a:fld>
            <a:endParaRPr lang="en-US"/>
          </a:p>
        </p:txBody>
      </p:sp>
    </p:spTree>
    <p:extLst>
      <p:ext uri="{BB962C8B-B14F-4D97-AF65-F5344CB8AC3E}">
        <p14:creationId xmlns:p14="http://schemas.microsoft.com/office/powerpoint/2010/main" val="404658310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105</a:t>
            </a:fld>
            <a:endParaRPr lang="en-US"/>
          </a:p>
        </p:txBody>
      </p:sp>
    </p:spTree>
    <p:extLst>
      <p:ext uri="{BB962C8B-B14F-4D97-AF65-F5344CB8AC3E}">
        <p14:creationId xmlns:p14="http://schemas.microsoft.com/office/powerpoint/2010/main" val="408502431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106</a:t>
            </a:fld>
            <a:endParaRPr lang="en-US"/>
          </a:p>
        </p:txBody>
      </p:sp>
    </p:spTree>
    <p:extLst>
      <p:ext uri="{BB962C8B-B14F-4D97-AF65-F5344CB8AC3E}">
        <p14:creationId xmlns:p14="http://schemas.microsoft.com/office/powerpoint/2010/main" val="77793660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107</a:t>
            </a:fld>
            <a:endParaRPr lang="en-US"/>
          </a:p>
        </p:txBody>
      </p:sp>
    </p:spTree>
    <p:extLst>
      <p:ext uri="{BB962C8B-B14F-4D97-AF65-F5344CB8AC3E}">
        <p14:creationId xmlns:p14="http://schemas.microsoft.com/office/powerpoint/2010/main" val="361232160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108</a:t>
            </a:fld>
            <a:endParaRPr lang="en-US"/>
          </a:p>
        </p:txBody>
      </p:sp>
    </p:spTree>
    <p:extLst>
      <p:ext uri="{BB962C8B-B14F-4D97-AF65-F5344CB8AC3E}">
        <p14:creationId xmlns:p14="http://schemas.microsoft.com/office/powerpoint/2010/main" val="240634942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109</a:t>
            </a:fld>
            <a:endParaRPr lang="en-US"/>
          </a:p>
        </p:txBody>
      </p:sp>
    </p:spTree>
    <p:extLst>
      <p:ext uri="{BB962C8B-B14F-4D97-AF65-F5344CB8AC3E}">
        <p14:creationId xmlns:p14="http://schemas.microsoft.com/office/powerpoint/2010/main" val="286018699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110</a:t>
            </a:fld>
            <a:endParaRPr lang="en-US"/>
          </a:p>
        </p:txBody>
      </p:sp>
    </p:spTree>
    <p:extLst>
      <p:ext uri="{BB962C8B-B14F-4D97-AF65-F5344CB8AC3E}">
        <p14:creationId xmlns:p14="http://schemas.microsoft.com/office/powerpoint/2010/main" val="387510336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111</a:t>
            </a:fld>
            <a:endParaRPr lang="en-US"/>
          </a:p>
        </p:txBody>
      </p:sp>
    </p:spTree>
    <p:extLst>
      <p:ext uri="{BB962C8B-B14F-4D97-AF65-F5344CB8AC3E}">
        <p14:creationId xmlns:p14="http://schemas.microsoft.com/office/powerpoint/2010/main" val="350473613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112</a:t>
            </a:fld>
            <a:endParaRPr lang="en-US"/>
          </a:p>
        </p:txBody>
      </p:sp>
    </p:spTree>
    <p:extLst>
      <p:ext uri="{BB962C8B-B14F-4D97-AF65-F5344CB8AC3E}">
        <p14:creationId xmlns:p14="http://schemas.microsoft.com/office/powerpoint/2010/main" val="189799695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113</a:t>
            </a:fld>
            <a:endParaRPr lang="en-US"/>
          </a:p>
        </p:txBody>
      </p:sp>
    </p:spTree>
    <p:extLst>
      <p:ext uri="{BB962C8B-B14F-4D97-AF65-F5344CB8AC3E}">
        <p14:creationId xmlns:p14="http://schemas.microsoft.com/office/powerpoint/2010/main" val="3497100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4/15/2018</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logo-slogan-330.png"/>
          <p:cNvPicPr>
            <a:picLocks noChangeAspect="1"/>
          </p:cNvPicPr>
          <p:nvPr userDrawn="1"/>
        </p:nvPicPr>
        <p:blipFill>
          <a:blip r:embed="rId2" cstate="print"/>
          <a:stretch>
            <a:fillRect/>
          </a:stretch>
        </p:blipFill>
        <p:spPr>
          <a:xfrm>
            <a:off x="6477000" y="381000"/>
            <a:ext cx="2667000" cy="937491"/>
          </a:xfrm>
          <a:prstGeom prst="rect">
            <a:avLst/>
          </a:prstGeom>
        </p:spPr>
      </p:pic>
      <p:sp>
        <p:nvSpPr>
          <p:cNvPr id="8" name="Title Placeholder 1"/>
          <p:cNvSpPr>
            <a:spLocks noGrp="1"/>
          </p:cNvSpPr>
          <p:nvPr>
            <p:ph type="title"/>
          </p:nvPr>
        </p:nvSpPr>
        <p:spPr>
          <a:xfrm>
            <a:off x="457200" y="152400"/>
            <a:ext cx="60198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smtClean="0"/>
              <a:t>Click to edit Master title style</a:t>
            </a:r>
            <a:endParaRPr kumimoji="0" lang="en-US" dirty="0"/>
          </a:p>
        </p:txBody>
      </p:sp>
      <p:sp>
        <p:nvSpPr>
          <p:cNvPr id="9" name="Content Placeholder 2"/>
          <p:cNvSpPr txBox="1">
            <a:spLocks/>
          </p:cNvSpPr>
          <p:nvPr userDrawn="1"/>
        </p:nvSpPr>
        <p:spPr>
          <a:xfrm>
            <a:off x="457200" y="1775191"/>
            <a:ext cx="8229600" cy="4625609"/>
          </a:xfrm>
          <a:prstGeom prst="rect">
            <a:avLst/>
          </a:prstGeom>
        </p:spPr>
        <p:txBody>
          <a:bodyPr vert="horz" lIns="54864" tIns="91440" rtlCol="0">
            <a:normAutofit/>
          </a:bodyPr>
          <a:lstStyle/>
          <a:p>
            <a:pPr marL="438912" lvl="0" indent="-320040">
              <a:buClr>
                <a:schemeClr val="accent1"/>
              </a:buClr>
              <a:buSzPct val="80000"/>
              <a:buFont typeface="Wingdings 2"/>
              <a:buNone/>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lvl="0" indent="-320040">
              <a:buClr>
                <a:schemeClr val="accent1"/>
              </a:buClr>
              <a:buSzPct val="80000"/>
              <a:buFont typeface="Wingdings 2"/>
              <a:buChar cha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lang="en-US" sz="3200" dirty="0" smtClean="0"/>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Content Placeholder 2"/>
          <p:cNvSpPr txBox="1">
            <a:spLocks/>
          </p:cNvSpPr>
          <p:nvPr userDrawn="1"/>
        </p:nvSpPr>
        <p:spPr>
          <a:xfrm>
            <a:off x="381000" y="1676400"/>
            <a:ext cx="8229600" cy="4625609"/>
          </a:xfrm>
          <a:prstGeom prst="rect">
            <a:avLst/>
          </a:prstGeom>
        </p:spPr>
        <p:txBody>
          <a:bodyPr vert="horz" lIns="54864" tIns="91440" rtlCol="0">
            <a:normAutofit/>
          </a:bodyPr>
          <a:lstStyle/>
          <a:p>
            <a:pPr marL="438912" lvl="0" indent="-320040">
              <a:buClr>
                <a:schemeClr val="accent1"/>
              </a:buClr>
              <a:buSzPct val="80000"/>
              <a:buFont typeface="Wingdings 2"/>
              <a:buNone/>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lvl="0" indent="-320040">
              <a:buClr>
                <a:schemeClr val="accent1"/>
              </a:buClr>
              <a:buSzPct val="80000"/>
              <a:buFont typeface="Wingdings 2"/>
              <a:buNone/>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lvl="0" indent="-320040">
              <a:buClr>
                <a:schemeClr val="accent1"/>
              </a:buClr>
              <a:buSzPct val="80000"/>
              <a:buFont typeface="Wingdings 2"/>
              <a:buChar cha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lang="en-US" sz="3200" dirty="0" smtClean="0"/>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Content Placeholder 2"/>
          <p:cNvSpPr>
            <a:spLocks noGrp="1"/>
          </p:cNvSpPr>
          <p:nvPr>
            <p:ph idx="1"/>
          </p:nvPr>
        </p:nvSpPr>
        <p:spPr>
          <a:xfrm>
            <a:off x="0" y="1524000"/>
            <a:ext cx="9144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4" name="Title Placeholder 1"/>
          <p:cNvSpPr txBox="1">
            <a:spLocks/>
          </p:cNvSpPr>
          <p:nvPr userDrawn="1"/>
        </p:nvSpPr>
        <p:spPr>
          <a:xfrm>
            <a:off x="6400800" y="0"/>
            <a:ext cx="2743200" cy="412862"/>
          </a:xfrm>
          <a:prstGeom prst="rect">
            <a:avLst/>
          </a:prstGeom>
        </p:spPr>
        <p:txBody>
          <a:bodyPr vert="horz" lIns="91440" rIns="45720" rtlCol="0" anchor="ctr">
            <a:normAutofit fontScale="47500" lnSpcReduction="20000"/>
            <a:scene3d>
              <a:camera prst="orthographicFront"/>
              <a:lightRig rig="threePt" dir="t">
                <a:rot lat="0" lon="0" rev="4800000"/>
              </a:lightRig>
            </a:scene3d>
            <a:sp3d prstMaterial="matte">
              <a:bevelT w="50800" h="1016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500" b="1"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www.pragmatic.bg</a:t>
            </a:r>
            <a:endParaRPr kumimoji="0" lang="en-US" sz="4500" b="1" i="0" u="none" strike="noStrike" kern="1200" cap="none" spc="0" normalizeH="0" baseline="0" noProof="0" dirty="0">
              <a:ln>
                <a:noFill/>
              </a:ln>
              <a:solidFill>
                <a:schemeClr val="tx1">
                  <a:lumMod val="50000"/>
                  <a:lumOff val="50000"/>
                </a:schemeClr>
              </a:solidFill>
              <a:effectLst/>
              <a:uLnTx/>
              <a:uFillTx/>
              <a:latin typeface="+mj-lt"/>
              <a:ea typeface="+mj-ea"/>
              <a:cs typeface="+mj-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1D8BD707-D9CF-40AE-B4C6-C98DA3205C09}" type="datetimeFigureOut">
              <a:rPr lang="en-US" smtClean="0"/>
              <a:pPr/>
              <a:t>4/15/2018</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1D8BD707-D9CF-40AE-B4C6-C98DA3205C09}" type="datetimeFigureOut">
              <a:rPr lang="en-US" smtClean="0"/>
              <a:pPr/>
              <a:t>4/15/2018</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bg.linkedin.com/pub/dimitar-topuzov/18/470/833/en"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edium.com/xcblog/simctl-control-ios-simulators-from-command-line-78b9006a20dc"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hyperlink" Target="http://stackoverflow.com/questions/7789826/adb-shell-input-events" TargetMode="External"/><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Homebrew/homebrew-core/tree/master/Formula"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hyperlink" Target="https://developer.android.com/studio/command-line/adb.html#wireless" TargetMode="External"/><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hyperlink" Target="https://developer.android.com/studio/command-line/adb.html" TargetMode="External"/><Relationship Id="rId2" Type="http://schemas.openxmlformats.org/officeDocument/2006/relationships/notesSlide" Target="../notesSlides/notesSlide100.xml"/><Relationship Id="rId1" Type="http://schemas.openxmlformats.org/officeDocument/2006/relationships/slideLayout" Target="../slideLayouts/slideLayout2.xml"/><Relationship Id="rId6" Type="http://schemas.openxmlformats.org/officeDocument/2006/relationships/hyperlink" Target="http://adbshell.com/commands/adb-install" TargetMode="External"/><Relationship Id="rId5" Type="http://schemas.openxmlformats.org/officeDocument/2006/relationships/hyperlink" Target="https://developer.android.com/studio/command-line/logcat.html" TargetMode="External"/><Relationship Id="rId4" Type="http://schemas.openxmlformats.org/officeDocument/2006/relationships/hyperlink" Target="https://developer.android.com/studio/command-line/shell.html" TargetMode="External"/></Relationships>
</file>

<file path=ppt/slides/_rels/slide1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hyperlink" Target="https://developers.google.com/v8/" TargetMode="External"/><Relationship Id="rId2" Type="http://schemas.openxmlformats.org/officeDocument/2006/relationships/notesSlide" Target="../notesSlides/notesSlide101.xml"/><Relationship Id="rId1" Type="http://schemas.openxmlformats.org/officeDocument/2006/relationships/slideLayout" Target="../slideLayouts/slideLayout2.xml"/><Relationship Id="rId4" Type="http://schemas.openxmlformats.org/officeDocument/2006/relationships/hyperlink" Target="https://www.npmjs.com/" TargetMode="External"/></Relationships>
</file>

<file path=ppt/slides/_rels/slide11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jpeg"/><Relationship Id="rId7" Type="http://schemas.openxmlformats.org/officeDocument/2006/relationships/image" Target="../media/image23.png"/><Relationship Id="rId2" Type="http://schemas.openxmlformats.org/officeDocument/2006/relationships/notesSlide" Target="../notesSlides/notesSlide10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hyperlink" Target="https://github.com/creationix/nvm" TargetMode="External"/><Relationship Id="rId2" Type="http://schemas.openxmlformats.org/officeDocument/2006/relationships/notesSlide" Target="../notesSlides/notesSlide103.xml"/><Relationship Id="rId1" Type="http://schemas.openxmlformats.org/officeDocument/2006/relationships/slideLayout" Target="../slideLayouts/slideLayout2.xml"/><Relationship Id="rId4" Type="http://schemas.openxmlformats.org/officeDocument/2006/relationships/hyperlink" Target="http://www.wiredatom.com/blog/2015/03/30/downgrade-node-js-to-a-specific-version-using-homebrew/" TargetMode="External"/></Relationships>
</file>

<file path=ppt/slides/_rels/slide121.xml.rels><?xml version="1.0" encoding="UTF-8" standalone="yes"?>
<Relationships xmlns="http://schemas.openxmlformats.org/package/2006/relationships"><Relationship Id="rId3" Type="http://schemas.openxmlformats.org/officeDocument/2006/relationships/hyperlink" Target="https://github.com/coreybutler/nvm-windows" TargetMode="External"/><Relationship Id="rId2" Type="http://schemas.openxmlformats.org/officeDocument/2006/relationships/notesSlide" Target="../notesSlides/notesSlide104.xml"/><Relationship Id="rId1" Type="http://schemas.openxmlformats.org/officeDocument/2006/relationships/slideLayout" Target="../slideLayouts/slideLayout2.xml"/><Relationship Id="rId4" Type="http://schemas.openxmlformats.org/officeDocument/2006/relationships/hyperlink" Target="https://github.com/tj/n" TargetMode="Externa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localhost:8000/"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hyperlink" Target="https://github.com/phonegap/ios-deploy" TargetMode="External"/><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hyperlink" Target="https://github.com/phonegap/ios-sim" TargetMode="External"/><Relationship Id="rId2" Type="http://schemas.openxmlformats.org/officeDocument/2006/relationships/notesSlide" Target="../notesSlides/notesSlide115.xml"/><Relationship Id="rId1" Type="http://schemas.openxmlformats.org/officeDocument/2006/relationships/slideLayout" Target="../slideLayouts/slideLayout2.xml"/><Relationship Id="rId4" Type="http://schemas.openxmlformats.org/officeDocument/2006/relationships/hyperlink" Target="https://github.com/phonegap/ios-sim#usage" TargetMode="External"/></Relationships>
</file>

<file path=ppt/slides/_rels/slide134.xml.rels><?xml version="1.0" encoding="UTF-8" standalone="yes"?>
<Relationships xmlns="http://schemas.openxmlformats.org/package/2006/relationships"><Relationship Id="rId3" Type="http://schemas.openxmlformats.org/officeDocument/2006/relationships/hyperlink" Target="https://www.npmjs.com/package/ideviceinstaller-js" TargetMode="External"/><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apple.com/"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en.wikipedia.org/wiki/Vim_(text_editor)"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Uni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en.wikipedia.org/wiki/Microsoft_Windows" TargetMode="External"/><Relationship Id="rId5" Type="http://schemas.openxmlformats.org/officeDocument/2006/relationships/hyperlink" Target="https://en.wikipedia.org/wiki/Usage_share_of_operating_systems" TargetMode="External"/><Relationship Id="rId4" Type="http://schemas.openxmlformats.org/officeDocument/2006/relationships/hyperlink" Target="https://en.wikipedia.org/wiki/Apple_Inc."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github.com/facebook/FBSimulatorControl/blob/master/fbsimctl/README.md"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hyperlink" Target="https://github.com/libimobiledevice"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hyperlink" Target="http://docs.quamotion.mobi/en/latest/imobiledevice/ideviceinfo.html" TargetMode="Externa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docs.quamotion.mobi/en/latest/imobiledevice/ideviceinstaller.html"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www.oracle.com/technetwork/java/javase/downloads/jdk8-downloads-2133151.html"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developer.android.com/studio/index.html#downloads"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developer.android.com/studio/index.html#downloads"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hyperlink" Target="http://techtach.com/2014/05/boost-android-emulator-performanceon-linux-speeding-up-android-emulator-on-ubuntu/" TargetMode="External"/><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s://developer.android.com/studio/run/emulator-commandline.html"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support.apple.com/en-us/HT204034"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s://developer.android.com/studio/command-line/adb.html" TargetMode="External"/><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hyperlink" Target="https://github.com/sonyxperiadev/ChkBugReport" TargetMode="External"/><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Software_development" TargetMode="External"/><Relationship Id="rId7" Type="http://schemas.openxmlformats.org/officeDocument/2006/relationships/hyperlink" Target="https://en.wikipedia.org/wiki/TvO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en.wikipedia.org/wiki/WatchOS" TargetMode="External"/><Relationship Id="rId5" Type="http://schemas.openxmlformats.org/officeDocument/2006/relationships/hyperlink" Target="https://en.wikipedia.org/wiki/IOS" TargetMode="External"/><Relationship Id="rId4" Type="http://schemas.openxmlformats.org/officeDocument/2006/relationships/hyperlink" Target="https://en.wikipedia.org/wiki/MacOS" TargetMode="Externa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s://developer.android.com/studio/command-line/shell.html#screenrecord" TargetMode="External"/><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2280" y="1290828"/>
            <a:ext cx="8077200" cy="1063752"/>
          </a:xfrm>
        </p:spPr>
        <p:txBody>
          <a:bodyPr/>
          <a:lstStyle/>
          <a:p>
            <a:pPr algn="ctr"/>
            <a:r>
              <a:rPr lang="en-US" dirty="0"/>
              <a:t>Environment Setup</a:t>
            </a:r>
            <a:endParaRPr lang="bg-BG" dirty="0"/>
          </a:p>
        </p:txBody>
      </p:sp>
      <p:pic>
        <p:nvPicPr>
          <p:cNvPr id="4" name="Picture 3" descr="logo-slogan-330.png"/>
          <p:cNvPicPr>
            <a:picLocks noChangeAspect="1"/>
          </p:cNvPicPr>
          <p:nvPr/>
        </p:nvPicPr>
        <p:blipFill>
          <a:blip r:embed="rId2" cstate="print"/>
          <a:stretch>
            <a:fillRect/>
          </a:stretch>
        </p:blipFill>
        <p:spPr>
          <a:xfrm>
            <a:off x="2046890" y="2676144"/>
            <a:ext cx="5202620" cy="1828800"/>
          </a:xfrm>
          <a:prstGeom prst="rect">
            <a:avLst/>
          </a:prstGeom>
        </p:spPr>
      </p:pic>
      <p:sp>
        <p:nvSpPr>
          <p:cNvPr id="6" name="Subtitle 4"/>
          <p:cNvSpPr>
            <a:spLocks noGrp="1"/>
          </p:cNvSpPr>
          <p:nvPr>
            <p:ph type="subTitle" idx="1"/>
          </p:nvPr>
        </p:nvSpPr>
        <p:spPr>
          <a:xfrm>
            <a:off x="457200" y="5358384"/>
            <a:ext cx="8077200" cy="1499616"/>
          </a:xfrm>
        </p:spPr>
        <p:txBody>
          <a:bodyPr>
            <a:normAutofit fontScale="92500" lnSpcReduction="20000"/>
          </a:bodyPr>
          <a:lstStyle/>
          <a:p>
            <a:r>
              <a:rPr lang="en-US" dirty="0" smtClean="0"/>
              <a:t>Lector: Dimitar Topuzov</a:t>
            </a:r>
          </a:p>
          <a:p>
            <a:endParaRPr lang="en-US" dirty="0" smtClean="0"/>
          </a:p>
          <a:p>
            <a:r>
              <a:rPr lang="en-US" dirty="0" smtClean="0"/>
              <a:t>E-mail: dtopuzov@gmail.com</a:t>
            </a:r>
          </a:p>
          <a:p>
            <a:r>
              <a:rPr lang="en-US" dirty="0" smtClean="0"/>
              <a:t>LinkedIn: </a:t>
            </a:r>
            <a:r>
              <a:rPr lang="en-US" dirty="0" smtClean="0">
                <a:hlinkClick r:id="rId3"/>
              </a:rPr>
              <a:t>http://bg.linkedin.com/pub/dimitar-topuzov/18/470/833/en</a:t>
            </a:r>
            <a:endParaRPr lang="en-US" dirty="0" smtClean="0"/>
          </a:p>
          <a:p>
            <a:endParaRPr lang="en-US" dirty="0" smtClean="0"/>
          </a:p>
          <a:p>
            <a:r>
              <a:rPr lang="en-US" dirty="0" smtClean="0"/>
              <a:t>Copyright © Pragmatic LLC 				2018 </a:t>
            </a:r>
          </a:p>
          <a:p>
            <a:endParaRPr lang="en-US" dirty="0"/>
          </a:p>
        </p:txBody>
      </p:sp>
      <p:sp>
        <p:nvSpPr>
          <p:cNvPr id="8" name="Title 1"/>
          <p:cNvSpPr txBox="1">
            <a:spLocks/>
          </p:cNvSpPr>
          <p:nvPr/>
        </p:nvSpPr>
        <p:spPr>
          <a:xfrm>
            <a:off x="5181600" y="5224272"/>
            <a:ext cx="3886200" cy="914400"/>
          </a:xfrm>
          <a:prstGeom prst="rect">
            <a:avLst/>
          </a:prstGeom>
        </p:spPr>
        <p:txBody>
          <a:bodyPr vert="horz" lIns="91440" tIns="0" rIns="45720" bIns="0" rtlCol="0" anchor="t">
            <a:normAutofit/>
            <a:scene3d>
              <a:camera prst="orthographicFront"/>
              <a:lightRig rig="threePt" dir="t">
                <a:rot lat="0" lon="0" rev="4800000"/>
              </a:lightRig>
            </a:scene3d>
            <a:sp3d prstMaterial="matte">
              <a:bevelT w="50800" h="10160"/>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500" b="1" i="0" u="none" strike="noStrike" kern="1200" cap="none" spc="0" normalizeH="0" baseline="0" noProof="0" dirty="0" smtClean="0">
                <a:ln>
                  <a:noFill/>
                </a:ln>
                <a:solidFill>
                  <a:schemeClr val="tx1">
                    <a:lumMod val="85000"/>
                  </a:schemeClr>
                </a:solidFill>
                <a:effectLst/>
                <a:uLnTx/>
                <a:uFillTx/>
                <a:latin typeface="+mj-lt"/>
                <a:ea typeface="+mj-ea"/>
                <a:cs typeface="+mj-cs"/>
              </a:rPr>
              <a:t>www.pragmatic.bg</a:t>
            </a:r>
            <a:endParaRPr kumimoji="0" lang="en-US" sz="3500" b="1" i="0" u="none" strike="noStrike" kern="1200" cap="none" spc="0" normalizeH="0" baseline="0" noProof="0" dirty="0">
              <a:ln>
                <a:noFill/>
              </a:ln>
              <a:solidFill>
                <a:schemeClr val="tx1">
                  <a:lumMod val="85000"/>
                </a:schemeClr>
              </a:solidFill>
              <a:effectLst/>
              <a:uLnTx/>
              <a:uFillTx/>
              <a:latin typeface="+mj-lt"/>
              <a:ea typeface="+mj-ea"/>
              <a:cs typeface="+mj-cs"/>
            </a:endParaRPr>
          </a:p>
        </p:txBody>
      </p:sp>
    </p:spTree>
    <p:extLst>
      <p:ext uri="{BB962C8B-B14F-4D97-AF65-F5344CB8AC3E}">
        <p14:creationId xmlns:p14="http://schemas.microsoft.com/office/powerpoint/2010/main" val="1637084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Simulators</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smtClean="0"/>
              <a:t>Simulators can be easily managed via UI</a:t>
            </a:r>
          </a:p>
          <a:p>
            <a:pPr lvl="1"/>
            <a:r>
              <a:rPr lang="en-US" dirty="0" smtClean="0"/>
              <a:t>Since </a:t>
            </a:r>
            <a:r>
              <a:rPr lang="en-US" dirty="0" err="1" smtClean="0"/>
              <a:t>Xcode</a:t>
            </a:r>
            <a:r>
              <a:rPr lang="en-US" dirty="0" smtClean="0"/>
              <a:t> 9 you can run multiple iOS Simulators in parallel</a:t>
            </a:r>
          </a:p>
          <a:p>
            <a:r>
              <a:rPr lang="en-US" dirty="0" smtClean="0"/>
              <a:t>Command line is available</a:t>
            </a:r>
          </a:p>
          <a:p>
            <a:pPr lvl="1"/>
            <a:r>
              <a:rPr lang="en-US" dirty="0" smtClean="0">
                <a:hlinkClick r:id="rId3"/>
              </a:rPr>
              <a:t>xcrun </a:t>
            </a:r>
            <a:r>
              <a:rPr lang="en-US" dirty="0" err="1" smtClean="0">
                <a:hlinkClick r:id="rId3"/>
              </a:rPr>
              <a:t>simctl</a:t>
            </a:r>
            <a:endParaRPr lang="en-US" dirty="0" smtClean="0"/>
          </a:p>
        </p:txBody>
      </p:sp>
    </p:spTree>
    <p:extLst>
      <p:ext uri="{BB962C8B-B14F-4D97-AF65-F5344CB8AC3E}">
        <p14:creationId xmlns:p14="http://schemas.microsoft.com/office/powerpoint/2010/main" val="371335549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a:t>
            </a:r>
            <a:r>
              <a:rPr lang="en-US" dirty="0" smtClean="0"/>
              <a:t>db shell </a:t>
            </a:r>
            <a:r>
              <a:rPr lang="en-US" dirty="0" err="1" smtClean="0"/>
              <a:t>ps</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smtClean="0"/>
              <a:t>List running processes</a:t>
            </a:r>
          </a:p>
          <a:p>
            <a:pPr lvl="1"/>
            <a:r>
              <a:rPr lang="en-US" dirty="0" smtClean="0"/>
              <a:t>adb shell </a:t>
            </a:r>
            <a:r>
              <a:rPr lang="en-US" dirty="0" err="1" smtClean="0"/>
              <a:t>ps</a:t>
            </a:r>
            <a:endParaRPr lang="en-US" dirty="0" smtClean="0"/>
          </a:p>
          <a:p>
            <a:pPr lvl="1"/>
            <a:r>
              <a:rPr lang="en-US" dirty="0"/>
              <a:t>a</a:t>
            </a:r>
            <a:r>
              <a:rPr lang="en-US" dirty="0" smtClean="0"/>
              <a:t>db shell top</a:t>
            </a:r>
          </a:p>
        </p:txBody>
      </p:sp>
    </p:spTree>
    <p:extLst>
      <p:ext uri="{BB962C8B-B14F-4D97-AF65-F5344CB8AC3E}">
        <p14:creationId xmlns:p14="http://schemas.microsoft.com/office/powerpoint/2010/main" val="270116545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a:t>
            </a:r>
            <a:r>
              <a:rPr lang="en-US" dirty="0" smtClean="0"/>
              <a:t>db shell ls</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smtClean="0"/>
              <a:t>List file and folders</a:t>
            </a:r>
          </a:p>
          <a:p>
            <a:pPr lvl="1"/>
            <a:r>
              <a:rPr lang="en-US" dirty="0"/>
              <a:t>adb </a:t>
            </a:r>
            <a:r>
              <a:rPr lang="en-US" dirty="0" smtClean="0"/>
              <a:t>shell </a:t>
            </a:r>
            <a:r>
              <a:rPr lang="en-US" dirty="0"/>
              <a:t>ls /</a:t>
            </a:r>
            <a:r>
              <a:rPr lang="en-US" dirty="0" err="1"/>
              <a:t>mnt</a:t>
            </a:r>
            <a:r>
              <a:rPr lang="en-US" dirty="0"/>
              <a:t>/</a:t>
            </a:r>
            <a:r>
              <a:rPr lang="en-US" dirty="0" err="1"/>
              <a:t>sdcard</a:t>
            </a:r>
            <a:endParaRPr lang="en-US" dirty="0" smtClean="0"/>
          </a:p>
        </p:txBody>
      </p:sp>
    </p:spTree>
    <p:extLst>
      <p:ext uri="{BB962C8B-B14F-4D97-AF65-F5344CB8AC3E}">
        <p14:creationId xmlns:p14="http://schemas.microsoft.com/office/powerpoint/2010/main" val="180175823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a:t>
            </a:r>
            <a:r>
              <a:rPr lang="en-US" dirty="0" smtClean="0"/>
              <a:t>db shell</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smtClean="0"/>
              <a:t>Get to the shell on device</a:t>
            </a:r>
          </a:p>
          <a:p>
            <a:pPr lvl="1"/>
            <a:r>
              <a:rPr lang="en-US" dirty="0" smtClean="0"/>
              <a:t>Just run “</a:t>
            </a:r>
            <a:r>
              <a:rPr lang="en-US" dirty="0" smtClean="0">
                <a:solidFill>
                  <a:schemeClr val="accent1"/>
                </a:solidFill>
              </a:rPr>
              <a:t>adb shell</a:t>
            </a:r>
            <a:r>
              <a:rPr lang="en-US" dirty="0" smtClean="0"/>
              <a:t>” and you are on the device</a:t>
            </a:r>
          </a:p>
          <a:p>
            <a:pPr lvl="1"/>
            <a:r>
              <a:rPr lang="en-US" dirty="0" smtClean="0"/>
              <a:t>Now you can execute all commands like </a:t>
            </a:r>
          </a:p>
          <a:p>
            <a:pPr marL="457200" lvl="1" indent="0">
              <a:buNone/>
            </a:pPr>
            <a:r>
              <a:rPr lang="en-US" dirty="0">
                <a:solidFill>
                  <a:schemeClr val="accent1"/>
                </a:solidFill>
              </a:rPr>
              <a:t>	</a:t>
            </a:r>
            <a:r>
              <a:rPr lang="en-US" dirty="0" smtClean="0">
                <a:solidFill>
                  <a:schemeClr val="accent1"/>
                </a:solidFill>
              </a:rPr>
              <a:t>ls, </a:t>
            </a:r>
            <a:r>
              <a:rPr lang="en-US" dirty="0" err="1" smtClean="0">
                <a:solidFill>
                  <a:schemeClr val="accent1"/>
                </a:solidFill>
              </a:rPr>
              <a:t>cp</a:t>
            </a:r>
            <a:r>
              <a:rPr lang="en-US" dirty="0" smtClean="0">
                <a:solidFill>
                  <a:schemeClr val="accent1"/>
                </a:solidFill>
              </a:rPr>
              <a:t>, </a:t>
            </a:r>
            <a:r>
              <a:rPr lang="en-US" dirty="0" err="1" smtClean="0">
                <a:solidFill>
                  <a:schemeClr val="accent1"/>
                </a:solidFill>
              </a:rPr>
              <a:t>rm</a:t>
            </a:r>
            <a:r>
              <a:rPr lang="en-US" dirty="0" smtClean="0">
                <a:solidFill>
                  <a:schemeClr val="accent1"/>
                </a:solidFill>
              </a:rPr>
              <a:t>, mv, </a:t>
            </a:r>
            <a:r>
              <a:rPr lang="en-US" dirty="0" err="1" smtClean="0">
                <a:solidFill>
                  <a:schemeClr val="accent1"/>
                </a:solidFill>
              </a:rPr>
              <a:t>pwd</a:t>
            </a:r>
            <a:r>
              <a:rPr lang="en-US" dirty="0" smtClean="0">
                <a:solidFill>
                  <a:schemeClr val="accent1"/>
                </a:solidFill>
              </a:rPr>
              <a:t>, </a:t>
            </a:r>
            <a:r>
              <a:rPr lang="en-US" dirty="0" err="1" smtClean="0">
                <a:solidFill>
                  <a:schemeClr val="accent1"/>
                </a:solidFill>
              </a:rPr>
              <a:t>mkdir</a:t>
            </a:r>
            <a:r>
              <a:rPr lang="en-US" dirty="0" smtClean="0">
                <a:solidFill>
                  <a:schemeClr val="accent1"/>
                </a:solidFill>
              </a:rPr>
              <a:t>, ping, </a:t>
            </a:r>
            <a:r>
              <a:rPr lang="en-US" dirty="0" err="1" smtClean="0">
                <a:solidFill>
                  <a:schemeClr val="accent1"/>
                </a:solidFill>
              </a:rPr>
              <a:t>netstat</a:t>
            </a:r>
            <a:endParaRPr lang="en-US" dirty="0" smtClean="0">
              <a:solidFill>
                <a:schemeClr val="accent1"/>
              </a:solidFill>
            </a:endParaRPr>
          </a:p>
        </p:txBody>
      </p:sp>
    </p:spTree>
    <p:extLst>
      <p:ext uri="{BB962C8B-B14F-4D97-AF65-F5344CB8AC3E}">
        <p14:creationId xmlns:p14="http://schemas.microsoft.com/office/powerpoint/2010/main" val="209747757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a:t>
            </a:r>
            <a:r>
              <a:rPr lang="en-US" dirty="0" smtClean="0"/>
              <a:t>db restart emulator</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smtClean="0"/>
              <a:t>Restart emulator</a:t>
            </a:r>
          </a:p>
          <a:p>
            <a:pPr lvl="1"/>
            <a:r>
              <a:rPr lang="en-US" dirty="0">
                <a:solidFill>
                  <a:schemeClr val="accent1"/>
                </a:solidFill>
              </a:rPr>
              <a:t>adb -e shell </a:t>
            </a:r>
            <a:r>
              <a:rPr lang="en-US" dirty="0" smtClean="0">
                <a:solidFill>
                  <a:schemeClr val="accent1"/>
                </a:solidFill>
              </a:rPr>
              <a:t>stop &amp;&amp; adb </a:t>
            </a:r>
            <a:r>
              <a:rPr lang="en-US" dirty="0">
                <a:solidFill>
                  <a:schemeClr val="accent1"/>
                </a:solidFill>
              </a:rPr>
              <a:t>-e shell </a:t>
            </a:r>
            <a:r>
              <a:rPr lang="en-US" dirty="0" smtClean="0">
                <a:solidFill>
                  <a:schemeClr val="accent1"/>
                </a:solidFill>
              </a:rPr>
              <a:t>start</a:t>
            </a:r>
          </a:p>
          <a:p>
            <a:pPr lvl="1"/>
            <a:r>
              <a:rPr lang="en-US" dirty="0" err="1" smtClean="0">
                <a:solidFill>
                  <a:schemeClr val="accent1"/>
                </a:solidFill>
              </a:rPr>
              <a:t>adb</a:t>
            </a:r>
            <a:r>
              <a:rPr lang="en-US" dirty="0" smtClean="0">
                <a:solidFill>
                  <a:schemeClr val="accent1"/>
                </a:solidFill>
              </a:rPr>
              <a:t> –e shell reboot</a:t>
            </a:r>
          </a:p>
          <a:p>
            <a:pPr lvl="1"/>
            <a:r>
              <a:rPr lang="en-US" dirty="0" smtClean="0"/>
              <a:t>Note that it is not the same as stop emulator process and start via “emulator” command</a:t>
            </a:r>
          </a:p>
          <a:p>
            <a:pPr lvl="2"/>
            <a:r>
              <a:rPr lang="en-US" dirty="0" smtClean="0"/>
              <a:t>It is very fast, but just restart the shell</a:t>
            </a:r>
          </a:p>
          <a:p>
            <a:pPr lvl="2"/>
            <a:r>
              <a:rPr lang="en-US" dirty="0" smtClean="0"/>
              <a:t>Can not use -wipe-data or similar commands</a:t>
            </a:r>
          </a:p>
        </p:txBody>
      </p:sp>
    </p:spTree>
    <p:extLst>
      <p:ext uri="{BB962C8B-B14F-4D97-AF65-F5344CB8AC3E}">
        <p14:creationId xmlns:p14="http://schemas.microsoft.com/office/powerpoint/2010/main" val="353686654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a</a:t>
            </a:r>
            <a:r>
              <a:rPr lang="en-US" dirty="0" err="1" smtClean="0"/>
              <a:t>db</a:t>
            </a:r>
            <a:r>
              <a:rPr lang="en-US" dirty="0" smtClean="0"/>
              <a:t> manage </a:t>
            </a:r>
            <a:r>
              <a:rPr lang="en-US" dirty="0" err="1" smtClean="0"/>
              <a:t>baterry</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smtClean="0"/>
              <a:t>Get state</a:t>
            </a:r>
          </a:p>
          <a:p>
            <a:pPr lvl="1"/>
            <a:r>
              <a:rPr lang="en-US" dirty="0" err="1"/>
              <a:t>adb</a:t>
            </a:r>
            <a:r>
              <a:rPr lang="en-US" dirty="0"/>
              <a:t> shell </a:t>
            </a:r>
            <a:r>
              <a:rPr lang="en-US" dirty="0" err="1"/>
              <a:t>dumpsys</a:t>
            </a:r>
            <a:r>
              <a:rPr lang="en-US" dirty="0"/>
              <a:t> </a:t>
            </a:r>
            <a:r>
              <a:rPr lang="en-US" dirty="0" smtClean="0"/>
              <a:t>battery</a:t>
            </a:r>
          </a:p>
          <a:p>
            <a:pPr lvl="2"/>
            <a:r>
              <a:rPr lang="en-US" dirty="0" smtClean="0"/>
              <a:t>Look at status and health codes</a:t>
            </a:r>
          </a:p>
          <a:p>
            <a:pPr marL="457200" lvl="1" indent="0">
              <a:buNone/>
            </a:pPr>
            <a:endParaRPr lang="en-US" dirty="0" smtClean="0"/>
          </a:p>
        </p:txBody>
      </p:sp>
      <p:pic>
        <p:nvPicPr>
          <p:cNvPr id="4" name="Picture 3"/>
          <p:cNvPicPr>
            <a:picLocks noChangeAspect="1"/>
          </p:cNvPicPr>
          <p:nvPr/>
        </p:nvPicPr>
        <p:blipFill>
          <a:blip r:embed="rId3"/>
          <a:stretch>
            <a:fillRect/>
          </a:stretch>
        </p:blipFill>
        <p:spPr>
          <a:xfrm>
            <a:off x="1216818" y="3108551"/>
            <a:ext cx="6710363" cy="3737417"/>
          </a:xfrm>
          <a:prstGeom prst="rect">
            <a:avLst/>
          </a:prstGeom>
        </p:spPr>
      </p:pic>
    </p:spTree>
    <p:extLst>
      <p:ext uri="{BB962C8B-B14F-4D97-AF65-F5344CB8AC3E}">
        <p14:creationId xmlns:p14="http://schemas.microsoft.com/office/powerpoint/2010/main" val="112337557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a</a:t>
            </a:r>
            <a:r>
              <a:rPr lang="en-US" dirty="0" err="1" smtClean="0"/>
              <a:t>db</a:t>
            </a:r>
            <a:r>
              <a:rPr lang="en-US" dirty="0" smtClean="0"/>
              <a:t> manage </a:t>
            </a:r>
            <a:r>
              <a:rPr lang="en-US" dirty="0" err="1" smtClean="0"/>
              <a:t>baterry</a:t>
            </a:r>
            <a:endParaRPr lang="en-US" dirty="0"/>
          </a:p>
        </p:txBody>
      </p:sp>
      <p:sp>
        <p:nvSpPr>
          <p:cNvPr id="7" name="Content Placeholder 2"/>
          <p:cNvSpPr>
            <a:spLocks noGrp="1"/>
          </p:cNvSpPr>
          <p:nvPr>
            <p:ph idx="1"/>
          </p:nvPr>
        </p:nvSpPr>
        <p:spPr>
          <a:xfrm>
            <a:off x="0" y="1524000"/>
            <a:ext cx="9144000" cy="5334000"/>
          </a:xfrm>
        </p:spPr>
        <p:txBody>
          <a:bodyPr>
            <a:normAutofit lnSpcReduction="10000"/>
          </a:bodyPr>
          <a:lstStyle/>
          <a:p>
            <a:r>
              <a:rPr lang="en-US" dirty="0" smtClean="0"/>
              <a:t>Make </a:t>
            </a:r>
            <a:r>
              <a:rPr lang="en-US" dirty="0"/>
              <a:t>the system think that charger is </a:t>
            </a:r>
            <a:r>
              <a:rPr lang="en-US" dirty="0" smtClean="0"/>
              <a:t>disconnected</a:t>
            </a:r>
          </a:p>
          <a:p>
            <a:pPr lvl="1"/>
            <a:r>
              <a:rPr lang="en-US" dirty="0" err="1"/>
              <a:t>adb</a:t>
            </a:r>
            <a:r>
              <a:rPr lang="en-US" dirty="0"/>
              <a:t> shell </a:t>
            </a:r>
            <a:r>
              <a:rPr lang="en-US" dirty="0" err="1"/>
              <a:t>dumpsys</a:t>
            </a:r>
            <a:r>
              <a:rPr lang="en-US" dirty="0"/>
              <a:t> battery set </a:t>
            </a:r>
            <a:r>
              <a:rPr lang="en-US" dirty="0" err="1"/>
              <a:t>usb</a:t>
            </a:r>
            <a:r>
              <a:rPr lang="en-US" dirty="0"/>
              <a:t> </a:t>
            </a:r>
            <a:r>
              <a:rPr lang="en-US" dirty="0" smtClean="0"/>
              <a:t>0</a:t>
            </a:r>
          </a:p>
          <a:p>
            <a:pPr lvl="1"/>
            <a:r>
              <a:rPr lang="en-US" dirty="0" smtClean="0"/>
              <a:t>Only on Android 6+: </a:t>
            </a:r>
            <a:r>
              <a:rPr lang="en-US" dirty="0" err="1" smtClean="0"/>
              <a:t>adb</a:t>
            </a:r>
            <a:r>
              <a:rPr lang="en-US" dirty="0" smtClean="0"/>
              <a:t> </a:t>
            </a:r>
            <a:r>
              <a:rPr lang="en-US" dirty="0"/>
              <a:t>shell </a:t>
            </a:r>
            <a:r>
              <a:rPr lang="en-US" dirty="0" err="1"/>
              <a:t>dumpsys</a:t>
            </a:r>
            <a:r>
              <a:rPr lang="en-US" dirty="0"/>
              <a:t> battery </a:t>
            </a:r>
            <a:r>
              <a:rPr lang="en-US" dirty="0" smtClean="0"/>
              <a:t>unplug</a:t>
            </a:r>
          </a:p>
          <a:p>
            <a:pPr lvl="2"/>
            <a:r>
              <a:rPr lang="en-US" dirty="0" smtClean="0"/>
              <a:t>An </a:t>
            </a:r>
            <a:r>
              <a:rPr lang="en-US" dirty="0"/>
              <a:t>equivalent </a:t>
            </a:r>
            <a:r>
              <a:rPr lang="en-US" dirty="0" smtClean="0"/>
              <a:t>to setting all the chargers (</a:t>
            </a:r>
            <a:r>
              <a:rPr lang="en-US" dirty="0" err="1" smtClean="0"/>
              <a:t>usb</a:t>
            </a:r>
            <a:r>
              <a:rPr lang="en-US" dirty="0" smtClean="0"/>
              <a:t>, ac, wireless) to 0</a:t>
            </a:r>
          </a:p>
          <a:p>
            <a:endParaRPr lang="en-US" dirty="0" smtClean="0"/>
          </a:p>
          <a:p>
            <a:r>
              <a:rPr lang="en-US" dirty="0" smtClean="0"/>
              <a:t>Change </a:t>
            </a:r>
            <a:r>
              <a:rPr lang="en-US" dirty="0"/>
              <a:t>battery level </a:t>
            </a:r>
            <a:r>
              <a:rPr lang="en-US" dirty="0" smtClean="0"/>
              <a:t>value (5% battery)</a:t>
            </a:r>
            <a:endParaRPr lang="en-US" dirty="0"/>
          </a:p>
          <a:p>
            <a:pPr lvl="1"/>
            <a:r>
              <a:rPr lang="en-US" dirty="0" err="1"/>
              <a:t>adb</a:t>
            </a:r>
            <a:r>
              <a:rPr lang="en-US" dirty="0"/>
              <a:t> shell </a:t>
            </a:r>
            <a:r>
              <a:rPr lang="en-US" dirty="0" err="1"/>
              <a:t>dumpsys</a:t>
            </a:r>
            <a:r>
              <a:rPr lang="en-US" dirty="0"/>
              <a:t> battery set level </a:t>
            </a:r>
            <a:r>
              <a:rPr lang="en-US" dirty="0" smtClean="0"/>
              <a:t>5</a:t>
            </a:r>
          </a:p>
          <a:p>
            <a:pPr lvl="1"/>
            <a:endParaRPr lang="en-US" dirty="0" smtClean="0"/>
          </a:p>
          <a:p>
            <a:r>
              <a:rPr lang="en-US" dirty="0" smtClean="0"/>
              <a:t>Set chagrin status (to discharging)</a:t>
            </a:r>
            <a:endParaRPr lang="en-US" dirty="0"/>
          </a:p>
          <a:p>
            <a:pPr lvl="1"/>
            <a:r>
              <a:rPr lang="en-US" dirty="0" err="1" smtClean="0"/>
              <a:t>adb</a:t>
            </a:r>
            <a:r>
              <a:rPr lang="en-US" dirty="0" smtClean="0"/>
              <a:t> </a:t>
            </a:r>
            <a:r>
              <a:rPr lang="en-US" dirty="0"/>
              <a:t>shell </a:t>
            </a:r>
            <a:r>
              <a:rPr lang="en-US" dirty="0" err="1"/>
              <a:t>dumpsys</a:t>
            </a:r>
            <a:r>
              <a:rPr lang="en-US" dirty="0"/>
              <a:t> battery set status 3</a:t>
            </a:r>
            <a:endParaRPr lang="en-US" dirty="0" smtClean="0"/>
          </a:p>
        </p:txBody>
      </p:sp>
    </p:spTree>
    <p:extLst>
      <p:ext uri="{BB962C8B-B14F-4D97-AF65-F5344CB8AC3E}">
        <p14:creationId xmlns:p14="http://schemas.microsoft.com/office/powerpoint/2010/main" val="394871442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a</a:t>
            </a:r>
            <a:r>
              <a:rPr lang="en-US" dirty="0" err="1" smtClean="0"/>
              <a:t>db</a:t>
            </a:r>
            <a:r>
              <a:rPr lang="en-US" dirty="0" smtClean="0"/>
              <a:t> manage </a:t>
            </a:r>
            <a:r>
              <a:rPr lang="en-US" dirty="0" err="1" smtClean="0"/>
              <a:t>baterry</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smtClean="0"/>
              <a:t>Reset battery settings</a:t>
            </a:r>
          </a:p>
          <a:p>
            <a:pPr lvl="1"/>
            <a:r>
              <a:rPr lang="en-US" dirty="0" smtClean="0"/>
              <a:t>The </a:t>
            </a:r>
            <a:r>
              <a:rPr lang="en-US" dirty="0"/>
              <a:t>first time you invoke one of “set” commands, device stops getting information from real hardware</a:t>
            </a:r>
            <a:r>
              <a:rPr lang="en-US" dirty="0" smtClean="0"/>
              <a:t>.</a:t>
            </a:r>
          </a:p>
          <a:p>
            <a:pPr lvl="1"/>
            <a:r>
              <a:rPr lang="en-US" dirty="0" smtClean="0"/>
              <a:t>Do NOT </a:t>
            </a:r>
            <a:r>
              <a:rPr lang="en-US" dirty="0"/>
              <a:t>forget to finish your gambling with “reset” command in order to get our device back to </a:t>
            </a:r>
            <a:r>
              <a:rPr lang="en-US" dirty="0" smtClean="0"/>
              <a:t>earth</a:t>
            </a:r>
          </a:p>
          <a:p>
            <a:pPr lvl="1"/>
            <a:r>
              <a:rPr lang="en-US" dirty="0" err="1">
                <a:solidFill>
                  <a:schemeClr val="accent1"/>
                </a:solidFill>
              </a:rPr>
              <a:t>adb</a:t>
            </a:r>
            <a:r>
              <a:rPr lang="en-US" dirty="0">
                <a:solidFill>
                  <a:schemeClr val="accent1"/>
                </a:solidFill>
              </a:rPr>
              <a:t> shell </a:t>
            </a:r>
            <a:r>
              <a:rPr lang="en-US" dirty="0" err="1">
                <a:solidFill>
                  <a:schemeClr val="accent1"/>
                </a:solidFill>
              </a:rPr>
              <a:t>dumpsys</a:t>
            </a:r>
            <a:r>
              <a:rPr lang="en-US" dirty="0">
                <a:solidFill>
                  <a:schemeClr val="accent1"/>
                </a:solidFill>
              </a:rPr>
              <a:t> battery reset</a:t>
            </a:r>
            <a:endParaRPr lang="en-US" dirty="0" smtClean="0">
              <a:solidFill>
                <a:schemeClr val="accent1"/>
              </a:solidFill>
            </a:endParaRPr>
          </a:p>
          <a:p>
            <a:pPr lvl="1"/>
            <a:endParaRPr lang="en-US" dirty="0" smtClean="0"/>
          </a:p>
        </p:txBody>
      </p:sp>
    </p:spTree>
    <p:extLst>
      <p:ext uri="{BB962C8B-B14F-4D97-AF65-F5344CB8AC3E}">
        <p14:creationId xmlns:p14="http://schemas.microsoft.com/office/powerpoint/2010/main" val="743924812"/>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FAQ</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smtClean="0"/>
              <a:t>How to get memory of app</a:t>
            </a:r>
          </a:p>
          <a:p>
            <a:pPr lvl="1"/>
            <a:r>
              <a:rPr lang="en-US" dirty="0">
                <a:solidFill>
                  <a:schemeClr val="accent1"/>
                </a:solidFill>
              </a:rPr>
              <a:t>adb -e shell </a:t>
            </a:r>
            <a:r>
              <a:rPr lang="en-US" dirty="0" err="1">
                <a:solidFill>
                  <a:schemeClr val="accent1"/>
                </a:solidFill>
              </a:rPr>
              <a:t>dumpsys</a:t>
            </a:r>
            <a:r>
              <a:rPr lang="en-US" dirty="0">
                <a:solidFill>
                  <a:schemeClr val="accent1"/>
                </a:solidFill>
              </a:rPr>
              <a:t> </a:t>
            </a:r>
            <a:r>
              <a:rPr lang="en-US" dirty="0" err="1">
                <a:solidFill>
                  <a:schemeClr val="accent1"/>
                </a:solidFill>
              </a:rPr>
              <a:t>meminfo</a:t>
            </a:r>
            <a:r>
              <a:rPr lang="en-US" dirty="0">
                <a:solidFill>
                  <a:schemeClr val="accent1"/>
                </a:solidFill>
              </a:rPr>
              <a:t> | </a:t>
            </a:r>
            <a:r>
              <a:rPr lang="en-US" dirty="0" err="1" smtClean="0">
                <a:solidFill>
                  <a:schemeClr val="accent1"/>
                </a:solidFill>
              </a:rPr>
              <a:t>grep</a:t>
            </a:r>
            <a:r>
              <a:rPr lang="en-US" dirty="0" smtClean="0">
                <a:solidFill>
                  <a:schemeClr val="accent1"/>
                </a:solidFill>
              </a:rPr>
              <a:t> </a:t>
            </a:r>
            <a:r>
              <a:rPr lang="en-US" dirty="0">
                <a:solidFill>
                  <a:schemeClr val="accent1"/>
                </a:solidFill>
              </a:rPr>
              <a:t>&lt;</a:t>
            </a:r>
            <a:r>
              <a:rPr lang="en-US" dirty="0" err="1">
                <a:solidFill>
                  <a:schemeClr val="accent1"/>
                </a:solidFill>
              </a:rPr>
              <a:t>pacakge</a:t>
            </a:r>
            <a:r>
              <a:rPr lang="en-US" dirty="0">
                <a:solidFill>
                  <a:schemeClr val="accent1"/>
                </a:solidFill>
              </a:rPr>
              <a:t> id</a:t>
            </a:r>
            <a:r>
              <a:rPr lang="en-US" dirty="0" smtClean="0">
                <a:solidFill>
                  <a:schemeClr val="accent1"/>
                </a:solidFill>
              </a:rPr>
              <a:t>&gt;</a:t>
            </a:r>
          </a:p>
          <a:p>
            <a:pPr lvl="1"/>
            <a:endParaRPr lang="en-US" dirty="0" smtClean="0">
              <a:solidFill>
                <a:schemeClr val="accent1"/>
              </a:solidFill>
            </a:endParaRPr>
          </a:p>
          <a:p>
            <a:r>
              <a:rPr lang="en-US" dirty="0" smtClean="0"/>
              <a:t>How to get app startup time</a:t>
            </a:r>
          </a:p>
          <a:p>
            <a:pPr lvl="1"/>
            <a:r>
              <a:rPr lang="en-US" dirty="0" smtClean="0">
                <a:solidFill>
                  <a:schemeClr val="accent1"/>
                </a:solidFill>
              </a:rPr>
              <a:t>adb </a:t>
            </a:r>
            <a:r>
              <a:rPr lang="en-US" dirty="0">
                <a:solidFill>
                  <a:schemeClr val="accent1"/>
                </a:solidFill>
              </a:rPr>
              <a:t>-e logcat -d | </a:t>
            </a:r>
            <a:r>
              <a:rPr lang="en-US" dirty="0" err="1">
                <a:solidFill>
                  <a:schemeClr val="accent1"/>
                </a:solidFill>
              </a:rPr>
              <a:t>grep</a:t>
            </a:r>
            <a:r>
              <a:rPr lang="en-US" dirty="0">
                <a:solidFill>
                  <a:schemeClr val="accent1"/>
                </a:solidFill>
              </a:rPr>
              <a:t> 'Displayed </a:t>
            </a:r>
            <a:r>
              <a:rPr lang="en-US" dirty="0" smtClean="0">
                <a:solidFill>
                  <a:schemeClr val="accent1"/>
                </a:solidFill>
              </a:rPr>
              <a:t>&lt;</a:t>
            </a:r>
            <a:r>
              <a:rPr lang="en-US" dirty="0" err="1" smtClean="0">
                <a:solidFill>
                  <a:schemeClr val="accent1"/>
                </a:solidFill>
              </a:rPr>
              <a:t>pacakge</a:t>
            </a:r>
            <a:r>
              <a:rPr lang="en-US" dirty="0" smtClean="0">
                <a:solidFill>
                  <a:schemeClr val="accent1"/>
                </a:solidFill>
              </a:rPr>
              <a:t> id&gt;‘</a:t>
            </a:r>
            <a:endParaRPr lang="en-US" dirty="0">
              <a:solidFill>
                <a:schemeClr val="accent1"/>
              </a:solidFill>
            </a:endParaRPr>
          </a:p>
        </p:txBody>
      </p:sp>
    </p:spTree>
    <p:extLst>
      <p:ext uri="{BB962C8B-B14F-4D97-AF65-F5344CB8AC3E}">
        <p14:creationId xmlns:p14="http://schemas.microsoft.com/office/powerpoint/2010/main" val="199082819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FAQ</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smtClean="0"/>
              <a:t>Wait for device</a:t>
            </a:r>
          </a:p>
          <a:p>
            <a:pPr lvl="1"/>
            <a:r>
              <a:rPr lang="en-US" dirty="0" smtClean="0"/>
              <a:t>Build-in mechanisms</a:t>
            </a:r>
            <a:endParaRPr lang="en-US" dirty="0"/>
          </a:p>
          <a:p>
            <a:pPr lvl="2"/>
            <a:r>
              <a:rPr lang="en-US" dirty="0">
                <a:solidFill>
                  <a:schemeClr val="accent1"/>
                </a:solidFill>
              </a:rPr>
              <a:t>adb wait-for-device install &lt;app&gt;.</a:t>
            </a:r>
            <a:r>
              <a:rPr lang="en-US" dirty="0" err="1" smtClean="0">
                <a:solidFill>
                  <a:schemeClr val="accent1"/>
                </a:solidFill>
              </a:rPr>
              <a:t>apk</a:t>
            </a:r>
            <a:endParaRPr lang="en-US" dirty="0" smtClean="0">
              <a:solidFill>
                <a:schemeClr val="accent1"/>
              </a:solidFill>
            </a:endParaRPr>
          </a:p>
          <a:p>
            <a:pPr lvl="2"/>
            <a:r>
              <a:rPr lang="en-US" dirty="0" smtClean="0"/>
              <a:t>..or just get “</a:t>
            </a:r>
            <a:r>
              <a:rPr lang="en-US" dirty="0" smtClean="0">
                <a:solidFill>
                  <a:schemeClr val="accent1"/>
                </a:solidFill>
              </a:rPr>
              <a:t>adb get-state</a:t>
            </a:r>
            <a:r>
              <a:rPr lang="en-US" dirty="0" smtClean="0"/>
              <a:t>” in loop and wait until it is “</a:t>
            </a:r>
            <a:r>
              <a:rPr lang="en-US" dirty="0" smtClean="0">
                <a:solidFill>
                  <a:schemeClr val="accent1"/>
                </a:solidFill>
              </a:rPr>
              <a:t>device</a:t>
            </a:r>
            <a:r>
              <a:rPr lang="en-US" dirty="0" smtClean="0"/>
              <a:t>”</a:t>
            </a:r>
          </a:p>
          <a:p>
            <a:pPr lvl="3"/>
            <a:r>
              <a:rPr lang="en-US" dirty="0" smtClean="0">
                <a:solidFill>
                  <a:srgbClr val="FF0000"/>
                </a:solidFill>
              </a:rPr>
              <a:t>Both will fail sometimes, because it will wait until device boot, not until entire system is fully booted!</a:t>
            </a:r>
          </a:p>
          <a:p>
            <a:pPr lvl="1"/>
            <a:r>
              <a:rPr lang="en-US" dirty="0" smtClean="0"/>
              <a:t>Uncle </a:t>
            </a:r>
            <a:r>
              <a:rPr lang="en-US" dirty="0" err="1" smtClean="0"/>
              <a:t>Mitko</a:t>
            </a:r>
            <a:r>
              <a:rPr lang="en-US" dirty="0" smtClean="0"/>
              <a:t> Tips:</a:t>
            </a:r>
            <a:endParaRPr lang="en-US" dirty="0"/>
          </a:p>
          <a:p>
            <a:pPr lvl="2"/>
            <a:r>
              <a:rPr lang="en-US" dirty="0" smtClean="0"/>
              <a:t>Check booted properties in loop and wait until ok:</a:t>
            </a:r>
          </a:p>
          <a:p>
            <a:pPr lvl="3"/>
            <a:r>
              <a:rPr lang="en-US" dirty="0" err="1">
                <a:solidFill>
                  <a:srgbClr val="FF0000"/>
                </a:solidFill>
              </a:rPr>
              <a:t>adb</a:t>
            </a:r>
            <a:r>
              <a:rPr lang="en-US" dirty="0">
                <a:solidFill>
                  <a:srgbClr val="FF0000"/>
                </a:solidFill>
              </a:rPr>
              <a:t> shell </a:t>
            </a:r>
            <a:r>
              <a:rPr lang="en-US" dirty="0" err="1">
                <a:solidFill>
                  <a:srgbClr val="FF0000"/>
                </a:solidFill>
              </a:rPr>
              <a:t>getprop</a:t>
            </a:r>
            <a:r>
              <a:rPr lang="en-US" dirty="0">
                <a:solidFill>
                  <a:srgbClr val="FF0000"/>
                </a:solidFill>
              </a:rPr>
              <a:t> </a:t>
            </a:r>
            <a:r>
              <a:rPr lang="en-US" dirty="0" err="1">
                <a:solidFill>
                  <a:srgbClr val="FF0000"/>
                </a:solidFill>
              </a:rPr>
              <a:t>sys.boot_completed</a:t>
            </a:r>
            <a:endParaRPr lang="en-US" dirty="0" smtClean="0">
              <a:solidFill>
                <a:srgbClr val="FF0000"/>
              </a:solidFill>
            </a:endParaRPr>
          </a:p>
          <a:p>
            <a:pPr lvl="2"/>
            <a:r>
              <a:rPr lang="en-US" dirty="0" smtClean="0"/>
              <a:t>Get current activity in loop and wait until it is ok:</a:t>
            </a:r>
          </a:p>
          <a:p>
            <a:pPr lvl="3"/>
            <a:r>
              <a:rPr lang="en-US" dirty="0">
                <a:solidFill>
                  <a:srgbClr val="FF0000"/>
                </a:solidFill>
              </a:rPr>
              <a:t>adb shell </a:t>
            </a:r>
            <a:r>
              <a:rPr lang="en-US" dirty="0" err="1">
                <a:solidFill>
                  <a:srgbClr val="FF0000"/>
                </a:solidFill>
              </a:rPr>
              <a:t>dumpsys</a:t>
            </a:r>
            <a:r>
              <a:rPr lang="en-US" dirty="0">
                <a:solidFill>
                  <a:srgbClr val="FF0000"/>
                </a:solidFill>
              </a:rPr>
              <a:t> activity | </a:t>
            </a:r>
            <a:r>
              <a:rPr lang="en-US" dirty="0" err="1">
                <a:solidFill>
                  <a:srgbClr val="FF0000"/>
                </a:solidFill>
              </a:rPr>
              <a:t>grep</a:t>
            </a:r>
            <a:r>
              <a:rPr lang="en-US" dirty="0">
                <a:solidFill>
                  <a:srgbClr val="FF0000"/>
                </a:solidFill>
              </a:rPr>
              <a:t> 'Recent #0'</a:t>
            </a:r>
          </a:p>
          <a:p>
            <a:pPr lvl="2"/>
            <a:endParaRPr lang="en-US" dirty="0"/>
          </a:p>
        </p:txBody>
      </p:sp>
    </p:spTree>
    <p:extLst>
      <p:ext uri="{BB962C8B-B14F-4D97-AF65-F5344CB8AC3E}">
        <p14:creationId xmlns:p14="http://schemas.microsoft.com/office/powerpoint/2010/main" val="425901911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FAQ</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smtClean="0"/>
              <a:t>Unlock emulator/phone</a:t>
            </a:r>
          </a:p>
          <a:p>
            <a:pPr lvl="1"/>
            <a:r>
              <a:rPr lang="en-US" dirty="0" smtClean="0"/>
              <a:t>Turn screen on/off:</a:t>
            </a:r>
          </a:p>
          <a:p>
            <a:pPr lvl="2"/>
            <a:r>
              <a:rPr lang="en-US" dirty="0">
                <a:solidFill>
                  <a:schemeClr val="accent1"/>
                </a:solidFill>
              </a:rPr>
              <a:t>adb shell input </a:t>
            </a:r>
            <a:r>
              <a:rPr lang="en-US" dirty="0" err="1">
                <a:solidFill>
                  <a:schemeClr val="accent1"/>
                </a:solidFill>
              </a:rPr>
              <a:t>keyevent</a:t>
            </a:r>
            <a:r>
              <a:rPr lang="en-US" dirty="0">
                <a:solidFill>
                  <a:schemeClr val="accent1"/>
                </a:solidFill>
              </a:rPr>
              <a:t> 26</a:t>
            </a:r>
            <a:endParaRPr lang="en-US" dirty="0" smtClean="0">
              <a:solidFill>
                <a:schemeClr val="accent1"/>
              </a:solidFill>
            </a:endParaRPr>
          </a:p>
          <a:p>
            <a:pPr lvl="1"/>
            <a:r>
              <a:rPr lang="en-US" dirty="0" smtClean="0"/>
              <a:t>Type PIN and press Enter:</a:t>
            </a:r>
          </a:p>
          <a:p>
            <a:pPr lvl="2"/>
            <a:r>
              <a:rPr lang="en-US" dirty="0" smtClean="0">
                <a:solidFill>
                  <a:schemeClr val="accent1"/>
                </a:solidFill>
              </a:rPr>
              <a:t>adb </a:t>
            </a:r>
            <a:r>
              <a:rPr lang="en-US" dirty="0">
                <a:solidFill>
                  <a:schemeClr val="accent1"/>
                </a:solidFill>
              </a:rPr>
              <a:t>shell input text XXXX &amp;&amp; adb shell input </a:t>
            </a:r>
            <a:r>
              <a:rPr lang="en-US" dirty="0" err="1">
                <a:solidFill>
                  <a:schemeClr val="accent1"/>
                </a:solidFill>
              </a:rPr>
              <a:t>keyevent</a:t>
            </a:r>
            <a:r>
              <a:rPr lang="en-US" dirty="0">
                <a:solidFill>
                  <a:schemeClr val="accent1"/>
                </a:solidFill>
              </a:rPr>
              <a:t> </a:t>
            </a:r>
            <a:r>
              <a:rPr lang="en-US" dirty="0" smtClean="0">
                <a:solidFill>
                  <a:schemeClr val="accent1"/>
                </a:solidFill>
              </a:rPr>
              <a:t>66</a:t>
            </a:r>
          </a:p>
          <a:p>
            <a:pPr lvl="1"/>
            <a:r>
              <a:rPr lang="en-US" dirty="0" smtClean="0"/>
              <a:t>Unlock is very specific to device and its settings, but you have got the idea: use adb input commands!</a:t>
            </a:r>
          </a:p>
          <a:p>
            <a:pPr lvl="2"/>
            <a:r>
              <a:rPr lang="en-US" dirty="0" smtClean="0"/>
              <a:t>You can even swipe up</a:t>
            </a:r>
            <a:r>
              <a:rPr lang="en-US" dirty="0"/>
              <a:t>: </a:t>
            </a:r>
            <a:endParaRPr lang="en-US" dirty="0" smtClean="0"/>
          </a:p>
          <a:p>
            <a:pPr marL="768096" lvl="2" indent="0">
              <a:buNone/>
            </a:pPr>
            <a:r>
              <a:rPr lang="en-US" dirty="0" smtClean="0"/>
              <a:t>adb </a:t>
            </a:r>
            <a:r>
              <a:rPr lang="en-US" dirty="0"/>
              <a:t>shell input touchscreen swipe 930 880 930 </a:t>
            </a:r>
            <a:r>
              <a:rPr lang="en-US" dirty="0" smtClean="0"/>
              <a:t>380</a:t>
            </a:r>
          </a:p>
          <a:p>
            <a:pPr lvl="1"/>
            <a:r>
              <a:rPr lang="en-US" dirty="0" smtClean="0"/>
              <a:t>Read more about </a:t>
            </a:r>
            <a:r>
              <a:rPr lang="en-US" dirty="0" smtClean="0">
                <a:hlinkClick r:id="rId3"/>
              </a:rPr>
              <a:t>adb shell input</a:t>
            </a:r>
            <a:r>
              <a:rPr lang="en-US" dirty="0" smtClean="0"/>
              <a:t>!</a:t>
            </a:r>
          </a:p>
        </p:txBody>
      </p:sp>
    </p:spTree>
    <p:extLst>
      <p:ext uri="{BB962C8B-B14F-4D97-AF65-F5344CB8AC3E}">
        <p14:creationId xmlns:p14="http://schemas.microsoft.com/office/powerpoint/2010/main" val="22305778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Homebrew</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smtClean="0"/>
              <a:t>The missing package manager of </a:t>
            </a:r>
            <a:r>
              <a:rPr lang="en-US" dirty="0" err="1" smtClean="0"/>
              <a:t>macOS</a:t>
            </a:r>
            <a:endParaRPr lang="en-US" dirty="0" smtClean="0"/>
          </a:p>
          <a:p>
            <a:pPr lvl="1"/>
            <a:r>
              <a:rPr lang="en-US" dirty="0" smtClean="0"/>
              <a:t>Homebrew </a:t>
            </a:r>
            <a:r>
              <a:rPr lang="en-US" dirty="0"/>
              <a:t>installs </a:t>
            </a:r>
            <a:r>
              <a:rPr lang="en-US" b="1" dirty="0">
                <a:hlinkClick r:id="rId3" tooltip="List of Homebrew packages"/>
              </a:rPr>
              <a:t>the stuff you need</a:t>
            </a:r>
            <a:r>
              <a:rPr lang="en-US" dirty="0"/>
              <a:t> that Apple </a:t>
            </a:r>
            <a:r>
              <a:rPr lang="en-US" dirty="0" smtClean="0"/>
              <a:t>didn’t</a:t>
            </a:r>
          </a:p>
          <a:p>
            <a:r>
              <a:rPr lang="en-US" dirty="0" smtClean="0"/>
              <a:t>Details</a:t>
            </a:r>
          </a:p>
          <a:p>
            <a:pPr lvl="1"/>
            <a:r>
              <a:rPr lang="en-US" dirty="0"/>
              <a:t>Homebrew formulas are simple Ruby </a:t>
            </a:r>
            <a:r>
              <a:rPr lang="en-US" dirty="0" smtClean="0"/>
              <a:t>scripts</a:t>
            </a:r>
          </a:p>
          <a:p>
            <a:pPr lvl="1"/>
            <a:r>
              <a:rPr lang="en-US" dirty="0" smtClean="0"/>
              <a:t>Homebrew </a:t>
            </a:r>
            <a:r>
              <a:rPr lang="en-US" dirty="0"/>
              <a:t>installs packages to their own directory and then </a:t>
            </a:r>
            <a:r>
              <a:rPr lang="en-US" dirty="0" err="1"/>
              <a:t>symlinks</a:t>
            </a:r>
            <a:r>
              <a:rPr lang="en-US" dirty="0"/>
              <a:t> their files into /</a:t>
            </a:r>
            <a:r>
              <a:rPr lang="en-US" dirty="0" err="1"/>
              <a:t>usr</a:t>
            </a:r>
            <a:r>
              <a:rPr lang="en-US" dirty="0"/>
              <a:t>/local</a:t>
            </a:r>
            <a:r>
              <a:rPr lang="en-US" dirty="0" smtClean="0"/>
              <a:t>.</a:t>
            </a:r>
          </a:p>
          <a:p>
            <a:pPr lvl="1"/>
            <a:r>
              <a:rPr lang="en-US" dirty="0"/>
              <a:t>Homebrew won’t install files outside its prefix, and you can place a Homebrew installation wherever you </a:t>
            </a:r>
            <a:r>
              <a:rPr lang="en-US" dirty="0" smtClean="0"/>
              <a:t>like</a:t>
            </a:r>
          </a:p>
        </p:txBody>
      </p:sp>
    </p:spTree>
    <p:extLst>
      <p:ext uri="{BB962C8B-B14F-4D97-AF65-F5344CB8AC3E}">
        <p14:creationId xmlns:p14="http://schemas.microsoft.com/office/powerpoint/2010/main" val="97797524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FAQ</a:t>
            </a:r>
            <a:endParaRPr lang="en-US" dirty="0"/>
          </a:p>
        </p:txBody>
      </p:sp>
      <p:sp>
        <p:nvSpPr>
          <p:cNvPr id="7" name="Content Placeholder 2"/>
          <p:cNvSpPr>
            <a:spLocks noGrp="1"/>
          </p:cNvSpPr>
          <p:nvPr>
            <p:ph idx="1"/>
          </p:nvPr>
        </p:nvSpPr>
        <p:spPr>
          <a:xfrm>
            <a:off x="0" y="1524000"/>
            <a:ext cx="9144000" cy="5334000"/>
          </a:xfrm>
        </p:spPr>
        <p:txBody>
          <a:bodyPr>
            <a:normAutofit fontScale="92500" lnSpcReduction="10000"/>
          </a:bodyPr>
          <a:lstStyle/>
          <a:p>
            <a:r>
              <a:rPr lang="en-US" sz="3500" dirty="0" smtClean="0"/>
              <a:t>How to get package id of </a:t>
            </a:r>
            <a:r>
              <a:rPr lang="en-US" sz="3500" dirty="0" err="1" smtClean="0"/>
              <a:t>apk</a:t>
            </a:r>
            <a:r>
              <a:rPr lang="en-US" sz="3500" dirty="0" smtClean="0"/>
              <a:t> file</a:t>
            </a:r>
          </a:p>
          <a:p>
            <a:pPr lvl="1"/>
            <a:r>
              <a:rPr lang="en-US" sz="3000" dirty="0" err="1">
                <a:solidFill>
                  <a:schemeClr val="accent1"/>
                </a:solidFill>
              </a:rPr>
              <a:t>aapt</a:t>
            </a:r>
            <a:r>
              <a:rPr lang="en-US" sz="3000" dirty="0">
                <a:solidFill>
                  <a:schemeClr val="accent1"/>
                </a:solidFill>
              </a:rPr>
              <a:t> dump badging </a:t>
            </a:r>
            <a:r>
              <a:rPr lang="en-US" sz="3000" dirty="0" smtClean="0">
                <a:solidFill>
                  <a:schemeClr val="accent1"/>
                </a:solidFill>
              </a:rPr>
              <a:t>&lt;</a:t>
            </a:r>
            <a:r>
              <a:rPr lang="en-US" sz="3000" dirty="0" err="1" smtClean="0">
                <a:solidFill>
                  <a:schemeClr val="accent1"/>
                </a:solidFill>
              </a:rPr>
              <a:t>apk</a:t>
            </a:r>
            <a:r>
              <a:rPr lang="en-US" sz="3000" dirty="0">
                <a:solidFill>
                  <a:schemeClr val="accent1"/>
                </a:solidFill>
              </a:rPr>
              <a:t>&gt; | </a:t>
            </a:r>
            <a:r>
              <a:rPr lang="en-US" sz="3000" dirty="0" err="1">
                <a:solidFill>
                  <a:schemeClr val="accent1"/>
                </a:solidFill>
              </a:rPr>
              <a:t>grep</a:t>
            </a:r>
            <a:r>
              <a:rPr lang="en-US" sz="3000" dirty="0">
                <a:solidFill>
                  <a:schemeClr val="accent1"/>
                </a:solidFill>
              </a:rPr>
              <a:t> </a:t>
            </a:r>
            <a:r>
              <a:rPr lang="en-US" sz="3000" dirty="0" smtClean="0">
                <a:solidFill>
                  <a:schemeClr val="accent1"/>
                </a:solidFill>
              </a:rPr>
              <a:t>package:</a:t>
            </a:r>
          </a:p>
          <a:p>
            <a:pPr lvl="1"/>
            <a:r>
              <a:rPr lang="en-US" sz="3000" dirty="0" err="1" smtClean="0">
                <a:solidFill>
                  <a:schemeClr val="accent1"/>
                </a:solidFill>
              </a:rPr>
              <a:t>aapt</a:t>
            </a:r>
            <a:r>
              <a:rPr lang="en-US" sz="3000" dirty="0" smtClean="0"/>
              <a:t> location:</a:t>
            </a:r>
          </a:p>
          <a:p>
            <a:pPr lvl="2"/>
            <a:r>
              <a:rPr lang="en-US" dirty="0" smtClean="0"/>
              <a:t>&lt;</a:t>
            </a:r>
            <a:r>
              <a:rPr lang="en-US" dirty="0"/>
              <a:t>SDK PATH&gt;/build-tools</a:t>
            </a:r>
            <a:r>
              <a:rPr lang="en-US" dirty="0" smtClean="0"/>
              <a:t>/&lt;versions&gt;/</a:t>
            </a:r>
          </a:p>
          <a:p>
            <a:pPr lvl="1"/>
            <a:endParaRPr lang="en-US" sz="2400" dirty="0" smtClean="0"/>
          </a:p>
          <a:p>
            <a:r>
              <a:rPr lang="en-US" sz="3500" dirty="0"/>
              <a:t>How to </a:t>
            </a:r>
            <a:r>
              <a:rPr lang="en-US" sz="3500" dirty="0" smtClean="0"/>
              <a:t>get default activity of </a:t>
            </a:r>
            <a:r>
              <a:rPr lang="en-US" sz="3500" dirty="0" err="1"/>
              <a:t>apk</a:t>
            </a:r>
            <a:r>
              <a:rPr lang="en-US" sz="3500" dirty="0"/>
              <a:t> file</a:t>
            </a:r>
          </a:p>
          <a:p>
            <a:pPr lvl="1"/>
            <a:r>
              <a:rPr lang="en-US" sz="3000" dirty="0" err="1">
                <a:solidFill>
                  <a:schemeClr val="accent1"/>
                </a:solidFill>
              </a:rPr>
              <a:t>aapt</a:t>
            </a:r>
            <a:r>
              <a:rPr lang="en-US" sz="3000" dirty="0">
                <a:solidFill>
                  <a:schemeClr val="accent1"/>
                </a:solidFill>
              </a:rPr>
              <a:t> dump badging </a:t>
            </a:r>
            <a:r>
              <a:rPr lang="en-US" sz="3000" dirty="0" smtClean="0">
                <a:solidFill>
                  <a:schemeClr val="accent1"/>
                </a:solidFill>
              </a:rPr>
              <a:t>&lt;</a:t>
            </a:r>
            <a:r>
              <a:rPr lang="en-US" sz="3000" dirty="0" err="1" smtClean="0">
                <a:solidFill>
                  <a:schemeClr val="accent1"/>
                </a:solidFill>
              </a:rPr>
              <a:t>apk</a:t>
            </a:r>
            <a:r>
              <a:rPr lang="en-US" sz="3000" dirty="0">
                <a:solidFill>
                  <a:schemeClr val="accent1"/>
                </a:solidFill>
              </a:rPr>
              <a:t>&gt; | </a:t>
            </a:r>
            <a:r>
              <a:rPr lang="en-US" sz="3000" dirty="0" err="1">
                <a:solidFill>
                  <a:schemeClr val="accent1"/>
                </a:solidFill>
              </a:rPr>
              <a:t>grep</a:t>
            </a:r>
            <a:r>
              <a:rPr lang="en-US" sz="3000" dirty="0">
                <a:solidFill>
                  <a:schemeClr val="accent1"/>
                </a:solidFill>
              </a:rPr>
              <a:t> </a:t>
            </a:r>
            <a:r>
              <a:rPr lang="en-US" sz="3000" dirty="0" err="1" smtClean="0">
                <a:solidFill>
                  <a:schemeClr val="accent1"/>
                </a:solidFill>
              </a:rPr>
              <a:t>launchable</a:t>
            </a:r>
            <a:r>
              <a:rPr lang="en-US" sz="3000" dirty="0" smtClean="0">
                <a:solidFill>
                  <a:schemeClr val="accent1"/>
                </a:solidFill>
              </a:rPr>
              <a:t>-activity</a:t>
            </a:r>
          </a:p>
          <a:p>
            <a:pPr marL="457200" lvl="1" indent="0">
              <a:buNone/>
            </a:pPr>
            <a:endParaRPr lang="en-US" sz="2400" dirty="0" smtClean="0">
              <a:solidFill>
                <a:schemeClr val="accent1"/>
              </a:solidFill>
            </a:endParaRPr>
          </a:p>
          <a:p>
            <a:r>
              <a:rPr lang="en-US" sz="3500" dirty="0" smtClean="0"/>
              <a:t>Get both with script:</a:t>
            </a:r>
          </a:p>
          <a:p>
            <a:pPr marL="457200" lvl="1" indent="0">
              <a:buNone/>
            </a:pPr>
            <a:r>
              <a:rPr lang="en-US" sz="1800" dirty="0" smtClean="0">
                <a:solidFill>
                  <a:srgbClr val="FF0000"/>
                </a:solidFill>
              </a:rPr>
              <a:t>package</a:t>
            </a:r>
            <a:r>
              <a:rPr lang="en-US" sz="1800" dirty="0">
                <a:solidFill>
                  <a:srgbClr val="FF0000"/>
                </a:solidFill>
              </a:rPr>
              <a:t>=$(</a:t>
            </a:r>
            <a:r>
              <a:rPr lang="en-US" sz="1800" dirty="0" err="1">
                <a:solidFill>
                  <a:srgbClr val="FF0000"/>
                </a:solidFill>
              </a:rPr>
              <a:t>aapt</a:t>
            </a:r>
            <a:r>
              <a:rPr lang="en-US" sz="1800" dirty="0">
                <a:solidFill>
                  <a:srgbClr val="FF0000"/>
                </a:solidFill>
              </a:rPr>
              <a:t> dump badging "$*" | </a:t>
            </a:r>
            <a:r>
              <a:rPr lang="en-US" sz="1800" dirty="0" err="1">
                <a:solidFill>
                  <a:srgbClr val="FF0000"/>
                </a:solidFill>
              </a:rPr>
              <a:t>awk</a:t>
            </a:r>
            <a:r>
              <a:rPr lang="en-US" sz="1800" dirty="0">
                <a:solidFill>
                  <a:srgbClr val="FF0000"/>
                </a:solidFill>
              </a:rPr>
              <a:t> '/package/{</a:t>
            </a:r>
            <a:r>
              <a:rPr lang="en-US" sz="1800" dirty="0" err="1">
                <a:solidFill>
                  <a:srgbClr val="FF0000"/>
                </a:solidFill>
              </a:rPr>
              <a:t>gsub</a:t>
            </a:r>
            <a:r>
              <a:rPr lang="en-US" sz="1800" dirty="0">
                <a:solidFill>
                  <a:srgbClr val="FF0000"/>
                </a:solidFill>
              </a:rPr>
              <a:t>("name=|'"'"'","");  print $2}')</a:t>
            </a:r>
          </a:p>
          <a:p>
            <a:pPr marL="457200" lvl="1" indent="0">
              <a:buNone/>
            </a:pPr>
            <a:r>
              <a:rPr lang="en-US" sz="1800" dirty="0">
                <a:solidFill>
                  <a:srgbClr val="FF0000"/>
                </a:solidFill>
              </a:rPr>
              <a:t>activity=$(</a:t>
            </a:r>
            <a:r>
              <a:rPr lang="en-US" sz="1800" dirty="0" err="1">
                <a:solidFill>
                  <a:srgbClr val="FF0000"/>
                </a:solidFill>
              </a:rPr>
              <a:t>aapt</a:t>
            </a:r>
            <a:r>
              <a:rPr lang="en-US" sz="1800" dirty="0">
                <a:solidFill>
                  <a:srgbClr val="FF0000"/>
                </a:solidFill>
              </a:rPr>
              <a:t> dump badging "$*" | </a:t>
            </a:r>
            <a:r>
              <a:rPr lang="en-US" sz="1800" dirty="0" err="1">
                <a:solidFill>
                  <a:srgbClr val="FF0000"/>
                </a:solidFill>
              </a:rPr>
              <a:t>awk</a:t>
            </a:r>
            <a:r>
              <a:rPr lang="en-US" sz="1800" dirty="0">
                <a:solidFill>
                  <a:srgbClr val="FF0000"/>
                </a:solidFill>
              </a:rPr>
              <a:t> '/activity/{</a:t>
            </a:r>
            <a:r>
              <a:rPr lang="en-US" sz="1800" dirty="0" err="1">
                <a:solidFill>
                  <a:srgbClr val="FF0000"/>
                </a:solidFill>
              </a:rPr>
              <a:t>gsub</a:t>
            </a:r>
            <a:r>
              <a:rPr lang="en-US" sz="1800" dirty="0">
                <a:solidFill>
                  <a:srgbClr val="FF0000"/>
                </a:solidFill>
              </a:rPr>
              <a:t>("name=|'"'"'","");  print $2</a:t>
            </a:r>
            <a:r>
              <a:rPr lang="en-US" sz="1800" dirty="0" smtClean="0">
                <a:solidFill>
                  <a:srgbClr val="FF0000"/>
                </a:solidFill>
              </a:rPr>
              <a:t>}')</a:t>
            </a:r>
          </a:p>
          <a:p>
            <a:pPr marL="457200" lvl="1" indent="0">
              <a:buNone/>
            </a:pPr>
            <a:r>
              <a:rPr lang="en-US" sz="1800" dirty="0" smtClean="0">
                <a:solidFill>
                  <a:srgbClr val="FF0000"/>
                </a:solidFill>
              </a:rPr>
              <a:t>echo </a:t>
            </a:r>
            <a:r>
              <a:rPr lang="en-US" sz="1800" dirty="0">
                <a:solidFill>
                  <a:srgbClr val="FF0000"/>
                </a:solidFill>
              </a:rPr>
              <a:t>"package : $package"</a:t>
            </a:r>
          </a:p>
          <a:p>
            <a:pPr marL="457200" lvl="1" indent="0">
              <a:buNone/>
            </a:pPr>
            <a:r>
              <a:rPr lang="en-US" sz="1800" dirty="0">
                <a:solidFill>
                  <a:srgbClr val="FF0000"/>
                </a:solidFill>
              </a:rPr>
              <a:t>echo "activity: $activity"</a:t>
            </a:r>
            <a:endParaRPr lang="en-US" sz="1800" dirty="0" smtClean="0">
              <a:solidFill>
                <a:srgbClr val="FF0000"/>
              </a:solidFill>
            </a:endParaRPr>
          </a:p>
        </p:txBody>
      </p:sp>
    </p:spTree>
    <p:extLst>
      <p:ext uri="{BB962C8B-B14F-4D97-AF65-F5344CB8AC3E}">
        <p14:creationId xmlns:p14="http://schemas.microsoft.com/office/powerpoint/2010/main" val="155714111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FAQ</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smtClean="0"/>
              <a:t>Can I work with Android device/emulator over </a:t>
            </a:r>
            <a:r>
              <a:rPr lang="en-US" dirty="0" err="1" smtClean="0"/>
              <a:t>wifi</a:t>
            </a:r>
            <a:endParaRPr lang="en-US" sz="1400" dirty="0">
              <a:solidFill>
                <a:srgbClr val="FF0000"/>
              </a:solidFill>
            </a:endParaRPr>
          </a:p>
          <a:p>
            <a:pPr lvl="1"/>
            <a:r>
              <a:rPr lang="en-US" dirty="0" smtClean="0"/>
              <a:t>Yes you can, </a:t>
            </a:r>
            <a:r>
              <a:rPr lang="en-US" dirty="0" smtClean="0">
                <a:hlinkClick r:id="rId3"/>
              </a:rPr>
              <a:t>please read this</a:t>
            </a:r>
            <a:r>
              <a:rPr lang="en-US" dirty="0" smtClean="0"/>
              <a:t>!</a:t>
            </a:r>
          </a:p>
          <a:p>
            <a:pPr lvl="1"/>
            <a:r>
              <a:rPr lang="en-US" dirty="0" smtClean="0"/>
              <a:t>I do not recommend you to work on </a:t>
            </a:r>
            <a:r>
              <a:rPr lang="en-US" dirty="0" err="1" smtClean="0"/>
              <a:t>Wifi</a:t>
            </a:r>
            <a:r>
              <a:rPr lang="en-US" dirty="0" smtClean="0"/>
              <a:t>, because</a:t>
            </a:r>
          </a:p>
          <a:p>
            <a:pPr lvl="2"/>
            <a:r>
              <a:rPr lang="en-US" dirty="0" err="1" smtClean="0"/>
              <a:t>Wifi</a:t>
            </a:r>
            <a:r>
              <a:rPr lang="en-US" dirty="0" smtClean="0"/>
              <a:t> is not as stable as USB cable</a:t>
            </a:r>
          </a:p>
          <a:p>
            <a:pPr lvl="2"/>
            <a:r>
              <a:rPr lang="en-US" dirty="0" smtClean="0"/>
              <a:t>Everything will be slower</a:t>
            </a:r>
          </a:p>
          <a:p>
            <a:pPr lvl="2"/>
            <a:r>
              <a:rPr lang="en-US" dirty="0" smtClean="0"/>
              <a:t>If you are concerned about you battery </a:t>
            </a:r>
          </a:p>
          <a:p>
            <a:pPr lvl="3"/>
            <a:r>
              <a:rPr lang="en-US" dirty="0" smtClean="0"/>
              <a:t>Try to stop charging with </a:t>
            </a:r>
            <a:r>
              <a:rPr lang="en-US" dirty="0" err="1" smtClean="0"/>
              <a:t>adb</a:t>
            </a:r>
            <a:r>
              <a:rPr lang="en-US" dirty="0" smtClean="0"/>
              <a:t> commands (not sure if it works)</a:t>
            </a:r>
          </a:p>
          <a:p>
            <a:pPr lvl="3"/>
            <a:r>
              <a:rPr lang="en-US" dirty="0" smtClean="0"/>
              <a:t>If </a:t>
            </a:r>
            <a:r>
              <a:rPr lang="en-US" dirty="0" err="1" smtClean="0"/>
              <a:t>adb</a:t>
            </a:r>
            <a:r>
              <a:rPr lang="en-US" dirty="0" smtClean="0"/>
              <a:t> commands do not help and you are really concerned for your battery, then ask Neven </a:t>
            </a:r>
            <a:r>
              <a:rPr lang="en-US" dirty="0" err="1" smtClean="0"/>
              <a:t>Dinev</a:t>
            </a:r>
            <a:r>
              <a:rPr lang="en-US" dirty="0" smtClean="0"/>
              <a:t> for his custom hardware widgets </a:t>
            </a:r>
            <a:r>
              <a:rPr lang="en-US" dirty="0" smtClean="0">
                <a:sym typeface="Wingdings" panose="05000000000000000000" pitchFamily="2" charset="2"/>
              </a:rPr>
              <a:t></a:t>
            </a:r>
            <a:endParaRPr lang="en-US" dirty="0"/>
          </a:p>
          <a:p>
            <a:pPr lvl="3"/>
            <a:endParaRPr lang="en-US" dirty="0" smtClean="0"/>
          </a:p>
        </p:txBody>
      </p:sp>
    </p:spTree>
    <p:extLst>
      <p:ext uri="{BB962C8B-B14F-4D97-AF65-F5344CB8AC3E}">
        <p14:creationId xmlns:p14="http://schemas.microsoft.com/office/powerpoint/2010/main" val="328326180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FAQ</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smtClean="0"/>
              <a:t>Simulate phone calls and </a:t>
            </a:r>
            <a:r>
              <a:rPr lang="en-US" dirty="0" err="1" smtClean="0"/>
              <a:t>sms</a:t>
            </a:r>
            <a:endParaRPr lang="en-US" dirty="0" smtClean="0"/>
          </a:p>
          <a:p>
            <a:pPr lvl="1"/>
            <a:r>
              <a:rPr lang="en-US" dirty="0"/>
              <a:t>telnet localhost </a:t>
            </a:r>
            <a:r>
              <a:rPr lang="en-US" dirty="0" smtClean="0"/>
              <a:t>5554</a:t>
            </a:r>
          </a:p>
          <a:p>
            <a:pPr marL="457200" lvl="1" indent="0">
              <a:buNone/>
            </a:pPr>
            <a:r>
              <a:rPr lang="en-US" dirty="0" smtClean="0">
                <a:solidFill>
                  <a:schemeClr val="accent1"/>
                </a:solidFill>
              </a:rPr>
              <a:t>$ </a:t>
            </a:r>
            <a:r>
              <a:rPr lang="en-US" dirty="0" err="1">
                <a:solidFill>
                  <a:schemeClr val="accent1"/>
                </a:solidFill>
              </a:rPr>
              <a:t>gsm</a:t>
            </a:r>
            <a:r>
              <a:rPr lang="en-US" dirty="0">
                <a:solidFill>
                  <a:schemeClr val="accent1"/>
                </a:solidFill>
              </a:rPr>
              <a:t> call </a:t>
            </a:r>
            <a:r>
              <a:rPr lang="en-US" dirty="0" smtClean="0">
                <a:solidFill>
                  <a:schemeClr val="accent1"/>
                </a:solidFill>
              </a:rPr>
              <a:t>123456789</a:t>
            </a:r>
          </a:p>
          <a:p>
            <a:pPr marL="457200" lvl="1" indent="0">
              <a:buNone/>
            </a:pPr>
            <a:r>
              <a:rPr lang="en-US" dirty="0" smtClean="0">
                <a:solidFill>
                  <a:schemeClr val="accent1"/>
                </a:solidFill>
              </a:rPr>
              <a:t>$ </a:t>
            </a:r>
            <a:r>
              <a:rPr lang="en-US" dirty="0" err="1" smtClean="0">
                <a:solidFill>
                  <a:schemeClr val="accent1"/>
                </a:solidFill>
              </a:rPr>
              <a:t>gsm</a:t>
            </a:r>
            <a:r>
              <a:rPr lang="en-US" dirty="0" smtClean="0">
                <a:solidFill>
                  <a:schemeClr val="accent1"/>
                </a:solidFill>
              </a:rPr>
              <a:t> </a:t>
            </a:r>
            <a:r>
              <a:rPr lang="en-US" dirty="0" err="1" smtClean="0">
                <a:solidFill>
                  <a:schemeClr val="accent1"/>
                </a:solidFill>
              </a:rPr>
              <a:t>sms</a:t>
            </a:r>
            <a:r>
              <a:rPr lang="en-US" dirty="0" smtClean="0">
                <a:solidFill>
                  <a:schemeClr val="accent1"/>
                </a:solidFill>
              </a:rPr>
              <a:t> 123456789 “Hello world!”</a:t>
            </a:r>
          </a:p>
          <a:p>
            <a:pPr lvl="1"/>
            <a:endParaRPr lang="en-US" dirty="0"/>
          </a:p>
          <a:p>
            <a:pPr lvl="1"/>
            <a:r>
              <a:rPr lang="en-US" dirty="0" smtClean="0"/>
              <a:t>One-line:</a:t>
            </a:r>
          </a:p>
          <a:p>
            <a:pPr lvl="1"/>
            <a:r>
              <a:rPr lang="en-US" dirty="0">
                <a:solidFill>
                  <a:schemeClr val="accent1"/>
                </a:solidFill>
              </a:rPr>
              <a:t>echo "</a:t>
            </a:r>
            <a:r>
              <a:rPr lang="en-US" dirty="0" err="1">
                <a:solidFill>
                  <a:schemeClr val="accent1"/>
                </a:solidFill>
              </a:rPr>
              <a:t>gsm</a:t>
            </a:r>
            <a:r>
              <a:rPr lang="en-US" dirty="0">
                <a:solidFill>
                  <a:schemeClr val="accent1"/>
                </a:solidFill>
              </a:rPr>
              <a:t> call 123456789" | </a:t>
            </a:r>
            <a:r>
              <a:rPr lang="en-US" dirty="0" err="1">
                <a:solidFill>
                  <a:schemeClr val="accent1"/>
                </a:solidFill>
              </a:rPr>
              <a:t>nc</a:t>
            </a:r>
            <a:r>
              <a:rPr lang="en-US" dirty="0">
                <a:solidFill>
                  <a:schemeClr val="accent1"/>
                </a:solidFill>
              </a:rPr>
              <a:t> -v  localhost 5554</a:t>
            </a:r>
            <a:endParaRPr lang="en-US" dirty="0" smtClean="0">
              <a:solidFill>
                <a:schemeClr val="accent1"/>
              </a:solidFill>
            </a:endParaRPr>
          </a:p>
        </p:txBody>
      </p:sp>
    </p:spTree>
    <p:extLst>
      <p:ext uri="{BB962C8B-B14F-4D97-AF65-F5344CB8AC3E}">
        <p14:creationId xmlns:p14="http://schemas.microsoft.com/office/powerpoint/2010/main" val="12351415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FAQ</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smtClean="0"/>
              <a:t>Get visual tree XML via </a:t>
            </a:r>
            <a:r>
              <a:rPr lang="en-US" dirty="0" err="1" smtClean="0"/>
              <a:t>adb</a:t>
            </a:r>
            <a:endParaRPr lang="en-US" dirty="0" smtClean="0"/>
          </a:p>
          <a:p>
            <a:pPr lvl="1"/>
            <a:r>
              <a:rPr lang="en-US" dirty="0" err="1">
                <a:solidFill>
                  <a:schemeClr val="accent1"/>
                </a:solidFill>
              </a:rPr>
              <a:t>adb</a:t>
            </a:r>
            <a:r>
              <a:rPr lang="en-US" dirty="0">
                <a:solidFill>
                  <a:schemeClr val="accent1"/>
                </a:solidFill>
              </a:rPr>
              <a:t> shell </a:t>
            </a:r>
            <a:r>
              <a:rPr lang="en-US" dirty="0" err="1">
                <a:solidFill>
                  <a:schemeClr val="accent1"/>
                </a:solidFill>
              </a:rPr>
              <a:t>uiautomator</a:t>
            </a:r>
            <a:r>
              <a:rPr lang="en-US" dirty="0">
                <a:solidFill>
                  <a:schemeClr val="accent1"/>
                </a:solidFill>
              </a:rPr>
              <a:t> </a:t>
            </a:r>
            <a:r>
              <a:rPr lang="en-US" dirty="0" smtClean="0">
                <a:solidFill>
                  <a:schemeClr val="accent1"/>
                </a:solidFill>
              </a:rPr>
              <a:t>dump</a:t>
            </a:r>
          </a:p>
          <a:p>
            <a:pPr lvl="1"/>
            <a:r>
              <a:rPr lang="en-US" dirty="0" err="1">
                <a:solidFill>
                  <a:schemeClr val="accent1"/>
                </a:solidFill>
              </a:rPr>
              <a:t>adb</a:t>
            </a:r>
            <a:r>
              <a:rPr lang="en-US" dirty="0">
                <a:solidFill>
                  <a:schemeClr val="accent1"/>
                </a:solidFill>
              </a:rPr>
              <a:t> pull /storage/emulated/legacy/window_dump.xml</a:t>
            </a:r>
            <a:endParaRPr lang="en-US" dirty="0" smtClean="0">
              <a:solidFill>
                <a:schemeClr val="accent1"/>
              </a:solidFill>
            </a:endParaRPr>
          </a:p>
        </p:txBody>
      </p:sp>
    </p:spTree>
    <p:extLst>
      <p:ext uri="{BB962C8B-B14F-4D97-AF65-F5344CB8AC3E}">
        <p14:creationId xmlns:p14="http://schemas.microsoft.com/office/powerpoint/2010/main" val="123846398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More Info</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smtClean="0"/>
              <a:t>Official docs</a:t>
            </a:r>
          </a:p>
          <a:p>
            <a:pPr lvl="1"/>
            <a:r>
              <a:rPr lang="en-US" dirty="0">
                <a:hlinkClick r:id="rId3"/>
              </a:rPr>
              <a:t>https://</a:t>
            </a:r>
            <a:r>
              <a:rPr lang="en-US" dirty="0" smtClean="0">
                <a:hlinkClick r:id="rId3"/>
              </a:rPr>
              <a:t>developer.android.com/studio/command-line/adb.html</a:t>
            </a:r>
            <a:endParaRPr lang="en-US" dirty="0" smtClean="0"/>
          </a:p>
          <a:p>
            <a:pPr lvl="1"/>
            <a:r>
              <a:rPr lang="en-US" dirty="0">
                <a:hlinkClick r:id="rId4"/>
              </a:rPr>
              <a:t>https://</a:t>
            </a:r>
            <a:r>
              <a:rPr lang="en-US" dirty="0" smtClean="0">
                <a:hlinkClick r:id="rId4"/>
              </a:rPr>
              <a:t>developer.android.com/studio/command-line/shell.html</a:t>
            </a:r>
            <a:endParaRPr lang="en-US" dirty="0" smtClean="0"/>
          </a:p>
          <a:p>
            <a:pPr lvl="1"/>
            <a:r>
              <a:rPr lang="en-US" dirty="0">
                <a:hlinkClick r:id="rId5"/>
              </a:rPr>
              <a:t>https://</a:t>
            </a:r>
            <a:r>
              <a:rPr lang="en-US" dirty="0" smtClean="0">
                <a:hlinkClick r:id="rId5"/>
              </a:rPr>
              <a:t>developer.android.com/studio/command-line/logcat.html</a:t>
            </a:r>
            <a:endParaRPr lang="en-US" dirty="0" smtClean="0"/>
          </a:p>
          <a:p>
            <a:r>
              <a:rPr lang="en-US" dirty="0" smtClean="0"/>
              <a:t>Tutorials</a:t>
            </a:r>
          </a:p>
          <a:p>
            <a:pPr lvl="1"/>
            <a:r>
              <a:rPr lang="en-US" b="1" dirty="0">
                <a:hlinkClick r:id="rId6"/>
              </a:rPr>
              <a:t>http://</a:t>
            </a:r>
            <a:r>
              <a:rPr lang="en-US" b="1" dirty="0" smtClean="0">
                <a:hlinkClick r:id="rId6"/>
              </a:rPr>
              <a:t>adbshell.com/commands/adb-install</a:t>
            </a:r>
            <a:endParaRPr lang="en-US" b="1" dirty="0" smtClean="0"/>
          </a:p>
        </p:txBody>
      </p:sp>
    </p:spTree>
    <p:extLst>
      <p:ext uri="{BB962C8B-B14F-4D97-AF65-F5344CB8AC3E}">
        <p14:creationId xmlns:p14="http://schemas.microsoft.com/office/powerpoint/2010/main" val="314725923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13314" name="Picture 2" descr="http://www.8houradaptogens.com/images/questions-answe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057400"/>
            <a:ext cx="4914546"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799813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09800"/>
            <a:ext cx="8077200" cy="1981200"/>
          </a:xfrm>
        </p:spPr>
        <p:txBody>
          <a:bodyPr>
            <a:normAutofit/>
          </a:bodyPr>
          <a:lstStyle/>
          <a:p>
            <a:pPr algn="ctr"/>
            <a:r>
              <a:rPr lang="en-US" sz="4800" dirty="0"/>
              <a:t>JavaScript Ecosystem</a:t>
            </a:r>
            <a:endParaRPr lang="bg-BG" dirty="0"/>
          </a:p>
        </p:txBody>
      </p:sp>
      <p:sp>
        <p:nvSpPr>
          <p:cNvPr id="8" name="Title 1"/>
          <p:cNvSpPr txBox="1">
            <a:spLocks/>
          </p:cNvSpPr>
          <p:nvPr/>
        </p:nvSpPr>
        <p:spPr>
          <a:xfrm>
            <a:off x="4953000" y="5715000"/>
            <a:ext cx="3886200" cy="914400"/>
          </a:xfrm>
          <a:prstGeom prst="rect">
            <a:avLst/>
          </a:prstGeom>
        </p:spPr>
        <p:txBody>
          <a:bodyPr vert="horz" lIns="91440" tIns="0" rIns="45720" bIns="0" rtlCol="0" anchor="t">
            <a:normAutofit/>
            <a:scene3d>
              <a:camera prst="orthographicFront"/>
              <a:lightRig rig="threePt" dir="t">
                <a:rot lat="0" lon="0" rev="4800000"/>
              </a:lightRig>
            </a:scene3d>
            <a:sp3d prstMaterial="matte">
              <a:bevelT w="50800" h="10160"/>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500" b="1" i="0" u="none" strike="noStrike" kern="1200" cap="none" spc="0" normalizeH="0" baseline="0" noProof="0" dirty="0" smtClean="0">
                <a:ln>
                  <a:noFill/>
                </a:ln>
                <a:solidFill>
                  <a:schemeClr val="tx1">
                    <a:lumMod val="85000"/>
                  </a:schemeClr>
                </a:solidFill>
                <a:effectLst/>
                <a:uLnTx/>
                <a:uFillTx/>
                <a:latin typeface="+mj-lt"/>
                <a:ea typeface="+mj-ea"/>
                <a:cs typeface="+mj-cs"/>
              </a:rPr>
              <a:t>www.pragmatic.bg</a:t>
            </a:r>
            <a:endParaRPr kumimoji="0" lang="en-US" sz="3500" b="1" i="0" u="none" strike="noStrike" kern="1200" cap="none" spc="0" normalizeH="0" baseline="0" noProof="0" dirty="0">
              <a:ln>
                <a:noFill/>
              </a:ln>
              <a:solidFill>
                <a:schemeClr val="tx1">
                  <a:lumMod val="85000"/>
                </a:schemeClr>
              </a:solidFill>
              <a:effectLst/>
              <a:uLnTx/>
              <a:uFillTx/>
              <a:latin typeface="+mj-lt"/>
              <a:ea typeface="+mj-ea"/>
              <a:cs typeface="+mj-cs"/>
            </a:endParaRPr>
          </a:p>
        </p:txBody>
      </p:sp>
    </p:spTree>
    <p:extLst>
      <p:ext uri="{BB962C8B-B14F-4D97-AF65-F5344CB8AC3E}">
        <p14:creationId xmlns:p14="http://schemas.microsoft.com/office/powerpoint/2010/main" val="198280525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JavaScript?</a:t>
            </a:r>
            <a:endParaRPr lang="en-US" dirty="0"/>
          </a:p>
        </p:txBody>
      </p:sp>
      <p:pic>
        <p:nvPicPr>
          <p:cNvPr id="5" name="Picture 2" descr="http://www.softwaredeveloperbootcamp.com/wp-content/uploads/2012/04/Why-Java-Is-Not-For-Beginner-Programme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752600"/>
            <a:ext cx="7239000" cy="4803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1926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Node and </a:t>
            </a:r>
            <a:r>
              <a:rPr lang="en-US" dirty="0" err="1" smtClean="0"/>
              <a:t>Npm</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a:t>Node.js® is a JavaScript runtime built on </a:t>
            </a:r>
            <a:r>
              <a:rPr lang="en-US" dirty="0">
                <a:hlinkClick r:id="rId3"/>
              </a:rPr>
              <a:t>Chrome's V8 JavaScript engine</a:t>
            </a:r>
            <a:r>
              <a:rPr lang="en-US" dirty="0"/>
              <a:t>. </a:t>
            </a:r>
            <a:endParaRPr lang="en-US" dirty="0" smtClean="0"/>
          </a:p>
          <a:p>
            <a:pPr lvl="1"/>
            <a:r>
              <a:rPr lang="en-US" dirty="0" smtClean="0"/>
              <a:t>Node.js </a:t>
            </a:r>
            <a:r>
              <a:rPr lang="en-US" dirty="0"/>
              <a:t>uses an event-driven, non-blocking I/O model that makes it lightweight and efficient. </a:t>
            </a:r>
            <a:endParaRPr lang="en-US" dirty="0" smtClean="0"/>
          </a:p>
          <a:p>
            <a:r>
              <a:rPr lang="en-US" dirty="0" smtClean="0"/>
              <a:t>Node.js</a:t>
            </a:r>
            <a:r>
              <a:rPr lang="en-US" dirty="0"/>
              <a:t>' package ecosystem, </a:t>
            </a:r>
            <a:r>
              <a:rPr lang="en-US" dirty="0" err="1">
                <a:hlinkClick r:id="rId4"/>
              </a:rPr>
              <a:t>npm</a:t>
            </a:r>
            <a:r>
              <a:rPr lang="en-US" dirty="0"/>
              <a:t>, </a:t>
            </a:r>
            <a:r>
              <a:rPr lang="en-US" dirty="0">
                <a:solidFill>
                  <a:srgbClr val="FF0000"/>
                </a:solidFill>
              </a:rPr>
              <a:t>is the largest ecosystem of open source libraries in the world</a:t>
            </a:r>
            <a:r>
              <a:rPr lang="en-US" dirty="0"/>
              <a:t>.</a:t>
            </a:r>
            <a:endParaRPr lang="en-US" dirty="0" smtClean="0"/>
          </a:p>
        </p:txBody>
      </p:sp>
    </p:spTree>
    <p:extLst>
      <p:ext uri="{BB962C8B-B14F-4D97-AF65-F5344CB8AC3E}">
        <p14:creationId xmlns:p14="http://schemas.microsoft.com/office/powerpoint/2010/main" val="404092569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JavaScript Ecosystem</a:t>
            </a:r>
            <a:endParaRPr lang="en-US" dirty="0"/>
          </a:p>
        </p:txBody>
      </p:sp>
      <p:pic>
        <p:nvPicPr>
          <p:cNvPr id="3080" name="Picture 8" descr="Резултат с изображение за angul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6749" y="1674804"/>
            <a:ext cx="2058144" cy="2058144"/>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Резултат с изображение за rea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199" y="1988380"/>
            <a:ext cx="4533900" cy="126193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5"/>
          <a:stretch>
            <a:fillRect/>
          </a:stretch>
        </p:blipFill>
        <p:spPr>
          <a:xfrm>
            <a:off x="3281898" y="5830249"/>
            <a:ext cx="5704940" cy="1027751"/>
          </a:xfrm>
          <a:prstGeom prst="rect">
            <a:avLst/>
          </a:prstGeom>
        </p:spPr>
      </p:pic>
      <p:pic>
        <p:nvPicPr>
          <p:cNvPr id="3094" name="Picture 22" descr="https://raw.githubusercontent.com/gulpjs/artwork/master/gulp-2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81913" y="3213887"/>
            <a:ext cx="533867" cy="119417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p:cNvPicPr>
            <a:picLocks noChangeAspect="1"/>
          </p:cNvPicPr>
          <p:nvPr/>
        </p:nvPicPr>
        <p:blipFill>
          <a:blip r:embed="rId7"/>
          <a:stretch>
            <a:fillRect/>
          </a:stretch>
        </p:blipFill>
        <p:spPr>
          <a:xfrm>
            <a:off x="6330958" y="3341256"/>
            <a:ext cx="1135669" cy="1385625"/>
          </a:xfrm>
          <a:prstGeom prst="rect">
            <a:avLst/>
          </a:prstGeom>
        </p:spPr>
      </p:pic>
      <p:pic>
        <p:nvPicPr>
          <p:cNvPr id="19" name="Picture 18"/>
          <p:cNvPicPr>
            <a:picLocks noChangeAspect="1"/>
          </p:cNvPicPr>
          <p:nvPr/>
        </p:nvPicPr>
        <p:blipFill>
          <a:blip r:embed="rId8"/>
          <a:stretch>
            <a:fillRect/>
          </a:stretch>
        </p:blipFill>
        <p:spPr>
          <a:xfrm>
            <a:off x="385878" y="2079989"/>
            <a:ext cx="1276350" cy="1247775"/>
          </a:xfrm>
          <a:prstGeom prst="rect">
            <a:avLst/>
          </a:prstGeom>
        </p:spPr>
      </p:pic>
      <p:pic>
        <p:nvPicPr>
          <p:cNvPr id="2054" name="Picture 6" descr="Резултат с изображение"/>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470404" y="3843447"/>
            <a:ext cx="1665044" cy="165810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Резултат с изображение за appium imag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0637" y="3778023"/>
            <a:ext cx="3737964" cy="2142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49680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Homebrew</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smtClean="0"/>
              <a:t>Examples:</a:t>
            </a:r>
          </a:p>
          <a:p>
            <a:pPr lvl="1"/>
            <a:r>
              <a:rPr lang="en-US" dirty="0" smtClean="0"/>
              <a:t>Update brew</a:t>
            </a:r>
            <a:endParaRPr lang="en-US" dirty="0"/>
          </a:p>
          <a:p>
            <a:pPr lvl="2"/>
            <a:r>
              <a:rPr lang="en-US" dirty="0" smtClean="0">
                <a:solidFill>
                  <a:schemeClr val="accent1"/>
                </a:solidFill>
              </a:rPr>
              <a:t>brew update</a:t>
            </a:r>
          </a:p>
          <a:p>
            <a:pPr lvl="1"/>
            <a:r>
              <a:rPr lang="en-US" dirty="0" smtClean="0"/>
              <a:t>Install </a:t>
            </a:r>
            <a:r>
              <a:rPr lang="en-US" dirty="0" err="1" smtClean="0"/>
              <a:t>NodeJS</a:t>
            </a:r>
            <a:endParaRPr lang="en-US" dirty="0"/>
          </a:p>
          <a:p>
            <a:pPr lvl="2"/>
            <a:r>
              <a:rPr lang="en-US" dirty="0">
                <a:solidFill>
                  <a:schemeClr val="accent1"/>
                </a:solidFill>
              </a:rPr>
              <a:t>brew </a:t>
            </a:r>
            <a:r>
              <a:rPr lang="en-US" dirty="0" smtClean="0">
                <a:solidFill>
                  <a:schemeClr val="accent1"/>
                </a:solidFill>
              </a:rPr>
              <a:t>install node</a:t>
            </a:r>
          </a:p>
          <a:p>
            <a:pPr lvl="1"/>
            <a:r>
              <a:rPr lang="en-US" dirty="0" smtClean="0"/>
              <a:t>Install Java (latest official)</a:t>
            </a:r>
            <a:endParaRPr lang="en-US" dirty="0"/>
          </a:p>
          <a:p>
            <a:pPr lvl="2"/>
            <a:r>
              <a:rPr lang="en-US" dirty="0">
                <a:solidFill>
                  <a:schemeClr val="accent1"/>
                </a:solidFill>
              </a:rPr>
              <a:t>brew cask install </a:t>
            </a:r>
            <a:r>
              <a:rPr lang="en-US" dirty="0" smtClean="0">
                <a:solidFill>
                  <a:schemeClr val="accent1"/>
                </a:solidFill>
              </a:rPr>
              <a:t>java</a:t>
            </a:r>
          </a:p>
          <a:p>
            <a:pPr lvl="1"/>
            <a:r>
              <a:rPr lang="en-US" dirty="0"/>
              <a:t>Install Java </a:t>
            </a:r>
            <a:r>
              <a:rPr lang="en-US" dirty="0" smtClean="0"/>
              <a:t>8</a:t>
            </a:r>
            <a:endParaRPr lang="en-US" dirty="0"/>
          </a:p>
          <a:p>
            <a:pPr lvl="2"/>
            <a:r>
              <a:rPr lang="en-US" dirty="0">
                <a:solidFill>
                  <a:schemeClr val="accent1"/>
                </a:solidFill>
              </a:rPr>
              <a:t>brew tap </a:t>
            </a:r>
            <a:r>
              <a:rPr lang="en-US" dirty="0" err="1">
                <a:solidFill>
                  <a:schemeClr val="accent1"/>
                </a:solidFill>
              </a:rPr>
              <a:t>caskroom</a:t>
            </a:r>
            <a:r>
              <a:rPr lang="en-US" dirty="0">
                <a:solidFill>
                  <a:schemeClr val="accent1"/>
                </a:solidFill>
              </a:rPr>
              <a:t>/versions</a:t>
            </a:r>
          </a:p>
          <a:p>
            <a:pPr lvl="2"/>
            <a:r>
              <a:rPr lang="en-US" dirty="0">
                <a:solidFill>
                  <a:schemeClr val="accent1"/>
                </a:solidFill>
              </a:rPr>
              <a:t>brew cask install java8</a:t>
            </a:r>
            <a:endParaRPr lang="en-US" sz="2800" dirty="0" smtClean="0"/>
          </a:p>
        </p:txBody>
      </p:sp>
    </p:spTree>
    <p:extLst>
      <p:ext uri="{BB962C8B-B14F-4D97-AF65-F5344CB8AC3E}">
        <p14:creationId xmlns:p14="http://schemas.microsoft.com/office/powerpoint/2010/main" val="1088365951"/>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Installations</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smtClean="0"/>
              <a:t>Windows</a:t>
            </a:r>
          </a:p>
          <a:p>
            <a:pPr lvl="1"/>
            <a:r>
              <a:rPr lang="en-US" dirty="0" smtClean="0"/>
              <a:t>Use the official installer (preferable latest LTS release)</a:t>
            </a:r>
          </a:p>
          <a:p>
            <a:r>
              <a:rPr lang="en-US" dirty="0" smtClean="0"/>
              <a:t>Linux</a:t>
            </a:r>
          </a:p>
          <a:p>
            <a:pPr lvl="1"/>
            <a:r>
              <a:rPr lang="en-US" dirty="0"/>
              <a:t>Use </a:t>
            </a:r>
            <a:r>
              <a:rPr lang="en-US" dirty="0">
                <a:hlinkClick r:id="rId3"/>
              </a:rPr>
              <a:t>Node Version Manager</a:t>
            </a:r>
            <a:endParaRPr lang="en-US" dirty="0" smtClean="0"/>
          </a:p>
          <a:p>
            <a:r>
              <a:rPr lang="en-US" dirty="0" smtClean="0"/>
              <a:t>OSX</a:t>
            </a:r>
          </a:p>
          <a:p>
            <a:pPr lvl="1"/>
            <a:r>
              <a:rPr lang="en-US" dirty="0"/>
              <a:t>Use </a:t>
            </a:r>
            <a:r>
              <a:rPr lang="en-US" dirty="0" smtClean="0"/>
              <a:t>brew</a:t>
            </a:r>
          </a:p>
          <a:p>
            <a:pPr lvl="1"/>
            <a:r>
              <a:rPr lang="en-US" dirty="0" smtClean="0"/>
              <a:t>If you need custom version, read </a:t>
            </a:r>
            <a:r>
              <a:rPr lang="en-US" dirty="0" smtClean="0">
                <a:hlinkClick r:id="rId4"/>
              </a:rPr>
              <a:t>this</a:t>
            </a:r>
            <a:r>
              <a:rPr lang="en-US" dirty="0" smtClean="0"/>
              <a:t> article</a:t>
            </a:r>
          </a:p>
          <a:p>
            <a:pPr lvl="1"/>
            <a:r>
              <a:rPr lang="en-US" dirty="0" smtClean="0"/>
              <a:t>Make </a:t>
            </a:r>
            <a:r>
              <a:rPr lang="en-US" dirty="0"/>
              <a:t>sure you have </a:t>
            </a:r>
            <a:r>
              <a:rPr lang="en-US" dirty="0" smtClean="0"/>
              <a:t>NOT </a:t>
            </a:r>
            <a:r>
              <a:rPr lang="en-US" dirty="0"/>
              <a:t>installed Node or Appium with </a:t>
            </a:r>
            <a:r>
              <a:rPr lang="en-US" dirty="0" err="1"/>
              <a:t>sudo</a:t>
            </a:r>
            <a:r>
              <a:rPr lang="en-US" dirty="0"/>
              <a:t>!</a:t>
            </a:r>
          </a:p>
        </p:txBody>
      </p:sp>
    </p:spTree>
    <p:extLst>
      <p:ext uri="{BB962C8B-B14F-4D97-AF65-F5344CB8AC3E}">
        <p14:creationId xmlns:p14="http://schemas.microsoft.com/office/powerpoint/2010/main" val="182652888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NVM</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smtClean="0"/>
              <a:t>Node by default is installed globally</a:t>
            </a:r>
          </a:p>
          <a:p>
            <a:pPr lvl="1"/>
            <a:r>
              <a:rPr lang="en-US" dirty="0" smtClean="0"/>
              <a:t>By default you can use only one version at the time</a:t>
            </a:r>
          </a:p>
          <a:p>
            <a:pPr lvl="1"/>
            <a:r>
              <a:rPr lang="en-US" dirty="0" smtClean="0"/>
              <a:t>It is a problem when you have 2 tools that require different versions and you need to work with both of them at the same time</a:t>
            </a:r>
          </a:p>
          <a:p>
            <a:r>
              <a:rPr lang="en-US" dirty="0" smtClean="0"/>
              <a:t>The solution – Node Version Manager</a:t>
            </a:r>
          </a:p>
          <a:p>
            <a:pPr lvl="1"/>
            <a:r>
              <a:rPr lang="en-US" dirty="0" smtClean="0"/>
              <a:t>Install multiple nodes and change current via </a:t>
            </a:r>
            <a:r>
              <a:rPr lang="en-US" dirty="0" err="1" smtClean="0"/>
              <a:t>symlink</a:t>
            </a:r>
            <a:endParaRPr lang="en-US" dirty="0" smtClean="0"/>
          </a:p>
          <a:p>
            <a:pPr lvl="1"/>
            <a:r>
              <a:rPr lang="en-US" dirty="0"/>
              <a:t>Windows alternative: </a:t>
            </a:r>
            <a:r>
              <a:rPr lang="en-US" dirty="0" err="1" smtClean="0">
                <a:hlinkClick r:id="rId3"/>
              </a:rPr>
              <a:t>coreybutler</a:t>
            </a:r>
            <a:r>
              <a:rPr lang="en-US" dirty="0" smtClean="0">
                <a:hlinkClick r:id="rId3"/>
              </a:rPr>
              <a:t>/</a:t>
            </a:r>
            <a:r>
              <a:rPr lang="en-US" dirty="0" err="1" smtClean="0">
                <a:hlinkClick r:id="rId3"/>
              </a:rPr>
              <a:t>nvm</a:t>
            </a:r>
            <a:r>
              <a:rPr lang="en-US" dirty="0" smtClean="0">
                <a:hlinkClick r:id="rId3"/>
              </a:rPr>
              <a:t>-windows</a:t>
            </a:r>
            <a:endParaRPr lang="en-US" dirty="0" smtClean="0"/>
          </a:p>
          <a:p>
            <a:pPr lvl="1"/>
            <a:r>
              <a:rPr lang="en-US" dirty="0" smtClean="0"/>
              <a:t>Another alternative</a:t>
            </a:r>
            <a:r>
              <a:rPr lang="en-US" dirty="0"/>
              <a:t>: </a:t>
            </a:r>
            <a:r>
              <a:rPr lang="en-US" dirty="0">
                <a:hlinkClick r:id="rId4"/>
              </a:rPr>
              <a:t>tj/n</a:t>
            </a:r>
            <a:endParaRPr lang="en-US" dirty="0"/>
          </a:p>
          <a:p>
            <a:pPr lvl="1"/>
            <a:endParaRPr lang="en-US" dirty="0"/>
          </a:p>
        </p:txBody>
      </p:sp>
    </p:spTree>
    <p:extLst>
      <p:ext uri="{BB962C8B-B14F-4D97-AF65-F5344CB8AC3E}">
        <p14:creationId xmlns:p14="http://schemas.microsoft.com/office/powerpoint/2010/main" val="124505281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Npm</a:t>
            </a:r>
            <a:endParaRPr lang="en-US" dirty="0"/>
          </a:p>
        </p:txBody>
      </p:sp>
      <p:sp>
        <p:nvSpPr>
          <p:cNvPr id="7" name="Content Placeholder 2"/>
          <p:cNvSpPr>
            <a:spLocks noGrp="1"/>
          </p:cNvSpPr>
          <p:nvPr>
            <p:ph idx="1"/>
          </p:nvPr>
        </p:nvSpPr>
        <p:spPr>
          <a:xfrm>
            <a:off x="0" y="1524000"/>
            <a:ext cx="9144000" cy="5334000"/>
          </a:xfrm>
        </p:spPr>
        <p:txBody>
          <a:bodyPr>
            <a:normAutofit lnSpcReduction="10000"/>
          </a:bodyPr>
          <a:lstStyle/>
          <a:p>
            <a:r>
              <a:rPr lang="en-US" dirty="0" smtClean="0"/>
              <a:t>Install packages locally</a:t>
            </a:r>
          </a:p>
          <a:p>
            <a:pPr lvl="1"/>
            <a:r>
              <a:rPr lang="en-US" dirty="0" err="1">
                <a:solidFill>
                  <a:schemeClr val="accent1"/>
                </a:solidFill>
              </a:rPr>
              <a:t>npm</a:t>
            </a:r>
            <a:r>
              <a:rPr lang="en-US" dirty="0">
                <a:solidFill>
                  <a:schemeClr val="accent1"/>
                </a:solidFill>
              </a:rPr>
              <a:t> install &lt;</a:t>
            </a:r>
            <a:r>
              <a:rPr lang="en-US" dirty="0" err="1">
                <a:solidFill>
                  <a:schemeClr val="accent1"/>
                </a:solidFill>
              </a:rPr>
              <a:t>package_name</a:t>
            </a:r>
            <a:r>
              <a:rPr lang="en-US" dirty="0" smtClean="0">
                <a:solidFill>
                  <a:schemeClr val="accent1"/>
                </a:solidFill>
              </a:rPr>
              <a:t>&gt;</a:t>
            </a:r>
          </a:p>
          <a:p>
            <a:pPr lvl="1"/>
            <a:r>
              <a:rPr lang="en-US" dirty="0" smtClean="0"/>
              <a:t>Package will be installed in local folder</a:t>
            </a:r>
          </a:p>
          <a:p>
            <a:pPr lvl="2"/>
            <a:r>
              <a:rPr lang="en-US" dirty="0" smtClean="0"/>
              <a:t>&lt;current path&gt;/</a:t>
            </a:r>
            <a:r>
              <a:rPr lang="en-US" dirty="0" err="1" smtClean="0"/>
              <a:t>node_modules</a:t>
            </a:r>
            <a:r>
              <a:rPr lang="en-US" dirty="0" smtClean="0"/>
              <a:t>/&lt;</a:t>
            </a:r>
            <a:r>
              <a:rPr lang="en-US" dirty="0" err="1" smtClean="0"/>
              <a:t>package_name</a:t>
            </a:r>
            <a:r>
              <a:rPr lang="en-US" dirty="0" smtClean="0"/>
              <a:t>&gt;</a:t>
            </a:r>
          </a:p>
          <a:p>
            <a:pPr lvl="1"/>
            <a:r>
              <a:rPr lang="en-US" dirty="0" smtClean="0"/>
              <a:t>Useful when you need to work with multiple version of same package</a:t>
            </a:r>
          </a:p>
          <a:p>
            <a:r>
              <a:rPr lang="en-US" dirty="0" smtClean="0"/>
              <a:t>Install packages globally</a:t>
            </a:r>
          </a:p>
          <a:p>
            <a:pPr lvl="1"/>
            <a:r>
              <a:rPr lang="en-US" dirty="0" err="1">
                <a:solidFill>
                  <a:schemeClr val="accent1"/>
                </a:solidFill>
              </a:rPr>
              <a:t>npm</a:t>
            </a:r>
            <a:r>
              <a:rPr lang="en-US" dirty="0">
                <a:solidFill>
                  <a:schemeClr val="accent1"/>
                </a:solidFill>
              </a:rPr>
              <a:t> install </a:t>
            </a:r>
            <a:r>
              <a:rPr lang="en-US" dirty="0" smtClean="0">
                <a:solidFill>
                  <a:schemeClr val="accent1"/>
                </a:solidFill>
              </a:rPr>
              <a:t>-g &lt;</a:t>
            </a:r>
            <a:r>
              <a:rPr lang="en-US" dirty="0" err="1" smtClean="0">
                <a:solidFill>
                  <a:schemeClr val="accent1"/>
                </a:solidFill>
              </a:rPr>
              <a:t>package_name</a:t>
            </a:r>
            <a:r>
              <a:rPr lang="en-US" dirty="0" smtClean="0">
                <a:solidFill>
                  <a:schemeClr val="accent1"/>
                </a:solidFill>
              </a:rPr>
              <a:t>&gt;</a:t>
            </a:r>
          </a:p>
          <a:p>
            <a:pPr lvl="1"/>
            <a:r>
              <a:rPr lang="en-US" dirty="0" smtClean="0"/>
              <a:t>Package will be installed in </a:t>
            </a:r>
          </a:p>
          <a:p>
            <a:pPr lvl="2"/>
            <a:r>
              <a:rPr lang="en-US" dirty="0" smtClean="0"/>
              <a:t>&lt;global </a:t>
            </a:r>
            <a:r>
              <a:rPr lang="en-US" dirty="0" err="1" smtClean="0"/>
              <a:t>node_modules</a:t>
            </a:r>
            <a:r>
              <a:rPr lang="en-US" dirty="0" smtClean="0"/>
              <a:t>&gt;/&lt;</a:t>
            </a:r>
            <a:r>
              <a:rPr lang="en-US" dirty="0" err="1" smtClean="0"/>
              <a:t>package_name</a:t>
            </a:r>
            <a:r>
              <a:rPr lang="en-US" dirty="0" smtClean="0"/>
              <a:t>&gt;</a:t>
            </a:r>
          </a:p>
          <a:p>
            <a:pPr lvl="1"/>
            <a:r>
              <a:rPr lang="en-US" dirty="0" smtClean="0"/>
              <a:t>Easy to access, global packages are in path</a:t>
            </a:r>
          </a:p>
        </p:txBody>
      </p:sp>
    </p:spTree>
    <p:extLst>
      <p:ext uri="{BB962C8B-B14F-4D97-AF65-F5344CB8AC3E}">
        <p14:creationId xmlns:p14="http://schemas.microsoft.com/office/powerpoint/2010/main" val="39978090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Npm</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smtClean="0"/>
              <a:t>Install specific version of package</a:t>
            </a:r>
          </a:p>
          <a:p>
            <a:pPr lvl="1"/>
            <a:r>
              <a:rPr lang="en-US" dirty="0" err="1">
                <a:solidFill>
                  <a:schemeClr val="accent1"/>
                </a:solidFill>
              </a:rPr>
              <a:t>npm</a:t>
            </a:r>
            <a:r>
              <a:rPr lang="en-US" dirty="0">
                <a:solidFill>
                  <a:schemeClr val="accent1"/>
                </a:solidFill>
              </a:rPr>
              <a:t> install &lt;</a:t>
            </a:r>
            <a:r>
              <a:rPr lang="en-US" dirty="0" err="1">
                <a:solidFill>
                  <a:schemeClr val="accent1"/>
                </a:solidFill>
              </a:rPr>
              <a:t>package_name</a:t>
            </a:r>
            <a:r>
              <a:rPr lang="en-US" dirty="0" smtClean="0">
                <a:solidFill>
                  <a:schemeClr val="accent1"/>
                </a:solidFill>
              </a:rPr>
              <a:t>&gt;@version</a:t>
            </a:r>
          </a:p>
          <a:p>
            <a:r>
              <a:rPr lang="en-US" dirty="0" smtClean="0"/>
              <a:t>Uninstall package</a:t>
            </a:r>
          </a:p>
          <a:p>
            <a:pPr lvl="1"/>
            <a:r>
              <a:rPr lang="en-US" dirty="0" smtClean="0"/>
              <a:t>Global: </a:t>
            </a:r>
            <a:r>
              <a:rPr lang="en-US" dirty="0" err="1" smtClean="0">
                <a:solidFill>
                  <a:schemeClr val="accent1"/>
                </a:solidFill>
              </a:rPr>
              <a:t>npm</a:t>
            </a:r>
            <a:r>
              <a:rPr lang="en-US" dirty="0">
                <a:solidFill>
                  <a:schemeClr val="accent1"/>
                </a:solidFill>
              </a:rPr>
              <a:t> </a:t>
            </a:r>
            <a:r>
              <a:rPr lang="en-US" dirty="0" smtClean="0">
                <a:solidFill>
                  <a:schemeClr val="accent1"/>
                </a:solidFill>
              </a:rPr>
              <a:t>uninstall</a:t>
            </a:r>
            <a:r>
              <a:rPr lang="en-US" dirty="0">
                <a:solidFill>
                  <a:schemeClr val="accent1"/>
                </a:solidFill>
              </a:rPr>
              <a:t> </a:t>
            </a:r>
            <a:r>
              <a:rPr lang="en-US" dirty="0" smtClean="0">
                <a:solidFill>
                  <a:schemeClr val="accent1"/>
                </a:solidFill>
              </a:rPr>
              <a:t>-g &lt;</a:t>
            </a:r>
            <a:r>
              <a:rPr lang="en-US" dirty="0" err="1" smtClean="0">
                <a:solidFill>
                  <a:schemeClr val="accent1"/>
                </a:solidFill>
              </a:rPr>
              <a:t>package_name</a:t>
            </a:r>
            <a:r>
              <a:rPr lang="en-US" dirty="0">
                <a:solidFill>
                  <a:schemeClr val="accent1"/>
                </a:solidFill>
              </a:rPr>
              <a:t>&gt;</a:t>
            </a:r>
          </a:p>
          <a:p>
            <a:pPr lvl="1"/>
            <a:r>
              <a:rPr lang="en-US" dirty="0" smtClean="0"/>
              <a:t>Local: </a:t>
            </a:r>
            <a:r>
              <a:rPr lang="en-US" dirty="0" err="1" smtClean="0">
                <a:solidFill>
                  <a:schemeClr val="accent1"/>
                </a:solidFill>
              </a:rPr>
              <a:t>npm</a:t>
            </a:r>
            <a:r>
              <a:rPr lang="en-US" dirty="0">
                <a:solidFill>
                  <a:schemeClr val="accent1"/>
                </a:solidFill>
              </a:rPr>
              <a:t> </a:t>
            </a:r>
            <a:r>
              <a:rPr lang="en-US" dirty="0" smtClean="0">
                <a:solidFill>
                  <a:schemeClr val="accent1"/>
                </a:solidFill>
              </a:rPr>
              <a:t>uninstall</a:t>
            </a:r>
            <a:r>
              <a:rPr lang="en-US" dirty="0">
                <a:solidFill>
                  <a:schemeClr val="accent1"/>
                </a:solidFill>
              </a:rPr>
              <a:t> </a:t>
            </a:r>
            <a:r>
              <a:rPr lang="en-US" dirty="0" smtClean="0">
                <a:solidFill>
                  <a:schemeClr val="accent1"/>
                </a:solidFill>
              </a:rPr>
              <a:t> &lt;</a:t>
            </a:r>
            <a:r>
              <a:rPr lang="en-US" dirty="0" err="1" smtClean="0">
                <a:solidFill>
                  <a:schemeClr val="accent1"/>
                </a:solidFill>
              </a:rPr>
              <a:t>package_name</a:t>
            </a:r>
            <a:r>
              <a:rPr lang="en-US" dirty="0" smtClean="0">
                <a:solidFill>
                  <a:schemeClr val="accent1"/>
                </a:solidFill>
              </a:rPr>
              <a:t>&gt; </a:t>
            </a:r>
          </a:p>
          <a:p>
            <a:pPr lvl="1"/>
            <a:r>
              <a:rPr lang="en-US" dirty="0" smtClean="0"/>
              <a:t>For local packages it is also safe just to delete </a:t>
            </a:r>
            <a:r>
              <a:rPr lang="en-US" dirty="0" err="1" smtClean="0"/>
              <a:t>node_modules</a:t>
            </a:r>
            <a:r>
              <a:rPr lang="en-US" dirty="0" smtClean="0"/>
              <a:t> folder</a:t>
            </a:r>
          </a:p>
          <a:p>
            <a:pPr lvl="1"/>
            <a:r>
              <a:rPr lang="en-US" dirty="0" smtClean="0"/>
              <a:t>Note that when you uninstall you do not specify @version!</a:t>
            </a:r>
            <a:endParaRPr lang="en-US" dirty="0"/>
          </a:p>
          <a:p>
            <a:pPr lvl="1"/>
            <a:endParaRPr lang="en-US" dirty="0" smtClean="0"/>
          </a:p>
        </p:txBody>
      </p:sp>
    </p:spTree>
    <p:extLst>
      <p:ext uri="{BB962C8B-B14F-4D97-AF65-F5344CB8AC3E}">
        <p14:creationId xmlns:p14="http://schemas.microsoft.com/office/powerpoint/2010/main" val="3063881573"/>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Npm</a:t>
            </a:r>
            <a:endParaRPr lang="en-US" dirty="0"/>
          </a:p>
        </p:txBody>
      </p:sp>
      <p:sp>
        <p:nvSpPr>
          <p:cNvPr id="7" name="Content Placeholder 2"/>
          <p:cNvSpPr>
            <a:spLocks noGrp="1"/>
          </p:cNvSpPr>
          <p:nvPr>
            <p:ph idx="1"/>
          </p:nvPr>
        </p:nvSpPr>
        <p:spPr>
          <a:xfrm>
            <a:off x="0" y="1524000"/>
            <a:ext cx="9144000" cy="5334000"/>
          </a:xfrm>
        </p:spPr>
        <p:txBody>
          <a:bodyPr>
            <a:normAutofit lnSpcReduction="10000"/>
          </a:bodyPr>
          <a:lstStyle/>
          <a:p>
            <a:r>
              <a:rPr lang="en-US" dirty="0" smtClean="0"/>
              <a:t>Check latest version of package on NPM</a:t>
            </a:r>
          </a:p>
          <a:p>
            <a:pPr lvl="1"/>
            <a:r>
              <a:rPr lang="en-US" dirty="0" err="1">
                <a:solidFill>
                  <a:schemeClr val="accent1"/>
                </a:solidFill>
              </a:rPr>
              <a:t>npm</a:t>
            </a:r>
            <a:r>
              <a:rPr lang="en-US" dirty="0">
                <a:solidFill>
                  <a:schemeClr val="accent1"/>
                </a:solidFill>
              </a:rPr>
              <a:t> view &lt;</a:t>
            </a:r>
            <a:r>
              <a:rPr lang="en-US" dirty="0" err="1">
                <a:solidFill>
                  <a:schemeClr val="accent1"/>
                </a:solidFill>
              </a:rPr>
              <a:t>package_name</a:t>
            </a:r>
            <a:r>
              <a:rPr lang="en-US" dirty="0" smtClean="0">
                <a:solidFill>
                  <a:schemeClr val="accent1"/>
                </a:solidFill>
              </a:rPr>
              <a:t>&gt; </a:t>
            </a:r>
            <a:r>
              <a:rPr lang="en-US" dirty="0" err="1" smtClean="0">
                <a:solidFill>
                  <a:schemeClr val="accent1"/>
                </a:solidFill>
              </a:rPr>
              <a:t>dist</a:t>
            </a:r>
            <a:r>
              <a:rPr lang="en-US" dirty="0" smtClean="0">
                <a:solidFill>
                  <a:schemeClr val="accent1"/>
                </a:solidFill>
              </a:rPr>
              <a:t>-tags</a:t>
            </a:r>
          </a:p>
          <a:p>
            <a:pPr lvl="1"/>
            <a:endParaRPr lang="en-US" dirty="0"/>
          </a:p>
          <a:p>
            <a:r>
              <a:rPr lang="en-US" dirty="0" smtClean="0"/>
              <a:t>Get full details for package</a:t>
            </a:r>
          </a:p>
          <a:p>
            <a:pPr lvl="1"/>
            <a:r>
              <a:rPr lang="en-US" dirty="0" err="1" smtClean="0">
                <a:solidFill>
                  <a:schemeClr val="accent1"/>
                </a:solidFill>
              </a:rPr>
              <a:t>npm</a:t>
            </a:r>
            <a:r>
              <a:rPr lang="en-US" dirty="0">
                <a:solidFill>
                  <a:schemeClr val="accent1"/>
                </a:solidFill>
              </a:rPr>
              <a:t> </a:t>
            </a:r>
            <a:r>
              <a:rPr lang="en-US" dirty="0" smtClean="0">
                <a:solidFill>
                  <a:schemeClr val="accent1"/>
                </a:solidFill>
              </a:rPr>
              <a:t>view</a:t>
            </a:r>
            <a:r>
              <a:rPr lang="en-US" dirty="0">
                <a:solidFill>
                  <a:schemeClr val="accent1"/>
                </a:solidFill>
              </a:rPr>
              <a:t> &lt;</a:t>
            </a:r>
            <a:r>
              <a:rPr lang="en-US" dirty="0" err="1" smtClean="0">
                <a:solidFill>
                  <a:schemeClr val="accent1"/>
                </a:solidFill>
              </a:rPr>
              <a:t>package_name</a:t>
            </a:r>
            <a:r>
              <a:rPr lang="en-US" dirty="0" smtClean="0">
                <a:solidFill>
                  <a:schemeClr val="accent1"/>
                </a:solidFill>
              </a:rPr>
              <a:t>&gt;</a:t>
            </a:r>
          </a:p>
          <a:p>
            <a:pPr lvl="1"/>
            <a:endParaRPr lang="en-US" dirty="0" smtClean="0"/>
          </a:p>
          <a:p>
            <a:r>
              <a:rPr lang="en-US" dirty="0" smtClean="0"/>
              <a:t>Check if local packages are outdated</a:t>
            </a:r>
            <a:endParaRPr lang="en-US" dirty="0"/>
          </a:p>
          <a:p>
            <a:pPr lvl="1"/>
            <a:r>
              <a:rPr lang="en-US" dirty="0" err="1">
                <a:solidFill>
                  <a:schemeClr val="accent1"/>
                </a:solidFill>
              </a:rPr>
              <a:t>npm</a:t>
            </a:r>
            <a:r>
              <a:rPr lang="en-US" dirty="0">
                <a:solidFill>
                  <a:schemeClr val="accent1"/>
                </a:solidFill>
              </a:rPr>
              <a:t>  </a:t>
            </a:r>
            <a:r>
              <a:rPr lang="en-US" dirty="0" smtClean="0">
                <a:solidFill>
                  <a:schemeClr val="accent1"/>
                </a:solidFill>
              </a:rPr>
              <a:t>outdated</a:t>
            </a:r>
          </a:p>
          <a:p>
            <a:pPr marL="457200" lvl="1" indent="0">
              <a:buNone/>
            </a:pPr>
            <a:endParaRPr lang="en-US" dirty="0" smtClean="0"/>
          </a:p>
          <a:p>
            <a:r>
              <a:rPr lang="en-US" dirty="0" smtClean="0"/>
              <a:t>Find the origin of some installed package</a:t>
            </a:r>
            <a:endParaRPr lang="en-US" dirty="0"/>
          </a:p>
          <a:p>
            <a:pPr lvl="1"/>
            <a:r>
              <a:rPr lang="en-US" dirty="0" err="1">
                <a:solidFill>
                  <a:schemeClr val="accent1"/>
                </a:solidFill>
              </a:rPr>
              <a:t>npm</a:t>
            </a:r>
            <a:r>
              <a:rPr lang="en-US" dirty="0">
                <a:solidFill>
                  <a:schemeClr val="accent1"/>
                </a:solidFill>
              </a:rPr>
              <a:t> ls </a:t>
            </a:r>
            <a:r>
              <a:rPr lang="en-US" dirty="0" smtClean="0">
                <a:solidFill>
                  <a:schemeClr val="accent1"/>
                </a:solidFill>
              </a:rPr>
              <a:t>&lt;</a:t>
            </a:r>
            <a:r>
              <a:rPr lang="en-US" dirty="0" err="1" smtClean="0">
                <a:solidFill>
                  <a:schemeClr val="accent1"/>
                </a:solidFill>
              </a:rPr>
              <a:t>local_package</a:t>
            </a:r>
            <a:r>
              <a:rPr lang="en-US" dirty="0" smtClean="0">
                <a:solidFill>
                  <a:schemeClr val="accent1"/>
                </a:solidFill>
              </a:rPr>
              <a:t>&gt;</a:t>
            </a:r>
            <a:endParaRPr lang="en-US" dirty="0">
              <a:solidFill>
                <a:schemeClr val="accent1"/>
              </a:solidFill>
            </a:endParaRPr>
          </a:p>
          <a:p>
            <a:pPr lvl="1"/>
            <a:endParaRPr lang="en-US" dirty="0" smtClean="0"/>
          </a:p>
        </p:txBody>
      </p:sp>
    </p:spTree>
    <p:extLst>
      <p:ext uri="{BB962C8B-B14F-4D97-AF65-F5344CB8AC3E}">
        <p14:creationId xmlns:p14="http://schemas.microsoft.com/office/powerpoint/2010/main" val="391505129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Npm</a:t>
            </a:r>
            <a:r>
              <a:rPr lang="en-US" dirty="0" smtClean="0"/>
              <a:t> Cache</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smtClean="0"/>
              <a:t>Default location</a:t>
            </a:r>
          </a:p>
          <a:p>
            <a:pPr lvl="1"/>
            <a:r>
              <a:rPr lang="en-US" dirty="0" smtClean="0">
                <a:solidFill>
                  <a:schemeClr val="accent1"/>
                </a:solidFill>
              </a:rPr>
              <a:t>~/.</a:t>
            </a:r>
            <a:r>
              <a:rPr lang="en-US" dirty="0" err="1">
                <a:solidFill>
                  <a:schemeClr val="accent1"/>
                </a:solidFill>
              </a:rPr>
              <a:t>npm</a:t>
            </a:r>
            <a:r>
              <a:rPr lang="en-US" dirty="0">
                <a:solidFill>
                  <a:schemeClr val="accent1"/>
                </a:solidFill>
              </a:rPr>
              <a:t> </a:t>
            </a:r>
            <a:r>
              <a:rPr lang="en-US" dirty="0"/>
              <a:t>on </a:t>
            </a:r>
            <a:r>
              <a:rPr lang="en-US" dirty="0" smtClean="0"/>
              <a:t>Linux/</a:t>
            </a:r>
            <a:r>
              <a:rPr lang="en-US" dirty="0" err="1" smtClean="0"/>
              <a:t>macOS</a:t>
            </a:r>
            <a:endParaRPr lang="en-US" dirty="0" smtClean="0"/>
          </a:p>
          <a:p>
            <a:pPr lvl="1"/>
            <a:r>
              <a:rPr lang="en-US" dirty="0" smtClean="0">
                <a:solidFill>
                  <a:schemeClr val="accent1"/>
                </a:solidFill>
              </a:rPr>
              <a:t>%</a:t>
            </a:r>
            <a:r>
              <a:rPr lang="en-US" dirty="0" err="1" smtClean="0">
                <a:solidFill>
                  <a:schemeClr val="accent1"/>
                </a:solidFill>
              </a:rPr>
              <a:t>AppData</a:t>
            </a:r>
            <a:r>
              <a:rPr lang="en-US" dirty="0">
                <a:solidFill>
                  <a:schemeClr val="accent1"/>
                </a:solidFill>
              </a:rPr>
              <a:t>%/</a:t>
            </a:r>
            <a:r>
              <a:rPr lang="en-US" dirty="0" err="1">
                <a:solidFill>
                  <a:schemeClr val="accent1"/>
                </a:solidFill>
              </a:rPr>
              <a:t>npm</a:t>
            </a:r>
            <a:r>
              <a:rPr lang="en-US" dirty="0">
                <a:solidFill>
                  <a:schemeClr val="accent1"/>
                </a:solidFill>
              </a:rPr>
              <a:t>-cache </a:t>
            </a:r>
            <a:r>
              <a:rPr lang="en-US" dirty="0"/>
              <a:t>on </a:t>
            </a:r>
            <a:r>
              <a:rPr lang="en-US" dirty="0" smtClean="0"/>
              <a:t>Windows</a:t>
            </a:r>
            <a:endParaRPr lang="en-US" dirty="0"/>
          </a:p>
          <a:p>
            <a:r>
              <a:rPr lang="en-US" dirty="0" smtClean="0"/>
              <a:t>Clean cache</a:t>
            </a:r>
            <a:endParaRPr lang="en-US" dirty="0"/>
          </a:p>
          <a:p>
            <a:pPr lvl="1"/>
            <a:r>
              <a:rPr lang="en-US" dirty="0" err="1" smtClean="0">
                <a:solidFill>
                  <a:schemeClr val="accent1"/>
                </a:solidFill>
              </a:rPr>
              <a:t>npm</a:t>
            </a:r>
            <a:r>
              <a:rPr lang="en-US" dirty="0" smtClean="0">
                <a:solidFill>
                  <a:schemeClr val="accent1"/>
                </a:solidFill>
              </a:rPr>
              <a:t> cache clean</a:t>
            </a:r>
          </a:p>
        </p:txBody>
      </p:sp>
    </p:spTree>
    <p:extLst>
      <p:ext uri="{BB962C8B-B14F-4D97-AF65-F5344CB8AC3E}">
        <p14:creationId xmlns:p14="http://schemas.microsoft.com/office/powerpoint/2010/main" val="73763916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Semver</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smtClean="0"/>
              <a:t>For publishers</a:t>
            </a:r>
          </a:p>
          <a:p>
            <a:pPr lvl="1"/>
            <a:r>
              <a:rPr lang="en-US" dirty="0" smtClean="0"/>
              <a:t>General</a:t>
            </a:r>
          </a:p>
          <a:p>
            <a:pPr lvl="2"/>
            <a:r>
              <a:rPr lang="en-US" dirty="0" smtClean="0"/>
              <a:t>If </a:t>
            </a:r>
            <a:r>
              <a:rPr lang="en-US" dirty="0"/>
              <a:t>a project is going to be shared with others, it should start at </a:t>
            </a:r>
            <a:r>
              <a:rPr lang="en-US" dirty="0" smtClean="0"/>
              <a:t>1.0.0</a:t>
            </a:r>
          </a:p>
          <a:p>
            <a:pPr lvl="1"/>
            <a:r>
              <a:rPr lang="en-US" dirty="0"/>
              <a:t>Bug fixes and other minor changes: </a:t>
            </a:r>
            <a:endParaRPr lang="en-US" dirty="0" smtClean="0"/>
          </a:p>
          <a:p>
            <a:pPr lvl="2"/>
            <a:r>
              <a:rPr lang="en-US" dirty="0" smtClean="0"/>
              <a:t>Patch </a:t>
            </a:r>
            <a:r>
              <a:rPr lang="en-US" dirty="0"/>
              <a:t>release, increment the last number, e.g. 1.0.1</a:t>
            </a:r>
          </a:p>
          <a:p>
            <a:pPr lvl="1"/>
            <a:r>
              <a:rPr lang="en-US" dirty="0"/>
              <a:t>New features which don't break existing features: </a:t>
            </a:r>
            <a:endParaRPr lang="en-US" dirty="0" smtClean="0"/>
          </a:p>
          <a:p>
            <a:pPr lvl="2"/>
            <a:r>
              <a:rPr lang="en-US" dirty="0" smtClean="0"/>
              <a:t>Minor </a:t>
            </a:r>
            <a:r>
              <a:rPr lang="en-US" dirty="0"/>
              <a:t>release, increment the middle number, e.g. 1.1.0</a:t>
            </a:r>
          </a:p>
          <a:p>
            <a:pPr lvl="1"/>
            <a:r>
              <a:rPr lang="en-US" dirty="0"/>
              <a:t>Changes which break backwards compatibility: </a:t>
            </a:r>
            <a:endParaRPr lang="en-US" dirty="0" smtClean="0"/>
          </a:p>
          <a:p>
            <a:pPr lvl="2"/>
            <a:r>
              <a:rPr lang="en-US" dirty="0" smtClean="0"/>
              <a:t>Major </a:t>
            </a:r>
            <a:r>
              <a:rPr lang="en-US" dirty="0"/>
              <a:t>release, increment the first number, e.g. 2.0.0</a:t>
            </a:r>
          </a:p>
          <a:p>
            <a:pPr lvl="1"/>
            <a:endParaRPr lang="en-US" dirty="0" smtClean="0"/>
          </a:p>
        </p:txBody>
      </p:sp>
    </p:spTree>
    <p:extLst>
      <p:ext uri="{BB962C8B-B14F-4D97-AF65-F5344CB8AC3E}">
        <p14:creationId xmlns:p14="http://schemas.microsoft.com/office/powerpoint/2010/main" val="1598300476"/>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Semver</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a:t>For </a:t>
            </a:r>
            <a:r>
              <a:rPr lang="en-US" dirty="0" smtClean="0"/>
              <a:t>consumers</a:t>
            </a:r>
          </a:p>
          <a:p>
            <a:pPr lvl="1"/>
            <a:r>
              <a:rPr lang="en-US" dirty="0" smtClean="0"/>
              <a:t>General</a:t>
            </a:r>
          </a:p>
          <a:p>
            <a:pPr lvl="2"/>
            <a:r>
              <a:rPr lang="en-US" dirty="0"/>
              <a:t>As a consumer, you can specify which kinds of updates your app can accept in the </a:t>
            </a:r>
            <a:r>
              <a:rPr lang="en-US" dirty="0" err="1"/>
              <a:t>package.json</a:t>
            </a:r>
            <a:r>
              <a:rPr lang="en-US" dirty="0"/>
              <a:t> </a:t>
            </a:r>
            <a:r>
              <a:rPr lang="en-US" dirty="0" smtClean="0"/>
              <a:t>file</a:t>
            </a:r>
          </a:p>
          <a:p>
            <a:pPr lvl="1"/>
            <a:r>
              <a:rPr lang="en-US" dirty="0"/>
              <a:t>Patch </a:t>
            </a:r>
            <a:r>
              <a:rPr lang="en-US" dirty="0" smtClean="0"/>
              <a:t>releases use </a:t>
            </a:r>
            <a:r>
              <a:rPr lang="en-US" dirty="0" smtClean="0">
                <a:solidFill>
                  <a:schemeClr val="accent1"/>
                </a:solidFill>
              </a:rPr>
              <a:t>~</a:t>
            </a:r>
          </a:p>
          <a:p>
            <a:pPr lvl="2"/>
            <a:r>
              <a:rPr lang="en-US" dirty="0" smtClean="0"/>
              <a:t>1.0 </a:t>
            </a:r>
            <a:r>
              <a:rPr lang="en-US" dirty="0"/>
              <a:t>or 1.0.x or ~1.0.4</a:t>
            </a:r>
          </a:p>
          <a:p>
            <a:pPr lvl="1"/>
            <a:r>
              <a:rPr lang="en-US" dirty="0"/>
              <a:t>Minor </a:t>
            </a:r>
            <a:r>
              <a:rPr lang="en-US" dirty="0" smtClean="0"/>
              <a:t>releases use </a:t>
            </a:r>
            <a:r>
              <a:rPr lang="en-US" dirty="0">
                <a:solidFill>
                  <a:schemeClr val="accent1"/>
                </a:solidFill>
              </a:rPr>
              <a:t>^</a:t>
            </a:r>
            <a:endParaRPr lang="en-US" dirty="0" smtClean="0">
              <a:solidFill>
                <a:schemeClr val="accent1"/>
              </a:solidFill>
            </a:endParaRPr>
          </a:p>
          <a:p>
            <a:pPr lvl="2"/>
            <a:r>
              <a:rPr lang="en-US" dirty="0" smtClean="0"/>
              <a:t>1 </a:t>
            </a:r>
            <a:r>
              <a:rPr lang="en-US" dirty="0"/>
              <a:t>or 1.x or ^1.0.4</a:t>
            </a:r>
          </a:p>
          <a:p>
            <a:pPr lvl="1"/>
            <a:r>
              <a:rPr lang="en-US" dirty="0"/>
              <a:t>Major </a:t>
            </a:r>
            <a:r>
              <a:rPr lang="en-US" dirty="0" smtClean="0"/>
              <a:t>releases use </a:t>
            </a:r>
            <a:r>
              <a:rPr lang="en-US" dirty="0" smtClean="0">
                <a:solidFill>
                  <a:schemeClr val="accent1"/>
                </a:solidFill>
              </a:rPr>
              <a:t>*</a:t>
            </a:r>
          </a:p>
          <a:p>
            <a:pPr lvl="2"/>
            <a:r>
              <a:rPr lang="en-US" dirty="0" smtClean="0"/>
              <a:t>* </a:t>
            </a:r>
            <a:r>
              <a:rPr lang="en-US" dirty="0"/>
              <a:t>or x</a:t>
            </a:r>
            <a:endParaRPr lang="en-US" dirty="0" smtClean="0"/>
          </a:p>
        </p:txBody>
      </p:sp>
    </p:spTree>
    <p:extLst>
      <p:ext uri="{BB962C8B-B14F-4D97-AF65-F5344CB8AC3E}">
        <p14:creationId xmlns:p14="http://schemas.microsoft.com/office/powerpoint/2010/main" val="2000343580"/>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Be Careful </a:t>
            </a:r>
            <a:endParaRPr lang="en-US" dirty="0"/>
          </a:p>
        </p:txBody>
      </p:sp>
      <p:pic>
        <p:nvPicPr>
          <p:cNvPr id="1026" name="Picture 2" descr="forrest gump - mama always said &quot;npm install&quot; is like a box of chocolates you never know what you're gonna g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503680"/>
            <a:ext cx="5334000"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96284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Be Careful </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err="1" smtClean="0"/>
              <a:t>Npm</a:t>
            </a:r>
            <a:r>
              <a:rPr lang="en-US" dirty="0" smtClean="0"/>
              <a:t> has a lot of specifics, just an example:</a:t>
            </a:r>
            <a:endParaRPr lang="en-US" dirty="0"/>
          </a:p>
          <a:p>
            <a:pPr lvl="1"/>
            <a:r>
              <a:rPr lang="en-US" dirty="0" err="1" smtClean="0"/>
              <a:t>node_modules</a:t>
            </a:r>
            <a:r>
              <a:rPr lang="en-US" dirty="0" smtClean="0"/>
              <a:t> upper in path might cause a issues</a:t>
            </a:r>
          </a:p>
          <a:p>
            <a:pPr lvl="2"/>
            <a:r>
              <a:rPr lang="en-US" dirty="0" smtClean="0"/>
              <a:t>If you have ~/</a:t>
            </a:r>
            <a:r>
              <a:rPr lang="en-US" dirty="0" err="1" smtClean="0"/>
              <a:t>node_modules</a:t>
            </a:r>
            <a:r>
              <a:rPr lang="en-US" dirty="0" smtClean="0"/>
              <a:t> and you try to </a:t>
            </a:r>
            <a:r>
              <a:rPr lang="en-US" dirty="0" err="1" smtClean="0"/>
              <a:t>npm</a:t>
            </a:r>
            <a:r>
              <a:rPr lang="en-US" dirty="0" smtClean="0"/>
              <a:t> install something locally in ~/subdir it will be installed in ~/</a:t>
            </a:r>
            <a:r>
              <a:rPr lang="en-US" dirty="0" err="1" smtClean="0"/>
              <a:t>node_modules</a:t>
            </a:r>
            <a:endParaRPr lang="en-US" dirty="0" smtClean="0"/>
          </a:p>
        </p:txBody>
      </p:sp>
    </p:spTree>
    <p:extLst>
      <p:ext uri="{BB962C8B-B14F-4D97-AF65-F5344CB8AC3E}">
        <p14:creationId xmlns:p14="http://schemas.microsoft.com/office/powerpoint/2010/main" val="23517320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Ruby and Python</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smtClean="0"/>
              <a:t>Ruby and Python are build-in in every </a:t>
            </a:r>
            <a:r>
              <a:rPr lang="en-US" dirty="0" err="1" smtClean="0"/>
              <a:t>macOS</a:t>
            </a:r>
            <a:endParaRPr lang="en-US" dirty="0" smtClean="0"/>
          </a:p>
          <a:p>
            <a:pPr lvl="1"/>
            <a:r>
              <a:rPr lang="en-US" dirty="0" smtClean="0"/>
              <a:t>For </a:t>
            </a:r>
            <a:r>
              <a:rPr lang="en-US" dirty="0" err="1" smtClean="0"/>
              <a:t>macOS</a:t>
            </a:r>
            <a:r>
              <a:rPr lang="en-US" dirty="0" smtClean="0"/>
              <a:t> Sierra versions are:</a:t>
            </a:r>
          </a:p>
          <a:p>
            <a:pPr lvl="2"/>
            <a:r>
              <a:rPr lang="en-US" dirty="0"/>
              <a:t>ruby </a:t>
            </a:r>
            <a:r>
              <a:rPr lang="en-US" dirty="0" smtClean="0"/>
              <a:t>2.0.0p648</a:t>
            </a:r>
          </a:p>
          <a:p>
            <a:pPr lvl="2"/>
            <a:r>
              <a:rPr lang="en-US" dirty="0" smtClean="0"/>
              <a:t>Python 2.7</a:t>
            </a:r>
          </a:p>
          <a:p>
            <a:pPr lvl="1"/>
            <a:r>
              <a:rPr lang="en-US" dirty="0"/>
              <a:t>Start a Simple HTTP Server in Any Folder</a:t>
            </a:r>
          </a:p>
          <a:p>
            <a:pPr lvl="2"/>
            <a:r>
              <a:rPr lang="en-US" dirty="0"/>
              <a:t>python -m </a:t>
            </a:r>
            <a:r>
              <a:rPr lang="en-US" dirty="0" err="1"/>
              <a:t>SimpleHTTPServer</a:t>
            </a:r>
            <a:r>
              <a:rPr lang="en-US" dirty="0"/>
              <a:t> 8000</a:t>
            </a:r>
          </a:p>
          <a:p>
            <a:pPr lvl="2"/>
            <a:r>
              <a:rPr lang="en-US" dirty="0" smtClean="0"/>
              <a:t>Very useful </a:t>
            </a:r>
            <a:r>
              <a:rPr lang="en-US" dirty="0"/>
              <a:t>to quickly test some HTML that you’re working </a:t>
            </a:r>
            <a:r>
              <a:rPr lang="en-US" dirty="0" smtClean="0"/>
              <a:t>on, just open your browser </a:t>
            </a:r>
            <a:r>
              <a:rPr lang="en-US" dirty="0"/>
              <a:t>and visit </a:t>
            </a:r>
            <a:r>
              <a:rPr lang="en-US" i="1" dirty="0">
                <a:hlinkClick r:id="rId3"/>
              </a:rPr>
              <a:t>http://localhost:8000</a:t>
            </a:r>
            <a:endParaRPr lang="en-US" dirty="0"/>
          </a:p>
          <a:p>
            <a:pPr lvl="2"/>
            <a:endParaRPr lang="en-US" dirty="0" smtClean="0"/>
          </a:p>
        </p:txBody>
      </p:sp>
    </p:spTree>
    <p:extLst>
      <p:ext uri="{BB962C8B-B14F-4D97-AF65-F5344CB8AC3E}">
        <p14:creationId xmlns:p14="http://schemas.microsoft.com/office/powerpoint/2010/main" val="352476242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09800"/>
            <a:ext cx="8077200" cy="1981200"/>
          </a:xfrm>
        </p:spPr>
        <p:txBody>
          <a:bodyPr>
            <a:normAutofit/>
          </a:bodyPr>
          <a:lstStyle/>
          <a:p>
            <a:pPr algn="ctr"/>
            <a:r>
              <a:rPr lang="en-US" sz="4800" dirty="0" err="1" smtClean="0"/>
              <a:t>Npm</a:t>
            </a:r>
            <a:r>
              <a:rPr lang="en-US" sz="4800" dirty="0" smtClean="0"/>
              <a:t> Packages </a:t>
            </a:r>
            <a:br>
              <a:rPr lang="en-US" sz="4800" dirty="0" smtClean="0"/>
            </a:br>
            <a:r>
              <a:rPr lang="en-US" sz="4800" dirty="0" smtClean="0"/>
              <a:t>for Android and iOS</a:t>
            </a:r>
            <a:endParaRPr lang="bg-BG" dirty="0"/>
          </a:p>
        </p:txBody>
      </p:sp>
      <p:sp>
        <p:nvSpPr>
          <p:cNvPr id="8" name="Title 1"/>
          <p:cNvSpPr txBox="1">
            <a:spLocks/>
          </p:cNvSpPr>
          <p:nvPr/>
        </p:nvSpPr>
        <p:spPr>
          <a:xfrm>
            <a:off x="4953000" y="5715000"/>
            <a:ext cx="3886200" cy="914400"/>
          </a:xfrm>
          <a:prstGeom prst="rect">
            <a:avLst/>
          </a:prstGeom>
        </p:spPr>
        <p:txBody>
          <a:bodyPr vert="horz" lIns="91440" tIns="0" rIns="45720" bIns="0" rtlCol="0" anchor="t">
            <a:normAutofit/>
            <a:scene3d>
              <a:camera prst="orthographicFront"/>
              <a:lightRig rig="threePt" dir="t">
                <a:rot lat="0" lon="0" rev="4800000"/>
              </a:lightRig>
            </a:scene3d>
            <a:sp3d prstMaterial="matte">
              <a:bevelT w="50800" h="10160"/>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500" b="1" i="0" u="none" strike="noStrike" kern="1200" cap="none" spc="0" normalizeH="0" baseline="0" noProof="0" dirty="0" smtClean="0">
                <a:ln>
                  <a:noFill/>
                </a:ln>
                <a:solidFill>
                  <a:schemeClr val="tx1">
                    <a:lumMod val="85000"/>
                  </a:schemeClr>
                </a:solidFill>
                <a:effectLst/>
                <a:uLnTx/>
                <a:uFillTx/>
                <a:latin typeface="+mj-lt"/>
                <a:ea typeface="+mj-ea"/>
                <a:cs typeface="+mj-cs"/>
              </a:rPr>
              <a:t>www.pragmatic.bg</a:t>
            </a:r>
            <a:endParaRPr kumimoji="0" lang="en-US" sz="3500" b="1" i="0" u="none" strike="noStrike" kern="1200" cap="none" spc="0" normalizeH="0" baseline="0" noProof="0" dirty="0">
              <a:ln>
                <a:noFill/>
              </a:ln>
              <a:solidFill>
                <a:schemeClr val="tx1">
                  <a:lumMod val="85000"/>
                </a:schemeClr>
              </a:solidFill>
              <a:effectLst/>
              <a:uLnTx/>
              <a:uFillTx/>
              <a:latin typeface="+mj-lt"/>
              <a:ea typeface="+mj-ea"/>
              <a:cs typeface="+mj-cs"/>
            </a:endParaRPr>
          </a:p>
        </p:txBody>
      </p:sp>
    </p:spTree>
    <p:extLst>
      <p:ext uri="{BB962C8B-B14F-4D97-AF65-F5344CB8AC3E}">
        <p14:creationId xmlns:p14="http://schemas.microsoft.com/office/powerpoint/2010/main" val="270870906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Npm</a:t>
            </a:r>
            <a:r>
              <a:rPr lang="en-US" dirty="0" smtClean="0"/>
              <a:t> Packages</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smtClean="0"/>
              <a:t>There are a lot of node wrappers around native tools available on JavaScript ecosystem, for example </a:t>
            </a:r>
            <a:r>
              <a:rPr lang="en-US" dirty="0" err="1" smtClean="0">
                <a:solidFill>
                  <a:schemeClr val="accent1"/>
                </a:solidFill>
              </a:rPr>
              <a:t>ios</a:t>
            </a:r>
            <a:r>
              <a:rPr lang="en-US" dirty="0" smtClean="0">
                <a:solidFill>
                  <a:schemeClr val="accent1"/>
                </a:solidFill>
              </a:rPr>
              <a:t>-sim</a:t>
            </a:r>
          </a:p>
          <a:p>
            <a:endParaRPr lang="en-US" dirty="0" smtClean="0"/>
          </a:p>
          <a:p>
            <a:r>
              <a:rPr lang="en-US" dirty="0" smtClean="0"/>
              <a:t>Why someone will ever use such wrappers?</a:t>
            </a:r>
          </a:p>
          <a:p>
            <a:pPr lvl="1"/>
            <a:r>
              <a:rPr lang="en-US" dirty="0" smtClean="0"/>
              <a:t>…well, it might be just better interface </a:t>
            </a:r>
            <a:r>
              <a:rPr lang="en-US" dirty="0" smtClean="0">
                <a:sym typeface="Wingdings" panose="05000000000000000000" pitchFamily="2" charset="2"/>
              </a:rPr>
              <a:t></a:t>
            </a:r>
          </a:p>
          <a:p>
            <a:pPr lvl="1"/>
            <a:r>
              <a:rPr lang="en-US" dirty="0" smtClean="0">
                <a:sym typeface="Wingdings" panose="05000000000000000000" pitchFamily="2" charset="2"/>
              </a:rPr>
              <a:t>But usually there is another reason: </a:t>
            </a:r>
          </a:p>
          <a:p>
            <a:pPr lvl="2"/>
            <a:r>
              <a:rPr lang="en-US" dirty="0" err="1" smtClean="0">
                <a:sym typeface="Wingdings" panose="05000000000000000000" pitchFamily="2" charset="2"/>
              </a:rPr>
              <a:t>npm</a:t>
            </a:r>
            <a:r>
              <a:rPr lang="en-US" dirty="0" smtClean="0">
                <a:sym typeface="Wingdings" panose="05000000000000000000" pitchFamily="2" charset="2"/>
              </a:rPr>
              <a:t> package is JavaScript code that can be used in other JavaScript programs</a:t>
            </a:r>
            <a:r>
              <a:rPr lang="en-US" dirty="0" smtClean="0"/>
              <a:t> </a:t>
            </a:r>
          </a:p>
          <a:p>
            <a:pPr lvl="2"/>
            <a:r>
              <a:rPr lang="en-US" dirty="0" smtClean="0"/>
              <a:t>If you write your automation on JavaScript you will not execute commands on console and get output, you will have real API.</a:t>
            </a:r>
            <a:endParaRPr lang="en-US" dirty="0"/>
          </a:p>
          <a:p>
            <a:pPr marL="457200" lvl="1" indent="0">
              <a:buNone/>
            </a:pPr>
            <a:endParaRPr lang="en-US" dirty="0" smtClean="0">
              <a:solidFill>
                <a:schemeClr val="accent1"/>
              </a:solidFill>
            </a:endParaRPr>
          </a:p>
        </p:txBody>
      </p:sp>
    </p:spTree>
    <p:extLst>
      <p:ext uri="{BB962C8B-B14F-4D97-AF65-F5344CB8AC3E}">
        <p14:creationId xmlns:p14="http://schemas.microsoft.com/office/powerpoint/2010/main" val="534160083"/>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ios</a:t>
            </a:r>
            <a:r>
              <a:rPr lang="en-US" dirty="0" smtClean="0"/>
              <a:t>-deploy</a:t>
            </a:r>
            <a:endParaRPr lang="en-US" dirty="0"/>
          </a:p>
        </p:txBody>
      </p:sp>
      <p:sp>
        <p:nvSpPr>
          <p:cNvPr id="7" name="Content Placeholder 2"/>
          <p:cNvSpPr>
            <a:spLocks noGrp="1"/>
          </p:cNvSpPr>
          <p:nvPr>
            <p:ph idx="1"/>
          </p:nvPr>
        </p:nvSpPr>
        <p:spPr>
          <a:xfrm>
            <a:off x="0" y="1524000"/>
            <a:ext cx="9144000" cy="5334000"/>
          </a:xfrm>
        </p:spPr>
        <p:txBody>
          <a:bodyPr>
            <a:normAutofit lnSpcReduction="10000"/>
          </a:bodyPr>
          <a:lstStyle/>
          <a:p>
            <a:r>
              <a:rPr lang="en-US" dirty="0" smtClean="0">
                <a:hlinkClick r:id="rId3"/>
              </a:rPr>
              <a:t>ios-deploy</a:t>
            </a:r>
            <a:r>
              <a:rPr lang="en-US" dirty="0" smtClean="0"/>
              <a:t> is </a:t>
            </a:r>
            <a:r>
              <a:rPr lang="en-US" dirty="0" err="1" smtClean="0"/>
              <a:t>npm</a:t>
            </a:r>
            <a:r>
              <a:rPr lang="en-US" dirty="0" smtClean="0"/>
              <a:t> package that can work with real devices</a:t>
            </a:r>
          </a:p>
          <a:p>
            <a:r>
              <a:rPr lang="en-US" dirty="0" smtClean="0"/>
              <a:t>Usage</a:t>
            </a:r>
          </a:p>
          <a:p>
            <a:pPr lvl="1"/>
            <a:r>
              <a:rPr lang="en-US" dirty="0"/>
              <a:t>List ids and names of connected devices</a:t>
            </a:r>
          </a:p>
          <a:p>
            <a:pPr lvl="2"/>
            <a:r>
              <a:rPr lang="en-US" dirty="0" smtClean="0">
                <a:solidFill>
                  <a:schemeClr val="tx2"/>
                </a:solidFill>
              </a:rPr>
              <a:t>ios-deploy </a:t>
            </a:r>
            <a:r>
              <a:rPr lang="en-US" dirty="0">
                <a:solidFill>
                  <a:schemeClr val="tx2"/>
                </a:solidFill>
              </a:rPr>
              <a:t>-c</a:t>
            </a:r>
          </a:p>
          <a:p>
            <a:pPr lvl="1"/>
            <a:r>
              <a:rPr lang="en-US" dirty="0" smtClean="0"/>
              <a:t>Install app</a:t>
            </a:r>
          </a:p>
          <a:p>
            <a:pPr lvl="2"/>
            <a:r>
              <a:rPr lang="en-US" dirty="0">
                <a:solidFill>
                  <a:schemeClr val="tx2"/>
                </a:solidFill>
              </a:rPr>
              <a:t>ios-deploy -</a:t>
            </a:r>
            <a:r>
              <a:rPr lang="en-US" dirty="0" err="1">
                <a:solidFill>
                  <a:schemeClr val="tx2"/>
                </a:solidFill>
              </a:rPr>
              <a:t>i</a:t>
            </a:r>
            <a:r>
              <a:rPr lang="en-US" dirty="0">
                <a:solidFill>
                  <a:schemeClr val="tx2"/>
                </a:solidFill>
              </a:rPr>
              <a:t> &lt;</a:t>
            </a:r>
            <a:r>
              <a:rPr lang="en-US" dirty="0" err="1">
                <a:solidFill>
                  <a:schemeClr val="tx2"/>
                </a:solidFill>
              </a:rPr>
              <a:t>device_id</a:t>
            </a:r>
            <a:r>
              <a:rPr lang="en-US" dirty="0">
                <a:solidFill>
                  <a:schemeClr val="tx2"/>
                </a:solidFill>
              </a:rPr>
              <a:t>&gt; -b &lt;path to app file</a:t>
            </a:r>
            <a:r>
              <a:rPr lang="en-US" dirty="0" smtClean="0">
                <a:solidFill>
                  <a:schemeClr val="tx2"/>
                </a:solidFill>
              </a:rPr>
              <a:t>&gt;</a:t>
            </a:r>
          </a:p>
          <a:p>
            <a:pPr lvl="1"/>
            <a:r>
              <a:rPr lang="en-US" dirty="0" smtClean="0"/>
              <a:t>List installed apps</a:t>
            </a:r>
            <a:endParaRPr lang="en-US" dirty="0"/>
          </a:p>
          <a:p>
            <a:pPr lvl="2"/>
            <a:r>
              <a:rPr lang="en-US" dirty="0">
                <a:solidFill>
                  <a:schemeClr val="tx2"/>
                </a:solidFill>
              </a:rPr>
              <a:t>ios-deploy --</a:t>
            </a:r>
            <a:r>
              <a:rPr lang="en-US" dirty="0" err="1">
                <a:solidFill>
                  <a:schemeClr val="tx2"/>
                </a:solidFill>
              </a:rPr>
              <a:t>list_bundle_id</a:t>
            </a:r>
            <a:endParaRPr lang="en-US" dirty="0" smtClean="0">
              <a:solidFill>
                <a:schemeClr val="tx2"/>
              </a:solidFill>
            </a:endParaRPr>
          </a:p>
          <a:p>
            <a:pPr lvl="1"/>
            <a:r>
              <a:rPr lang="en-US" dirty="0" smtClean="0"/>
              <a:t>Uninstall app</a:t>
            </a:r>
          </a:p>
          <a:p>
            <a:pPr lvl="2"/>
            <a:r>
              <a:rPr lang="en-US" dirty="0">
                <a:solidFill>
                  <a:schemeClr val="tx2"/>
                </a:solidFill>
              </a:rPr>
              <a:t>ios-deploy --</a:t>
            </a:r>
            <a:r>
              <a:rPr lang="en-US" dirty="0" err="1">
                <a:solidFill>
                  <a:schemeClr val="tx2"/>
                </a:solidFill>
              </a:rPr>
              <a:t>uninstall_only</a:t>
            </a:r>
            <a:r>
              <a:rPr lang="en-US" dirty="0">
                <a:solidFill>
                  <a:schemeClr val="tx2"/>
                </a:solidFill>
              </a:rPr>
              <a:t> --</a:t>
            </a:r>
            <a:r>
              <a:rPr lang="en-US" dirty="0" err="1">
                <a:solidFill>
                  <a:schemeClr val="tx2"/>
                </a:solidFill>
              </a:rPr>
              <a:t>bundle_id</a:t>
            </a:r>
            <a:r>
              <a:rPr lang="en-US" dirty="0">
                <a:solidFill>
                  <a:schemeClr val="tx2"/>
                </a:solidFill>
              </a:rPr>
              <a:t> my.bundle.id</a:t>
            </a:r>
          </a:p>
          <a:p>
            <a:pPr marL="457200" lvl="1" indent="0">
              <a:buNone/>
            </a:pPr>
            <a:endParaRPr lang="en-US" dirty="0" smtClean="0">
              <a:solidFill>
                <a:schemeClr val="accent1"/>
              </a:solidFill>
            </a:endParaRPr>
          </a:p>
        </p:txBody>
      </p:sp>
    </p:spTree>
    <p:extLst>
      <p:ext uri="{BB962C8B-B14F-4D97-AF65-F5344CB8AC3E}">
        <p14:creationId xmlns:p14="http://schemas.microsoft.com/office/powerpoint/2010/main" val="105855112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ios-sim</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smtClean="0">
                <a:hlinkClick r:id="rId3"/>
              </a:rPr>
              <a:t>ios-sim</a:t>
            </a:r>
            <a:r>
              <a:rPr lang="en-US" dirty="0" smtClean="0"/>
              <a:t> is </a:t>
            </a:r>
            <a:r>
              <a:rPr lang="en-US" dirty="0" err="1" smtClean="0"/>
              <a:t>npm</a:t>
            </a:r>
            <a:r>
              <a:rPr lang="en-US" dirty="0" smtClean="0"/>
              <a:t> package that wraps </a:t>
            </a:r>
            <a:r>
              <a:rPr lang="en-US" dirty="0" err="1" smtClean="0"/>
              <a:t>Simctl</a:t>
            </a:r>
            <a:endParaRPr lang="en-US" dirty="0" smtClean="0"/>
          </a:p>
          <a:p>
            <a:r>
              <a:rPr lang="en-US" dirty="0" smtClean="0"/>
              <a:t>Usage: </a:t>
            </a:r>
            <a:r>
              <a:rPr lang="en-US" dirty="0" smtClean="0">
                <a:hlinkClick r:id="rId4"/>
              </a:rPr>
              <a:t>read this</a:t>
            </a:r>
            <a:endParaRPr lang="en-US" dirty="0" smtClean="0">
              <a:solidFill>
                <a:schemeClr val="accent1"/>
              </a:solidFill>
            </a:endParaRPr>
          </a:p>
        </p:txBody>
      </p:sp>
    </p:spTree>
    <p:extLst>
      <p:ext uri="{BB962C8B-B14F-4D97-AF65-F5344CB8AC3E}">
        <p14:creationId xmlns:p14="http://schemas.microsoft.com/office/powerpoint/2010/main" val="392814274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Ideviceinstaller-js</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err="1" smtClean="0">
                <a:solidFill>
                  <a:schemeClr val="accent1"/>
                </a:solidFill>
                <a:hlinkClick r:id="rId3"/>
              </a:rPr>
              <a:t>ideviceinstaller-js</a:t>
            </a:r>
            <a:r>
              <a:rPr lang="en-US" dirty="0" smtClean="0">
                <a:solidFill>
                  <a:schemeClr val="accent1"/>
                </a:solidFill>
              </a:rPr>
              <a:t> </a:t>
            </a:r>
            <a:r>
              <a:rPr lang="en-US" dirty="0" smtClean="0"/>
              <a:t>is a JavaScript wrapper for </a:t>
            </a:r>
            <a:r>
              <a:rPr lang="en-US" dirty="0" err="1" smtClean="0"/>
              <a:t>ideviceinstaller</a:t>
            </a:r>
            <a:r>
              <a:rPr lang="en-US" dirty="0" smtClean="0"/>
              <a:t> </a:t>
            </a:r>
          </a:p>
        </p:txBody>
      </p:sp>
    </p:spTree>
    <p:extLst>
      <p:ext uri="{BB962C8B-B14F-4D97-AF65-F5344CB8AC3E}">
        <p14:creationId xmlns:p14="http://schemas.microsoft.com/office/powerpoint/2010/main" val="551550650"/>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13314" name="Picture 2" descr="http://www.8houradaptogens.com/images/questions-answe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057400"/>
            <a:ext cx="4914546"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91382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09800"/>
            <a:ext cx="8077200" cy="1063752"/>
          </a:xfrm>
        </p:spPr>
        <p:txBody>
          <a:bodyPr/>
          <a:lstStyle/>
          <a:p>
            <a:pPr algn="ctr"/>
            <a:r>
              <a:rPr lang="en-US" dirty="0" smtClean="0"/>
              <a:t>Work with </a:t>
            </a:r>
            <a:r>
              <a:rPr lang="en-US" dirty="0" err="1" smtClean="0"/>
              <a:t>macOS</a:t>
            </a:r>
            <a:endParaRPr lang="bg-BG" dirty="0"/>
          </a:p>
        </p:txBody>
      </p:sp>
      <p:sp>
        <p:nvSpPr>
          <p:cNvPr id="8" name="Title 1"/>
          <p:cNvSpPr txBox="1">
            <a:spLocks/>
          </p:cNvSpPr>
          <p:nvPr/>
        </p:nvSpPr>
        <p:spPr>
          <a:xfrm>
            <a:off x="4953000" y="5715000"/>
            <a:ext cx="3886200" cy="914400"/>
          </a:xfrm>
          <a:prstGeom prst="rect">
            <a:avLst/>
          </a:prstGeom>
        </p:spPr>
        <p:txBody>
          <a:bodyPr vert="horz" lIns="91440" tIns="0" rIns="45720" bIns="0" rtlCol="0" anchor="t">
            <a:normAutofit/>
            <a:scene3d>
              <a:camera prst="orthographicFront"/>
              <a:lightRig rig="threePt" dir="t">
                <a:rot lat="0" lon="0" rev="4800000"/>
              </a:lightRig>
            </a:scene3d>
            <a:sp3d prstMaterial="matte">
              <a:bevelT w="50800" h="10160"/>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500" b="1" i="0" u="none" strike="noStrike" kern="1200" cap="none" spc="0" normalizeH="0" baseline="0" noProof="0" dirty="0" smtClean="0">
                <a:ln>
                  <a:noFill/>
                </a:ln>
                <a:solidFill>
                  <a:schemeClr val="tx1">
                    <a:lumMod val="85000"/>
                  </a:schemeClr>
                </a:solidFill>
                <a:effectLst/>
                <a:uLnTx/>
                <a:uFillTx/>
                <a:latin typeface="+mj-lt"/>
                <a:ea typeface="+mj-ea"/>
                <a:cs typeface="+mj-cs"/>
              </a:rPr>
              <a:t>www.pragmatic.bg</a:t>
            </a:r>
            <a:endParaRPr kumimoji="0" lang="en-US" sz="3500" b="1" i="0" u="none" strike="noStrike" kern="1200" cap="none" spc="0" normalizeH="0" baseline="0" noProof="0" dirty="0">
              <a:ln>
                <a:noFill/>
              </a:ln>
              <a:solidFill>
                <a:schemeClr val="tx1">
                  <a:lumMod val="85000"/>
                </a:schemeClr>
              </a:solidFill>
              <a:effectLst/>
              <a:uLnTx/>
              <a:uFillTx/>
              <a:latin typeface="+mj-lt"/>
              <a:ea typeface="+mj-ea"/>
              <a:cs typeface="+mj-cs"/>
            </a:endParaRPr>
          </a:p>
        </p:txBody>
      </p:sp>
    </p:spTree>
    <p:extLst>
      <p:ext uri="{BB962C8B-B14F-4D97-AF65-F5344CB8AC3E}">
        <p14:creationId xmlns:p14="http://schemas.microsoft.com/office/powerpoint/2010/main" val="4264470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OSX Folder Structure</a:t>
            </a:r>
            <a:endParaRPr lang="en-US" dirty="0"/>
          </a:p>
        </p:txBody>
      </p:sp>
      <p:sp>
        <p:nvSpPr>
          <p:cNvPr id="7" name="Content Placeholder 2"/>
          <p:cNvSpPr>
            <a:spLocks noGrp="1"/>
          </p:cNvSpPr>
          <p:nvPr>
            <p:ph idx="1"/>
          </p:nvPr>
        </p:nvSpPr>
        <p:spPr>
          <a:xfrm>
            <a:off x="0" y="1524000"/>
            <a:ext cx="9144000" cy="5334000"/>
          </a:xfrm>
        </p:spPr>
        <p:txBody>
          <a:bodyPr>
            <a:normAutofit fontScale="92500" lnSpcReduction="10000"/>
          </a:bodyPr>
          <a:lstStyle/>
          <a:p>
            <a:r>
              <a:rPr lang="en-US" sz="3500" dirty="0"/>
              <a:t>/	</a:t>
            </a:r>
            <a:endParaRPr lang="en-US" sz="3500" dirty="0" smtClean="0"/>
          </a:p>
          <a:p>
            <a:pPr lvl="1"/>
            <a:r>
              <a:rPr lang="en-US" sz="3000" dirty="0" smtClean="0"/>
              <a:t>Root directory (parent of </a:t>
            </a:r>
            <a:r>
              <a:rPr lang="en-US" sz="3000" dirty="0"/>
              <a:t>all other </a:t>
            </a:r>
            <a:r>
              <a:rPr lang="en-US" sz="3000" dirty="0" smtClean="0"/>
              <a:t>files and folders)</a:t>
            </a:r>
            <a:endParaRPr lang="en-US" sz="3000" dirty="0"/>
          </a:p>
          <a:p>
            <a:r>
              <a:rPr lang="en-US" sz="3500" dirty="0"/>
              <a:t>/Applications	</a:t>
            </a:r>
            <a:endParaRPr lang="en-US" sz="3500" dirty="0" smtClean="0"/>
          </a:p>
          <a:p>
            <a:pPr lvl="1"/>
            <a:r>
              <a:rPr lang="en-US" sz="3000" dirty="0" smtClean="0"/>
              <a:t>This </a:t>
            </a:r>
            <a:r>
              <a:rPr lang="en-US" sz="3000" dirty="0"/>
              <a:t>is where your Mac’s applications are </a:t>
            </a:r>
            <a:r>
              <a:rPr lang="en-US" sz="3000" dirty="0" smtClean="0"/>
              <a:t>kept</a:t>
            </a:r>
          </a:p>
          <a:p>
            <a:pPr lvl="1"/>
            <a:r>
              <a:rPr lang="en-US" sz="3000" dirty="0" smtClean="0"/>
              <a:t>Install application is just copy *.app to /Applications </a:t>
            </a:r>
          </a:p>
          <a:p>
            <a:pPr lvl="1"/>
            <a:r>
              <a:rPr lang="en-US" sz="3000" dirty="0" smtClean="0"/>
              <a:t>Uninstall application is just delete *.app from Application folder</a:t>
            </a:r>
            <a:endParaRPr lang="en-US" sz="3000" dirty="0"/>
          </a:p>
          <a:p>
            <a:r>
              <a:rPr lang="en-US" sz="3500" dirty="0"/>
              <a:t>/Developer	</a:t>
            </a:r>
            <a:endParaRPr lang="en-US" sz="3500" dirty="0" smtClean="0"/>
          </a:p>
          <a:p>
            <a:pPr lvl="1"/>
            <a:r>
              <a:rPr lang="en-US" sz="3000" dirty="0"/>
              <a:t>Contains developer related </a:t>
            </a:r>
            <a:r>
              <a:rPr lang="en-US" sz="3000" dirty="0" smtClean="0"/>
              <a:t>tools</a:t>
            </a:r>
            <a:endParaRPr lang="en-US" sz="3000" dirty="0"/>
          </a:p>
          <a:p>
            <a:pPr lvl="1"/>
            <a:r>
              <a:rPr lang="en-US" sz="3000" dirty="0" smtClean="0"/>
              <a:t>The </a:t>
            </a:r>
            <a:r>
              <a:rPr lang="en-US" sz="3000" dirty="0"/>
              <a:t>Developer directory appears only if you have installed Apple’s Developer </a:t>
            </a:r>
            <a:r>
              <a:rPr lang="en-US" sz="3000" dirty="0" smtClean="0"/>
              <a:t>Tools</a:t>
            </a:r>
            <a:endParaRPr lang="en-US" sz="3000" dirty="0"/>
          </a:p>
        </p:txBody>
      </p:sp>
    </p:spTree>
    <p:extLst>
      <p:ext uri="{BB962C8B-B14F-4D97-AF65-F5344CB8AC3E}">
        <p14:creationId xmlns:p14="http://schemas.microsoft.com/office/powerpoint/2010/main" val="22014416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OSX Folder Structure</a:t>
            </a:r>
            <a:endParaRPr lang="en-US" dirty="0"/>
          </a:p>
        </p:txBody>
      </p:sp>
      <p:sp>
        <p:nvSpPr>
          <p:cNvPr id="7" name="Content Placeholder 2"/>
          <p:cNvSpPr>
            <a:spLocks noGrp="1"/>
          </p:cNvSpPr>
          <p:nvPr>
            <p:ph idx="1"/>
          </p:nvPr>
        </p:nvSpPr>
        <p:spPr>
          <a:xfrm>
            <a:off x="0" y="1524000"/>
            <a:ext cx="9144000" cy="5334000"/>
          </a:xfrm>
        </p:spPr>
        <p:txBody>
          <a:bodyPr>
            <a:normAutofit lnSpcReduction="10000"/>
          </a:bodyPr>
          <a:lstStyle/>
          <a:p>
            <a:r>
              <a:rPr lang="en-US" dirty="0" smtClean="0"/>
              <a:t>/</a:t>
            </a:r>
            <a:r>
              <a:rPr lang="en-US" dirty="0"/>
              <a:t>Library</a:t>
            </a:r>
            <a:r>
              <a:rPr lang="en-US" sz="3500" dirty="0"/>
              <a:t>	</a:t>
            </a:r>
            <a:endParaRPr lang="en-US" sz="3500" dirty="0" smtClean="0"/>
          </a:p>
          <a:p>
            <a:pPr lvl="1"/>
            <a:r>
              <a:rPr lang="en-US" dirty="0" smtClean="0"/>
              <a:t>Shared </a:t>
            </a:r>
            <a:r>
              <a:rPr lang="en-US" dirty="0"/>
              <a:t>libraries, files necessary for the operating system to function properly, including settings, preferences, and other </a:t>
            </a:r>
            <a:r>
              <a:rPr lang="en-US" dirty="0" smtClean="0"/>
              <a:t>necessities</a:t>
            </a:r>
          </a:p>
          <a:p>
            <a:pPr lvl="1"/>
            <a:r>
              <a:rPr lang="en-US" dirty="0" smtClean="0"/>
              <a:t>Libraries </a:t>
            </a:r>
            <a:r>
              <a:rPr lang="en-US" dirty="0"/>
              <a:t>folder in </a:t>
            </a:r>
            <a:r>
              <a:rPr lang="en-US" dirty="0" smtClean="0"/>
              <a:t>user home </a:t>
            </a:r>
            <a:r>
              <a:rPr lang="en-US" dirty="0"/>
              <a:t>holds files specific to that </a:t>
            </a:r>
            <a:r>
              <a:rPr lang="en-US" dirty="0" smtClean="0"/>
              <a:t>user.</a:t>
            </a:r>
          </a:p>
          <a:p>
            <a:r>
              <a:rPr lang="en-US" dirty="0"/>
              <a:t>/System</a:t>
            </a:r>
            <a:r>
              <a:rPr lang="en-US" sz="3500" dirty="0"/>
              <a:t>	</a:t>
            </a:r>
          </a:p>
          <a:p>
            <a:pPr lvl="1"/>
            <a:r>
              <a:rPr lang="en-US" dirty="0"/>
              <a:t>System related files, libraries, </a:t>
            </a:r>
            <a:r>
              <a:rPr lang="en-US" dirty="0" smtClean="0"/>
              <a:t>preferences</a:t>
            </a:r>
            <a:endParaRPr lang="en-US" dirty="0"/>
          </a:p>
          <a:p>
            <a:r>
              <a:rPr lang="en-US" dirty="0"/>
              <a:t>/Users	</a:t>
            </a:r>
          </a:p>
          <a:p>
            <a:pPr lvl="1"/>
            <a:r>
              <a:rPr lang="en-US" dirty="0"/>
              <a:t>All user accounts on the machine and their accompanying unique files, settings, etc</a:t>
            </a:r>
            <a:r>
              <a:rPr lang="en-US" dirty="0" smtClean="0"/>
              <a:t>.</a:t>
            </a:r>
            <a:endParaRPr lang="en-US" dirty="0"/>
          </a:p>
        </p:txBody>
      </p:sp>
    </p:spTree>
    <p:extLst>
      <p:ext uri="{BB962C8B-B14F-4D97-AF65-F5344CB8AC3E}">
        <p14:creationId xmlns:p14="http://schemas.microsoft.com/office/powerpoint/2010/main" val="35671505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OSX Folder Structure</a:t>
            </a:r>
            <a:endParaRPr lang="en-US" dirty="0"/>
          </a:p>
        </p:txBody>
      </p:sp>
      <p:sp>
        <p:nvSpPr>
          <p:cNvPr id="7" name="Content Placeholder 2"/>
          <p:cNvSpPr>
            <a:spLocks noGrp="1"/>
          </p:cNvSpPr>
          <p:nvPr>
            <p:ph idx="1"/>
          </p:nvPr>
        </p:nvSpPr>
        <p:spPr>
          <a:xfrm>
            <a:off x="0" y="1524000"/>
            <a:ext cx="9144000" cy="5334000"/>
          </a:xfrm>
        </p:spPr>
        <p:txBody>
          <a:bodyPr>
            <a:normAutofit lnSpcReduction="10000"/>
          </a:bodyPr>
          <a:lstStyle/>
          <a:p>
            <a:r>
              <a:rPr lang="en-US" dirty="0" smtClean="0"/>
              <a:t>/</a:t>
            </a:r>
            <a:r>
              <a:rPr lang="en-US" dirty="0"/>
              <a:t>Volumes	</a:t>
            </a:r>
            <a:endParaRPr lang="en-US" dirty="0" smtClean="0"/>
          </a:p>
          <a:p>
            <a:pPr lvl="1"/>
            <a:r>
              <a:rPr lang="en-US" dirty="0" smtClean="0"/>
              <a:t>Mounted </a:t>
            </a:r>
            <a:r>
              <a:rPr lang="en-US" dirty="0"/>
              <a:t>devices and volumes, either virtual or real, such as hard disks, CD’s, DVD’s, DMG mounts, </a:t>
            </a:r>
            <a:r>
              <a:rPr lang="en-US" dirty="0" err="1" smtClean="0"/>
              <a:t>etc</a:t>
            </a:r>
            <a:endParaRPr lang="en-US" dirty="0" smtClean="0"/>
          </a:p>
          <a:p>
            <a:r>
              <a:rPr lang="en-US" dirty="0"/>
              <a:t>/</a:t>
            </a:r>
            <a:r>
              <a:rPr lang="en-US" dirty="0" err="1"/>
              <a:t>tmp</a:t>
            </a:r>
            <a:r>
              <a:rPr lang="en-US" dirty="0"/>
              <a:t>	</a:t>
            </a:r>
          </a:p>
          <a:p>
            <a:pPr lvl="1"/>
            <a:r>
              <a:rPr lang="en-US" dirty="0"/>
              <a:t>Temporary files, caches, </a:t>
            </a:r>
            <a:r>
              <a:rPr lang="en-US" dirty="0" err="1"/>
              <a:t>etc</a:t>
            </a:r>
            <a:endParaRPr lang="en-US" dirty="0"/>
          </a:p>
          <a:p>
            <a:r>
              <a:rPr lang="en-US" dirty="0"/>
              <a:t>/</a:t>
            </a:r>
            <a:r>
              <a:rPr lang="en-US" dirty="0" err="1"/>
              <a:t>var</a:t>
            </a:r>
            <a:endParaRPr lang="en-US" dirty="0"/>
          </a:p>
          <a:p>
            <a:pPr lvl="1"/>
            <a:r>
              <a:rPr lang="en-US" dirty="0"/>
              <a:t>Variable data, contains files whose contents change as the operating system </a:t>
            </a:r>
            <a:r>
              <a:rPr lang="en-US" dirty="0" smtClean="0"/>
              <a:t>runs</a:t>
            </a:r>
          </a:p>
          <a:p>
            <a:r>
              <a:rPr lang="en-US" dirty="0"/>
              <a:t>/</a:t>
            </a:r>
            <a:r>
              <a:rPr lang="en-US" dirty="0" err="1"/>
              <a:t>etc</a:t>
            </a:r>
            <a:r>
              <a:rPr lang="en-US" dirty="0"/>
              <a:t>	</a:t>
            </a:r>
          </a:p>
          <a:p>
            <a:pPr lvl="1"/>
            <a:r>
              <a:rPr lang="en-US" dirty="0"/>
              <a:t>Machine local system configuration, holds administrative, configuration, and other system </a:t>
            </a:r>
            <a:r>
              <a:rPr lang="en-US" dirty="0" smtClean="0"/>
              <a:t>files</a:t>
            </a:r>
            <a:endParaRPr lang="en-US" dirty="0"/>
          </a:p>
          <a:p>
            <a:pPr lvl="1"/>
            <a:endParaRPr lang="en-US" dirty="0" smtClean="0"/>
          </a:p>
        </p:txBody>
      </p:sp>
    </p:spTree>
    <p:extLst>
      <p:ext uri="{BB962C8B-B14F-4D97-AF65-F5344CB8AC3E}">
        <p14:creationId xmlns:p14="http://schemas.microsoft.com/office/powerpoint/2010/main" val="32698208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OSX Folder Structure</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smtClean="0"/>
              <a:t>/bin</a:t>
            </a:r>
            <a:r>
              <a:rPr lang="en-US" dirty="0"/>
              <a:t>	</a:t>
            </a:r>
            <a:endParaRPr lang="en-US" dirty="0" smtClean="0"/>
          </a:p>
          <a:p>
            <a:pPr lvl="1"/>
            <a:r>
              <a:rPr lang="en-US" dirty="0" smtClean="0"/>
              <a:t>Essential </a:t>
            </a:r>
            <a:r>
              <a:rPr lang="en-US" dirty="0"/>
              <a:t>common binaries, holds files and programs needed to boot the operating system and run properly</a:t>
            </a:r>
          </a:p>
          <a:p>
            <a:r>
              <a:rPr lang="en-US" dirty="0" smtClean="0"/>
              <a:t>/</a:t>
            </a:r>
            <a:r>
              <a:rPr lang="en-US" dirty="0" err="1"/>
              <a:t>usr</a:t>
            </a:r>
            <a:r>
              <a:rPr lang="en-US" dirty="0"/>
              <a:t>	</a:t>
            </a:r>
            <a:endParaRPr lang="en-US" dirty="0" smtClean="0"/>
          </a:p>
          <a:p>
            <a:pPr lvl="1"/>
            <a:r>
              <a:rPr lang="en-US" dirty="0" smtClean="0"/>
              <a:t>Second </a:t>
            </a:r>
            <a:r>
              <a:rPr lang="en-US" dirty="0"/>
              <a:t>major hierarchy, includes subdirectories that contain information, configuration files, and other essentials used by the operating system</a:t>
            </a:r>
          </a:p>
          <a:p>
            <a:r>
              <a:rPr lang="en-US" dirty="0"/>
              <a:t>/</a:t>
            </a:r>
            <a:r>
              <a:rPr lang="en-US" dirty="0" err="1"/>
              <a:t>sbin</a:t>
            </a:r>
            <a:r>
              <a:rPr lang="en-US" dirty="0"/>
              <a:t>	</a:t>
            </a:r>
            <a:endParaRPr lang="en-US" dirty="0" smtClean="0"/>
          </a:p>
          <a:p>
            <a:pPr lvl="1"/>
            <a:r>
              <a:rPr lang="en-US" dirty="0" smtClean="0"/>
              <a:t>Essential </a:t>
            </a:r>
            <a:r>
              <a:rPr lang="en-US" dirty="0"/>
              <a:t>system binaries, contains utilities for system </a:t>
            </a:r>
            <a:r>
              <a:rPr lang="en-US" dirty="0" smtClean="0"/>
              <a:t>administration</a:t>
            </a:r>
            <a:endParaRPr lang="en-US" dirty="0"/>
          </a:p>
        </p:txBody>
      </p:sp>
    </p:spTree>
    <p:extLst>
      <p:ext uri="{BB962C8B-B14F-4D97-AF65-F5344CB8AC3E}">
        <p14:creationId xmlns:p14="http://schemas.microsoft.com/office/powerpoint/2010/main" val="7392233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Finder</a:t>
            </a:r>
            <a:endParaRPr lang="en-US" dirty="0"/>
          </a:p>
        </p:txBody>
      </p:sp>
      <p:sp>
        <p:nvSpPr>
          <p:cNvPr id="7" name="Content Placeholder 2"/>
          <p:cNvSpPr>
            <a:spLocks noGrp="1"/>
          </p:cNvSpPr>
          <p:nvPr>
            <p:ph idx="1"/>
          </p:nvPr>
        </p:nvSpPr>
        <p:spPr>
          <a:xfrm>
            <a:off x="0" y="1524000"/>
            <a:ext cx="9144000" cy="5334000"/>
          </a:xfrm>
        </p:spPr>
        <p:txBody>
          <a:bodyPr>
            <a:normAutofit lnSpcReduction="10000"/>
          </a:bodyPr>
          <a:lstStyle/>
          <a:p>
            <a:r>
              <a:rPr lang="en-US" dirty="0" smtClean="0"/>
              <a:t>Finder is </a:t>
            </a:r>
            <a:r>
              <a:rPr lang="en-US" dirty="0" err="1" smtClean="0"/>
              <a:t>macOS</a:t>
            </a:r>
            <a:r>
              <a:rPr lang="en-US" dirty="0" smtClean="0"/>
              <a:t> alternative of Windows Explorer</a:t>
            </a:r>
          </a:p>
          <a:p>
            <a:pPr lvl="1"/>
            <a:r>
              <a:rPr lang="en-US" dirty="0" smtClean="0"/>
              <a:t>It’s icon looks like this:</a:t>
            </a:r>
          </a:p>
          <a:p>
            <a:pPr lvl="1"/>
            <a:endParaRPr lang="en-US" dirty="0" smtClean="0"/>
          </a:p>
          <a:p>
            <a:pPr lvl="1"/>
            <a:r>
              <a:rPr lang="en-US" dirty="0" smtClean="0"/>
              <a:t>…and Finder looks like this:</a:t>
            </a:r>
          </a:p>
          <a:p>
            <a:pPr lvl="1"/>
            <a:endParaRPr lang="en-US" dirty="0"/>
          </a:p>
          <a:p>
            <a:pPr lvl="1"/>
            <a:endParaRPr lang="en-US" dirty="0" smtClean="0"/>
          </a:p>
          <a:p>
            <a:pPr lvl="1"/>
            <a:endParaRPr lang="en-US" dirty="0"/>
          </a:p>
          <a:p>
            <a:pPr lvl="1"/>
            <a:endParaRPr lang="en-US" dirty="0" smtClean="0"/>
          </a:p>
          <a:p>
            <a:pPr lvl="1"/>
            <a:endParaRPr lang="en-US" dirty="0" smtClean="0"/>
          </a:p>
          <a:p>
            <a:r>
              <a:rPr lang="en-US" dirty="0" smtClean="0"/>
              <a:t>Hidden Files</a:t>
            </a:r>
          </a:p>
          <a:p>
            <a:pPr lvl="1"/>
            <a:r>
              <a:rPr lang="en-US" dirty="0" smtClean="0"/>
              <a:t>All files starting with “.” are hidden</a:t>
            </a:r>
          </a:p>
        </p:txBody>
      </p:sp>
      <p:pic>
        <p:nvPicPr>
          <p:cNvPr id="2050" name="Picture 2" descr="Резултат с изображение за macos fin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2057400"/>
            <a:ext cx="1080982" cy="101612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stretch>
            <a:fillRect/>
          </a:stretch>
        </p:blipFill>
        <p:spPr>
          <a:xfrm>
            <a:off x="2819399" y="3606924"/>
            <a:ext cx="5827751" cy="2591306"/>
          </a:xfrm>
          <a:prstGeom prst="rect">
            <a:avLst/>
          </a:prstGeom>
        </p:spPr>
      </p:pic>
    </p:spTree>
    <p:extLst>
      <p:ext uri="{BB962C8B-B14F-4D97-AF65-F5344CB8AC3E}">
        <p14:creationId xmlns:p14="http://schemas.microsoft.com/office/powerpoint/2010/main" val="26333364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Content</a:t>
            </a:r>
            <a:endParaRPr lang="en-US" dirty="0"/>
          </a:p>
        </p:txBody>
      </p:sp>
      <p:sp>
        <p:nvSpPr>
          <p:cNvPr id="3" name="Content Placeholder 2"/>
          <p:cNvSpPr>
            <a:spLocks noGrp="1"/>
          </p:cNvSpPr>
          <p:nvPr>
            <p:ph idx="1"/>
          </p:nvPr>
        </p:nvSpPr>
        <p:spPr/>
        <p:txBody>
          <a:bodyPr>
            <a:normAutofit/>
          </a:bodyPr>
          <a:lstStyle/>
          <a:p>
            <a:pPr>
              <a:lnSpc>
                <a:spcPct val="150000"/>
              </a:lnSpc>
            </a:pPr>
            <a:r>
              <a:rPr lang="en-US" dirty="0">
                <a:cs typeface="Arial" pitchFamily="34" charset="0"/>
              </a:rPr>
              <a:t>iOS Ecosystem</a:t>
            </a:r>
          </a:p>
          <a:p>
            <a:pPr lvl="1">
              <a:lnSpc>
                <a:spcPct val="150000"/>
              </a:lnSpc>
            </a:pPr>
            <a:r>
              <a:rPr lang="en-US" dirty="0" err="1" smtClean="0">
                <a:cs typeface="Arial" pitchFamily="34" charset="0"/>
              </a:rPr>
              <a:t>macOS</a:t>
            </a:r>
            <a:endParaRPr lang="en-US" dirty="0">
              <a:cs typeface="Arial" pitchFamily="34" charset="0"/>
            </a:endParaRPr>
          </a:p>
          <a:p>
            <a:pPr lvl="1">
              <a:lnSpc>
                <a:spcPct val="150000"/>
              </a:lnSpc>
            </a:pPr>
            <a:r>
              <a:rPr lang="en-US" dirty="0" err="1">
                <a:cs typeface="Arial" pitchFamily="34" charset="0"/>
              </a:rPr>
              <a:t>Xcode</a:t>
            </a:r>
            <a:r>
              <a:rPr lang="en-US" dirty="0">
                <a:cs typeface="Arial" pitchFamily="34" charset="0"/>
              </a:rPr>
              <a:t> and Simulators</a:t>
            </a:r>
          </a:p>
          <a:p>
            <a:pPr>
              <a:lnSpc>
                <a:spcPct val="150000"/>
              </a:lnSpc>
            </a:pPr>
            <a:r>
              <a:rPr lang="en-US" dirty="0" smtClean="0">
                <a:cs typeface="Arial" pitchFamily="34" charset="0"/>
              </a:rPr>
              <a:t>Android </a:t>
            </a:r>
            <a:r>
              <a:rPr lang="en-US" dirty="0">
                <a:cs typeface="Arial" pitchFamily="34" charset="0"/>
              </a:rPr>
              <a:t>Ecosystem</a:t>
            </a:r>
            <a:endParaRPr lang="ru-RU" dirty="0">
              <a:cs typeface="Arial" pitchFamily="34" charset="0"/>
            </a:endParaRPr>
          </a:p>
          <a:p>
            <a:pPr lvl="1">
              <a:lnSpc>
                <a:spcPct val="150000"/>
              </a:lnSpc>
            </a:pPr>
            <a:r>
              <a:rPr lang="en-US" dirty="0">
                <a:cs typeface="Arial" pitchFamily="34" charset="0"/>
              </a:rPr>
              <a:t>Android </a:t>
            </a:r>
            <a:r>
              <a:rPr lang="en-US" dirty="0" smtClean="0">
                <a:cs typeface="Arial" pitchFamily="34" charset="0"/>
              </a:rPr>
              <a:t>SDK</a:t>
            </a:r>
            <a:endParaRPr lang="en-US" dirty="0">
              <a:cs typeface="Arial" pitchFamily="34" charset="0"/>
            </a:endParaRPr>
          </a:p>
          <a:p>
            <a:pPr lvl="1">
              <a:lnSpc>
                <a:spcPct val="150000"/>
              </a:lnSpc>
            </a:pPr>
            <a:r>
              <a:rPr lang="en-US" dirty="0">
                <a:cs typeface="Arial" pitchFamily="34" charset="0"/>
              </a:rPr>
              <a:t>Create </a:t>
            </a:r>
            <a:r>
              <a:rPr lang="en-US" dirty="0" smtClean="0">
                <a:cs typeface="Arial" pitchFamily="34" charset="0"/>
              </a:rPr>
              <a:t>and work with emulators</a:t>
            </a:r>
            <a:endParaRPr lang="en-US" dirty="0">
              <a:cs typeface="Arial" pitchFamily="34" charset="0"/>
            </a:endParaRPr>
          </a:p>
          <a:p>
            <a:pPr>
              <a:lnSpc>
                <a:spcPct val="150000"/>
              </a:lnSpc>
            </a:pPr>
            <a:r>
              <a:rPr lang="en-US" dirty="0" smtClean="0">
                <a:cs typeface="Arial" pitchFamily="34" charset="0"/>
              </a:rPr>
              <a:t>JavaScript Ecosystem</a:t>
            </a:r>
          </a:p>
        </p:txBody>
      </p:sp>
    </p:spTree>
    <p:extLst>
      <p:ext uri="{BB962C8B-B14F-4D97-AF65-F5344CB8AC3E}">
        <p14:creationId xmlns:p14="http://schemas.microsoft.com/office/powerpoint/2010/main" val="8767490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Remote Access (SSH)</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smtClean="0"/>
              <a:t>Setup SSH</a:t>
            </a:r>
          </a:p>
          <a:p>
            <a:pPr lvl="1"/>
            <a:r>
              <a:rPr lang="en-US" dirty="0" smtClean="0"/>
              <a:t>Apple </a:t>
            </a:r>
            <a:r>
              <a:rPr lang="en-US" dirty="0"/>
              <a:t>menu &gt; System Preferences &gt; </a:t>
            </a:r>
            <a:r>
              <a:rPr lang="en-US" dirty="0" smtClean="0"/>
              <a:t>Sharing</a:t>
            </a:r>
            <a:endParaRPr lang="en-US" dirty="0"/>
          </a:p>
          <a:p>
            <a:pPr lvl="2"/>
            <a:r>
              <a:rPr lang="en-US" dirty="0" smtClean="0"/>
              <a:t>Select </a:t>
            </a:r>
            <a:r>
              <a:rPr lang="en-US" dirty="0"/>
              <a:t>Remote </a:t>
            </a:r>
            <a:r>
              <a:rPr lang="en-US" dirty="0" smtClean="0"/>
              <a:t>Login.</a:t>
            </a:r>
            <a:endParaRPr lang="en-US" dirty="0"/>
          </a:p>
          <a:p>
            <a:pPr lvl="3"/>
            <a:r>
              <a:rPr lang="en-US" dirty="0"/>
              <a:t>Selecting Remote Login also enables the secure FTP (</a:t>
            </a:r>
            <a:r>
              <a:rPr lang="en-US" dirty="0" err="1"/>
              <a:t>sftp</a:t>
            </a:r>
            <a:r>
              <a:rPr lang="en-US" dirty="0"/>
              <a:t>) </a:t>
            </a:r>
            <a:r>
              <a:rPr lang="en-US" dirty="0" smtClean="0"/>
              <a:t>service.</a:t>
            </a:r>
          </a:p>
          <a:p>
            <a:pPr lvl="1"/>
            <a:r>
              <a:rPr lang="en-US" dirty="0" smtClean="0"/>
              <a:t>Specify </a:t>
            </a:r>
            <a:r>
              <a:rPr lang="en-US" dirty="0"/>
              <a:t>which users can log in:</a:t>
            </a:r>
          </a:p>
          <a:p>
            <a:pPr lvl="2"/>
            <a:r>
              <a:rPr lang="en-US" dirty="0" smtClean="0"/>
              <a:t>All </a:t>
            </a:r>
            <a:r>
              <a:rPr lang="en-US" dirty="0"/>
              <a:t>users: </a:t>
            </a:r>
            <a:endParaRPr lang="en-US" dirty="0" smtClean="0"/>
          </a:p>
          <a:p>
            <a:pPr lvl="3"/>
            <a:r>
              <a:rPr lang="en-US" dirty="0" smtClean="0"/>
              <a:t>Any </a:t>
            </a:r>
            <a:r>
              <a:rPr lang="en-US" dirty="0"/>
              <a:t>of your computer’s users and anyone on your network can log </a:t>
            </a:r>
            <a:r>
              <a:rPr lang="en-US" dirty="0" smtClean="0"/>
              <a:t>in.</a:t>
            </a:r>
            <a:endParaRPr lang="en-US" dirty="0"/>
          </a:p>
          <a:p>
            <a:pPr lvl="2"/>
            <a:r>
              <a:rPr lang="en-US" dirty="0" smtClean="0"/>
              <a:t>Only </a:t>
            </a:r>
            <a:r>
              <a:rPr lang="en-US" dirty="0"/>
              <a:t>these users: </a:t>
            </a:r>
            <a:endParaRPr lang="en-US" dirty="0" smtClean="0"/>
          </a:p>
          <a:p>
            <a:pPr lvl="3"/>
            <a:r>
              <a:rPr lang="en-US" dirty="0" smtClean="0"/>
              <a:t>Click </a:t>
            </a:r>
            <a:r>
              <a:rPr lang="en-US" dirty="0"/>
              <a:t>the Add button , then choose who can log in remotely. </a:t>
            </a:r>
            <a:endParaRPr lang="en-US" dirty="0" smtClean="0"/>
          </a:p>
          <a:p>
            <a:r>
              <a:rPr lang="en-US" dirty="0" smtClean="0"/>
              <a:t>Login from another computer</a:t>
            </a:r>
          </a:p>
          <a:p>
            <a:pPr lvl="1"/>
            <a:r>
              <a:rPr lang="en-US" dirty="0" err="1" smtClean="0"/>
              <a:t>ssh</a:t>
            </a:r>
            <a:r>
              <a:rPr lang="en-US" dirty="0" smtClean="0"/>
              <a:t> </a:t>
            </a:r>
            <a:r>
              <a:rPr lang="en-US" dirty="0" err="1"/>
              <a:t>username@IP</a:t>
            </a:r>
            <a:r>
              <a:rPr lang="en-US" dirty="0"/>
              <a:t> address</a:t>
            </a:r>
            <a:endParaRPr lang="en-US" dirty="0" smtClean="0"/>
          </a:p>
        </p:txBody>
      </p:sp>
    </p:spTree>
    <p:extLst>
      <p:ext uri="{BB962C8B-B14F-4D97-AF65-F5344CB8AC3E}">
        <p14:creationId xmlns:p14="http://schemas.microsoft.com/office/powerpoint/2010/main" val="26294918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09800"/>
            <a:ext cx="8077200" cy="1063752"/>
          </a:xfrm>
        </p:spPr>
        <p:txBody>
          <a:bodyPr/>
          <a:lstStyle/>
          <a:p>
            <a:pPr algn="ctr"/>
            <a:r>
              <a:rPr lang="en-US" dirty="0" smtClean="0"/>
              <a:t>Bash</a:t>
            </a:r>
            <a:endParaRPr lang="bg-BG" dirty="0"/>
          </a:p>
        </p:txBody>
      </p:sp>
      <p:sp>
        <p:nvSpPr>
          <p:cNvPr id="8" name="Title 1"/>
          <p:cNvSpPr txBox="1">
            <a:spLocks/>
          </p:cNvSpPr>
          <p:nvPr/>
        </p:nvSpPr>
        <p:spPr>
          <a:xfrm>
            <a:off x="4953000" y="5715000"/>
            <a:ext cx="3886200" cy="914400"/>
          </a:xfrm>
          <a:prstGeom prst="rect">
            <a:avLst/>
          </a:prstGeom>
        </p:spPr>
        <p:txBody>
          <a:bodyPr vert="horz" lIns="91440" tIns="0" rIns="45720" bIns="0" rtlCol="0" anchor="t">
            <a:normAutofit/>
            <a:scene3d>
              <a:camera prst="orthographicFront"/>
              <a:lightRig rig="threePt" dir="t">
                <a:rot lat="0" lon="0" rev="4800000"/>
              </a:lightRig>
            </a:scene3d>
            <a:sp3d prstMaterial="matte">
              <a:bevelT w="50800" h="10160"/>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500" b="1" i="0" u="none" strike="noStrike" kern="1200" cap="none" spc="0" normalizeH="0" baseline="0" noProof="0" dirty="0" smtClean="0">
                <a:ln>
                  <a:noFill/>
                </a:ln>
                <a:solidFill>
                  <a:schemeClr val="tx1">
                    <a:lumMod val="85000"/>
                  </a:schemeClr>
                </a:solidFill>
                <a:effectLst/>
                <a:uLnTx/>
                <a:uFillTx/>
                <a:latin typeface="+mj-lt"/>
                <a:ea typeface="+mj-ea"/>
                <a:cs typeface="+mj-cs"/>
              </a:rPr>
              <a:t>www.pragmatic.bg</a:t>
            </a:r>
            <a:endParaRPr kumimoji="0" lang="en-US" sz="3500" b="1" i="0" u="none" strike="noStrike" kern="1200" cap="none" spc="0" normalizeH="0" baseline="0" noProof="0" dirty="0">
              <a:ln>
                <a:noFill/>
              </a:ln>
              <a:solidFill>
                <a:schemeClr val="tx1">
                  <a:lumMod val="85000"/>
                </a:schemeClr>
              </a:solidFill>
              <a:effectLst/>
              <a:uLnTx/>
              <a:uFillTx/>
              <a:latin typeface="+mj-lt"/>
              <a:ea typeface="+mj-ea"/>
              <a:cs typeface="+mj-cs"/>
            </a:endParaRPr>
          </a:p>
        </p:txBody>
      </p:sp>
    </p:spTree>
    <p:extLst>
      <p:ext uri="{BB962C8B-B14F-4D97-AF65-F5344CB8AC3E}">
        <p14:creationId xmlns:p14="http://schemas.microsoft.com/office/powerpoint/2010/main" val="1876543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Terminal and Bash</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err="1" smtClean="0"/>
              <a:t>macOS</a:t>
            </a:r>
            <a:r>
              <a:rPr lang="en-US" dirty="0" smtClean="0"/>
              <a:t> has a very powerful console</a:t>
            </a:r>
          </a:p>
          <a:p>
            <a:pPr lvl="1"/>
            <a:r>
              <a:rPr lang="en-US" dirty="0" smtClean="0"/>
              <a:t>It is called “Terminal”</a:t>
            </a:r>
          </a:p>
          <a:p>
            <a:pPr lvl="1"/>
            <a:r>
              <a:rPr lang="en-US" dirty="0" smtClean="0"/>
              <a:t>It might run </a:t>
            </a:r>
            <a:r>
              <a:rPr lang="en-US" dirty="0" smtClean="0">
                <a:solidFill>
                  <a:schemeClr val="accent1"/>
                </a:solidFill>
              </a:rPr>
              <a:t>bash</a:t>
            </a:r>
            <a:r>
              <a:rPr lang="en-US" dirty="0" smtClean="0"/>
              <a:t>, </a:t>
            </a:r>
            <a:r>
              <a:rPr lang="en-US" dirty="0" err="1" smtClean="0">
                <a:solidFill>
                  <a:schemeClr val="accent1"/>
                </a:solidFill>
              </a:rPr>
              <a:t>zsh</a:t>
            </a:r>
            <a:r>
              <a:rPr lang="en-US" dirty="0" smtClean="0"/>
              <a:t> or </a:t>
            </a:r>
            <a:r>
              <a:rPr lang="en-US" dirty="0" smtClean="0">
                <a:solidFill>
                  <a:schemeClr val="accent1"/>
                </a:solidFill>
              </a:rPr>
              <a:t>any other popular shell</a:t>
            </a:r>
          </a:p>
          <a:p>
            <a:pPr lvl="1"/>
            <a:r>
              <a:rPr lang="en-US" dirty="0" smtClean="0"/>
              <a:t>To find current shell run “</a:t>
            </a:r>
            <a:r>
              <a:rPr lang="en-US" dirty="0">
                <a:solidFill>
                  <a:schemeClr val="accent1"/>
                </a:solidFill>
              </a:rPr>
              <a:t>echo $0</a:t>
            </a:r>
            <a:r>
              <a:rPr lang="en-US" dirty="0" smtClean="0"/>
              <a:t>” (default is bash)</a:t>
            </a:r>
          </a:p>
        </p:txBody>
      </p:sp>
      <p:pic>
        <p:nvPicPr>
          <p:cNvPr id="2050" name="Picture 2" descr="https://cdn.tutsplus.com/mac/authors/legacy/James%20Cull/2012/08/08/Appleterminal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714971"/>
            <a:ext cx="3868737" cy="3107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42763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Bash</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smtClean="0"/>
              <a:t>Bash commands for managing OSX</a:t>
            </a:r>
          </a:p>
          <a:p>
            <a:pPr lvl="1"/>
            <a:r>
              <a:rPr lang="sv-SE" b="1" dirty="0"/>
              <a:t>Install OS X Software Updates</a:t>
            </a:r>
          </a:p>
          <a:p>
            <a:pPr lvl="2"/>
            <a:r>
              <a:rPr lang="en-US" dirty="0" smtClean="0"/>
              <a:t>Check for Updates: </a:t>
            </a:r>
            <a:r>
              <a:rPr lang="en-US" dirty="0" err="1" smtClean="0">
                <a:solidFill>
                  <a:schemeClr val="accent1"/>
                </a:solidFill>
              </a:rPr>
              <a:t>sudo</a:t>
            </a:r>
            <a:r>
              <a:rPr lang="en-US" dirty="0" smtClean="0">
                <a:solidFill>
                  <a:schemeClr val="accent1"/>
                </a:solidFill>
              </a:rPr>
              <a:t> </a:t>
            </a:r>
            <a:r>
              <a:rPr lang="en-US" dirty="0" err="1">
                <a:solidFill>
                  <a:schemeClr val="accent1"/>
                </a:solidFill>
              </a:rPr>
              <a:t>softwareupdate</a:t>
            </a:r>
            <a:r>
              <a:rPr lang="en-US" dirty="0">
                <a:solidFill>
                  <a:schemeClr val="accent1"/>
                </a:solidFill>
              </a:rPr>
              <a:t> </a:t>
            </a:r>
            <a:r>
              <a:rPr lang="en-US" dirty="0" smtClean="0">
                <a:solidFill>
                  <a:schemeClr val="accent1"/>
                </a:solidFill>
              </a:rPr>
              <a:t>–l</a:t>
            </a:r>
            <a:endParaRPr lang="en-US" dirty="0">
              <a:solidFill>
                <a:schemeClr val="accent1"/>
              </a:solidFill>
            </a:endParaRPr>
          </a:p>
          <a:p>
            <a:pPr lvl="2"/>
            <a:r>
              <a:rPr lang="en-US" dirty="0" smtClean="0"/>
              <a:t>Install Updates: </a:t>
            </a:r>
            <a:r>
              <a:rPr lang="en-US" dirty="0" err="1" smtClean="0">
                <a:solidFill>
                  <a:schemeClr val="accent1"/>
                </a:solidFill>
              </a:rPr>
              <a:t>sudo</a:t>
            </a:r>
            <a:r>
              <a:rPr lang="en-US" dirty="0" smtClean="0">
                <a:solidFill>
                  <a:schemeClr val="accent1"/>
                </a:solidFill>
              </a:rPr>
              <a:t> </a:t>
            </a:r>
            <a:r>
              <a:rPr lang="en-US" dirty="0" err="1">
                <a:solidFill>
                  <a:schemeClr val="accent1"/>
                </a:solidFill>
              </a:rPr>
              <a:t>softwareupdate</a:t>
            </a:r>
            <a:r>
              <a:rPr lang="en-US" dirty="0">
                <a:solidFill>
                  <a:schemeClr val="accent1"/>
                </a:solidFill>
              </a:rPr>
              <a:t> </a:t>
            </a:r>
            <a:r>
              <a:rPr lang="en-US" dirty="0" smtClean="0">
                <a:solidFill>
                  <a:schemeClr val="accent1"/>
                </a:solidFill>
              </a:rPr>
              <a:t>–</a:t>
            </a:r>
            <a:r>
              <a:rPr lang="en-US" dirty="0" err="1" smtClean="0">
                <a:solidFill>
                  <a:schemeClr val="accent1"/>
                </a:solidFill>
              </a:rPr>
              <a:t>ia</a:t>
            </a:r>
            <a:endParaRPr lang="en-US" dirty="0" smtClean="0">
              <a:solidFill>
                <a:schemeClr val="accent1"/>
              </a:solidFill>
            </a:endParaRPr>
          </a:p>
          <a:p>
            <a:pPr lvl="1"/>
            <a:r>
              <a:rPr lang="en-US" b="1" dirty="0"/>
              <a:t>Shutdown Your Mac, With or Without a Delay</a:t>
            </a:r>
          </a:p>
          <a:p>
            <a:pPr lvl="2"/>
            <a:r>
              <a:rPr lang="en-US" dirty="0" smtClean="0"/>
              <a:t>Shutdown: </a:t>
            </a:r>
            <a:r>
              <a:rPr lang="en-US" dirty="0" err="1">
                <a:solidFill>
                  <a:schemeClr val="accent1"/>
                </a:solidFill>
              </a:rPr>
              <a:t>sudo</a:t>
            </a:r>
            <a:r>
              <a:rPr lang="en-US" dirty="0">
                <a:solidFill>
                  <a:schemeClr val="accent1"/>
                </a:solidFill>
              </a:rPr>
              <a:t> shutdown -h </a:t>
            </a:r>
            <a:r>
              <a:rPr lang="en-US" dirty="0" smtClean="0">
                <a:solidFill>
                  <a:schemeClr val="accent1"/>
                </a:solidFill>
              </a:rPr>
              <a:t>now</a:t>
            </a:r>
          </a:p>
          <a:p>
            <a:pPr lvl="2"/>
            <a:r>
              <a:rPr lang="en-US" dirty="0" smtClean="0"/>
              <a:t>Shutdown with delay of 60min: </a:t>
            </a:r>
            <a:r>
              <a:rPr lang="en-US" dirty="0" err="1" smtClean="0">
                <a:solidFill>
                  <a:schemeClr val="accent1"/>
                </a:solidFill>
              </a:rPr>
              <a:t>sudo</a:t>
            </a:r>
            <a:r>
              <a:rPr lang="en-US" dirty="0" smtClean="0">
                <a:solidFill>
                  <a:schemeClr val="accent1"/>
                </a:solidFill>
              </a:rPr>
              <a:t> </a:t>
            </a:r>
            <a:r>
              <a:rPr lang="en-US" dirty="0">
                <a:solidFill>
                  <a:schemeClr val="accent1"/>
                </a:solidFill>
              </a:rPr>
              <a:t>shutdown -r +60</a:t>
            </a:r>
          </a:p>
          <a:p>
            <a:pPr lvl="2"/>
            <a:r>
              <a:rPr lang="en-US" dirty="0"/>
              <a:t>Restart </a:t>
            </a:r>
            <a:r>
              <a:rPr lang="en-US" dirty="0" smtClean="0"/>
              <a:t>: </a:t>
            </a:r>
            <a:r>
              <a:rPr lang="en-US" dirty="0" err="1">
                <a:solidFill>
                  <a:schemeClr val="accent1"/>
                </a:solidFill>
              </a:rPr>
              <a:t>sudo</a:t>
            </a:r>
            <a:r>
              <a:rPr lang="en-US" dirty="0">
                <a:solidFill>
                  <a:schemeClr val="accent1"/>
                </a:solidFill>
              </a:rPr>
              <a:t> shutdown -</a:t>
            </a:r>
            <a:r>
              <a:rPr lang="en-US" dirty="0" smtClean="0">
                <a:solidFill>
                  <a:schemeClr val="accent1"/>
                </a:solidFill>
              </a:rPr>
              <a:t>r </a:t>
            </a:r>
            <a:r>
              <a:rPr lang="en-US" dirty="0">
                <a:solidFill>
                  <a:schemeClr val="accent1"/>
                </a:solidFill>
              </a:rPr>
              <a:t>now</a:t>
            </a:r>
            <a:endParaRPr lang="en-US" b="1" dirty="0">
              <a:solidFill>
                <a:schemeClr val="accent1"/>
              </a:solidFill>
            </a:endParaRPr>
          </a:p>
          <a:p>
            <a:pPr lvl="1"/>
            <a:r>
              <a:rPr lang="en-US" b="1" dirty="0" smtClean="0"/>
              <a:t>[Fun] </a:t>
            </a:r>
            <a:r>
              <a:rPr lang="en-US" b="1" dirty="0"/>
              <a:t>Make Your Mac </a:t>
            </a:r>
            <a:r>
              <a:rPr lang="en-US" b="1" dirty="0" smtClean="0"/>
              <a:t>Talk</a:t>
            </a:r>
            <a:endParaRPr lang="en-US" b="1" dirty="0"/>
          </a:p>
          <a:p>
            <a:pPr lvl="2"/>
            <a:r>
              <a:rPr lang="en-US" dirty="0" smtClean="0">
                <a:solidFill>
                  <a:schemeClr val="accent1"/>
                </a:solidFill>
              </a:rPr>
              <a:t>say </a:t>
            </a:r>
            <a:r>
              <a:rPr lang="en-US" dirty="0">
                <a:solidFill>
                  <a:schemeClr val="accent1"/>
                </a:solidFill>
              </a:rPr>
              <a:t>"This Mac runs OS X, not OS </a:t>
            </a:r>
            <a:r>
              <a:rPr lang="en-US" dirty="0" smtClean="0">
                <a:solidFill>
                  <a:schemeClr val="accent1"/>
                </a:solidFill>
              </a:rPr>
              <a:t>ex“</a:t>
            </a:r>
          </a:p>
          <a:p>
            <a:pPr lvl="2"/>
            <a:r>
              <a:rPr lang="en-US" dirty="0" smtClean="0"/>
              <a:t>..or read from file: </a:t>
            </a:r>
            <a:r>
              <a:rPr lang="en-US" dirty="0">
                <a:solidFill>
                  <a:schemeClr val="accent1"/>
                </a:solidFill>
              </a:rPr>
              <a:t>say -f /path/to/file.txt</a:t>
            </a:r>
            <a:endParaRPr lang="en-US" dirty="0" smtClean="0">
              <a:solidFill>
                <a:schemeClr val="accent1"/>
              </a:solidFill>
            </a:endParaRPr>
          </a:p>
        </p:txBody>
      </p:sp>
    </p:spTree>
    <p:extLst>
      <p:ext uri="{BB962C8B-B14F-4D97-AF65-F5344CB8AC3E}">
        <p14:creationId xmlns:p14="http://schemas.microsoft.com/office/powerpoint/2010/main" val="33743860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Bash</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smtClean="0"/>
              <a:t>Bash commands for managing </a:t>
            </a:r>
            <a:r>
              <a:rPr lang="en-US" dirty="0" err="1" smtClean="0"/>
              <a:t>macOS</a:t>
            </a:r>
            <a:endParaRPr lang="en-US" dirty="0" smtClean="0"/>
          </a:p>
          <a:p>
            <a:pPr lvl="1"/>
            <a:r>
              <a:rPr lang="en-US" b="1" dirty="0"/>
              <a:t>Show Hidden Files in </a:t>
            </a:r>
            <a:r>
              <a:rPr lang="en-US" b="1" dirty="0" smtClean="0"/>
              <a:t>Finder</a:t>
            </a:r>
          </a:p>
          <a:p>
            <a:pPr lvl="2"/>
            <a:r>
              <a:rPr lang="en-US" dirty="0"/>
              <a:t>defaults write </a:t>
            </a:r>
            <a:r>
              <a:rPr lang="en-US" dirty="0" err="1"/>
              <a:t>com.apple.finder</a:t>
            </a:r>
            <a:r>
              <a:rPr lang="en-US" dirty="0"/>
              <a:t> </a:t>
            </a:r>
            <a:r>
              <a:rPr lang="en-US" dirty="0" err="1"/>
              <a:t>AppleShowAllFiles</a:t>
            </a:r>
            <a:r>
              <a:rPr lang="en-US" dirty="0"/>
              <a:t> TRUE</a:t>
            </a:r>
            <a:endParaRPr lang="en-US" b="1" dirty="0"/>
          </a:p>
          <a:p>
            <a:pPr lvl="1"/>
            <a:r>
              <a:rPr lang="en-US" b="1" dirty="0"/>
              <a:t>Change the File Format for </a:t>
            </a:r>
            <a:r>
              <a:rPr lang="en-US" b="1" dirty="0" smtClean="0"/>
              <a:t>Screenshots</a:t>
            </a:r>
          </a:p>
          <a:p>
            <a:pPr lvl="2"/>
            <a:r>
              <a:rPr lang="en-US" dirty="0"/>
              <a:t>defaults write </a:t>
            </a:r>
            <a:r>
              <a:rPr lang="en-US" dirty="0" err="1"/>
              <a:t>com.apple.screencapture</a:t>
            </a:r>
            <a:r>
              <a:rPr lang="en-US" dirty="0"/>
              <a:t> type </a:t>
            </a:r>
            <a:r>
              <a:rPr lang="en-US" dirty="0" smtClean="0"/>
              <a:t>file-extension</a:t>
            </a:r>
          </a:p>
          <a:p>
            <a:pPr lvl="2"/>
            <a:r>
              <a:rPr lang="en-US" dirty="0" smtClean="0"/>
              <a:t>Default is PNG, can be JPG, PDF…</a:t>
            </a:r>
          </a:p>
          <a:p>
            <a:pPr lvl="1"/>
            <a:r>
              <a:rPr lang="en-US" b="1" dirty="0"/>
              <a:t>Change the </a:t>
            </a:r>
            <a:r>
              <a:rPr lang="en-US" b="1" dirty="0" smtClean="0"/>
              <a:t>Screenshots default Location</a:t>
            </a:r>
            <a:endParaRPr lang="en-US" b="1" dirty="0"/>
          </a:p>
          <a:p>
            <a:pPr lvl="2"/>
            <a:r>
              <a:rPr lang="en-US" dirty="0">
                <a:solidFill>
                  <a:srgbClr val="FF0000"/>
                </a:solidFill>
              </a:rPr>
              <a:t>defaults write </a:t>
            </a:r>
            <a:r>
              <a:rPr lang="en-US" dirty="0" err="1">
                <a:solidFill>
                  <a:srgbClr val="FF0000"/>
                </a:solidFill>
              </a:rPr>
              <a:t>com.apple.screencapture</a:t>
            </a:r>
            <a:r>
              <a:rPr lang="en-US" dirty="0">
                <a:solidFill>
                  <a:srgbClr val="FF0000"/>
                </a:solidFill>
              </a:rPr>
              <a:t> location /</a:t>
            </a:r>
            <a:r>
              <a:rPr lang="en-US" dirty="0" smtClean="0">
                <a:solidFill>
                  <a:srgbClr val="FF0000"/>
                </a:solidFill>
              </a:rPr>
              <a:t>drag/location/here</a:t>
            </a:r>
          </a:p>
          <a:p>
            <a:pPr lvl="2"/>
            <a:r>
              <a:rPr lang="en-US" dirty="0" smtClean="0"/>
              <a:t>Default is: </a:t>
            </a:r>
            <a:r>
              <a:rPr lang="en-US" dirty="0"/>
              <a:t>~/</a:t>
            </a:r>
            <a:r>
              <a:rPr lang="en-US" dirty="0" smtClean="0"/>
              <a:t>Desktop</a:t>
            </a:r>
          </a:p>
        </p:txBody>
      </p:sp>
    </p:spTree>
    <p:extLst>
      <p:ext uri="{BB962C8B-B14F-4D97-AF65-F5344CB8AC3E}">
        <p14:creationId xmlns:p14="http://schemas.microsoft.com/office/powerpoint/2010/main" val="16060501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Bash – ls, </a:t>
            </a:r>
            <a:r>
              <a:rPr lang="en-US" dirty="0" err="1" smtClean="0"/>
              <a:t>cp</a:t>
            </a:r>
            <a:r>
              <a:rPr lang="en-US" dirty="0" smtClean="0"/>
              <a:t>, ditto</a:t>
            </a:r>
            <a:endParaRPr lang="en-US" dirty="0"/>
          </a:p>
        </p:txBody>
      </p:sp>
      <p:sp>
        <p:nvSpPr>
          <p:cNvPr id="7" name="Content Placeholder 2"/>
          <p:cNvSpPr>
            <a:spLocks noGrp="1"/>
          </p:cNvSpPr>
          <p:nvPr>
            <p:ph idx="1"/>
          </p:nvPr>
        </p:nvSpPr>
        <p:spPr>
          <a:xfrm>
            <a:off x="0" y="1524000"/>
            <a:ext cx="9144000" cy="5334000"/>
          </a:xfrm>
        </p:spPr>
        <p:txBody>
          <a:bodyPr>
            <a:normAutofit lnSpcReduction="10000"/>
          </a:bodyPr>
          <a:lstStyle/>
          <a:p>
            <a:r>
              <a:rPr lang="en-US" dirty="0" smtClean="0"/>
              <a:t>List </a:t>
            </a:r>
            <a:r>
              <a:rPr lang="en-US" dirty="0"/>
              <a:t>the contents of a particular </a:t>
            </a:r>
            <a:r>
              <a:rPr lang="en-US" dirty="0" smtClean="0"/>
              <a:t>directory</a:t>
            </a:r>
          </a:p>
          <a:p>
            <a:pPr lvl="1"/>
            <a:r>
              <a:rPr lang="en-US" dirty="0" smtClean="0"/>
              <a:t>Simple: </a:t>
            </a:r>
            <a:r>
              <a:rPr lang="en-US" dirty="0" smtClean="0">
                <a:solidFill>
                  <a:schemeClr val="accent1"/>
                </a:solidFill>
              </a:rPr>
              <a:t>ls ~</a:t>
            </a:r>
          </a:p>
          <a:p>
            <a:pPr lvl="1"/>
            <a:r>
              <a:rPr lang="en-US" dirty="0" smtClean="0"/>
              <a:t>List all files (including hidden) in list: </a:t>
            </a:r>
            <a:r>
              <a:rPr lang="en-US" dirty="0" smtClean="0">
                <a:solidFill>
                  <a:schemeClr val="accent1"/>
                </a:solidFill>
              </a:rPr>
              <a:t>ls –la ~</a:t>
            </a:r>
          </a:p>
          <a:p>
            <a:r>
              <a:rPr lang="en-US" dirty="0" smtClean="0"/>
              <a:t>Change </a:t>
            </a:r>
            <a:r>
              <a:rPr lang="en-US" dirty="0"/>
              <a:t>to another </a:t>
            </a:r>
            <a:r>
              <a:rPr lang="en-US" dirty="0" smtClean="0"/>
              <a:t>directory</a:t>
            </a:r>
          </a:p>
          <a:p>
            <a:pPr lvl="1"/>
            <a:r>
              <a:rPr lang="en-US" dirty="0" smtClean="0"/>
              <a:t>Navigate to folder: </a:t>
            </a:r>
            <a:r>
              <a:rPr lang="en-US" dirty="0" smtClean="0">
                <a:solidFill>
                  <a:schemeClr val="accent1"/>
                </a:solidFill>
              </a:rPr>
              <a:t>cd &lt;folder name&gt;</a:t>
            </a:r>
          </a:p>
          <a:p>
            <a:pPr lvl="1"/>
            <a:r>
              <a:rPr lang="en-US" dirty="0" smtClean="0"/>
              <a:t>Navigate one level back to root: </a:t>
            </a:r>
            <a:r>
              <a:rPr lang="en-US" dirty="0" smtClean="0">
                <a:solidFill>
                  <a:schemeClr val="accent1"/>
                </a:solidFill>
              </a:rPr>
              <a:t>cd ..</a:t>
            </a:r>
          </a:p>
          <a:p>
            <a:r>
              <a:rPr lang="en-US" dirty="0" smtClean="0"/>
              <a:t>Copy files and folder</a:t>
            </a:r>
            <a:endParaRPr lang="en-US" dirty="0"/>
          </a:p>
          <a:p>
            <a:pPr lvl="1"/>
            <a:r>
              <a:rPr lang="en-US" dirty="0" smtClean="0"/>
              <a:t>Copy file: </a:t>
            </a:r>
            <a:r>
              <a:rPr lang="en-US" dirty="0" err="1" smtClean="0">
                <a:solidFill>
                  <a:schemeClr val="accent1"/>
                </a:solidFill>
              </a:rPr>
              <a:t>cp</a:t>
            </a:r>
            <a:r>
              <a:rPr lang="en-US" dirty="0" smtClean="0">
                <a:solidFill>
                  <a:schemeClr val="accent1"/>
                </a:solidFill>
              </a:rPr>
              <a:t> file1.txt file2.txt </a:t>
            </a:r>
            <a:endParaRPr lang="en-US" dirty="0">
              <a:solidFill>
                <a:schemeClr val="accent1"/>
              </a:solidFill>
            </a:endParaRPr>
          </a:p>
          <a:p>
            <a:pPr lvl="1"/>
            <a:r>
              <a:rPr lang="en-US" dirty="0" smtClean="0"/>
              <a:t>Copy folder (recursively): </a:t>
            </a:r>
            <a:r>
              <a:rPr lang="en-US" dirty="0" err="1" smtClean="0">
                <a:solidFill>
                  <a:schemeClr val="accent1"/>
                </a:solidFill>
              </a:rPr>
              <a:t>cp</a:t>
            </a:r>
            <a:r>
              <a:rPr lang="en-US" dirty="0" smtClean="0">
                <a:solidFill>
                  <a:schemeClr val="accent1"/>
                </a:solidFill>
              </a:rPr>
              <a:t> –R folder1 folder2</a:t>
            </a:r>
          </a:p>
          <a:p>
            <a:pPr lvl="1"/>
            <a:r>
              <a:rPr lang="en-US" dirty="0" smtClean="0"/>
              <a:t>Advanced: </a:t>
            </a:r>
            <a:r>
              <a:rPr lang="en-US" dirty="0">
                <a:solidFill>
                  <a:schemeClr val="accent1"/>
                </a:solidFill>
              </a:rPr>
              <a:t>ditto -V </a:t>
            </a:r>
            <a:r>
              <a:rPr lang="en-US" dirty="0" smtClean="0">
                <a:solidFill>
                  <a:schemeClr val="accent1"/>
                </a:solidFill>
              </a:rPr>
              <a:t>path1 path2</a:t>
            </a:r>
          </a:p>
          <a:p>
            <a:pPr lvl="2"/>
            <a:r>
              <a:rPr lang="en-US" dirty="0" smtClean="0"/>
              <a:t>Works with both files and folders, show progress</a:t>
            </a:r>
            <a:endParaRPr lang="en-US" dirty="0"/>
          </a:p>
        </p:txBody>
      </p:sp>
    </p:spTree>
    <p:extLst>
      <p:ext uri="{BB962C8B-B14F-4D97-AF65-F5344CB8AC3E}">
        <p14:creationId xmlns:p14="http://schemas.microsoft.com/office/powerpoint/2010/main" val="9423927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Bash – </a:t>
            </a:r>
            <a:r>
              <a:rPr lang="en-US" dirty="0" err="1" smtClean="0"/>
              <a:t>rm</a:t>
            </a:r>
            <a:r>
              <a:rPr lang="en-US" dirty="0" smtClean="0"/>
              <a:t>, </a:t>
            </a:r>
            <a:r>
              <a:rPr lang="en-US" dirty="0" err="1" smtClean="0"/>
              <a:t>mkdir</a:t>
            </a:r>
            <a:endParaRPr lang="en-US" dirty="0"/>
          </a:p>
        </p:txBody>
      </p:sp>
      <p:sp>
        <p:nvSpPr>
          <p:cNvPr id="7" name="Content Placeholder 2"/>
          <p:cNvSpPr>
            <a:spLocks noGrp="1"/>
          </p:cNvSpPr>
          <p:nvPr>
            <p:ph idx="1"/>
          </p:nvPr>
        </p:nvSpPr>
        <p:spPr>
          <a:xfrm>
            <a:off x="0" y="1524000"/>
            <a:ext cx="9144000" cy="5334000"/>
          </a:xfrm>
        </p:spPr>
        <p:txBody>
          <a:bodyPr>
            <a:normAutofit/>
          </a:bodyPr>
          <a:lstStyle/>
          <a:p>
            <a:pPr>
              <a:spcAft>
                <a:spcPts val="600"/>
              </a:spcAft>
            </a:pPr>
            <a:r>
              <a:rPr lang="en-US" dirty="0" smtClean="0"/>
              <a:t>Remove file</a:t>
            </a:r>
          </a:p>
          <a:p>
            <a:pPr lvl="1">
              <a:spcBef>
                <a:spcPts val="0"/>
              </a:spcBef>
              <a:spcAft>
                <a:spcPts val="600"/>
              </a:spcAft>
            </a:pPr>
            <a:r>
              <a:rPr lang="en-US" dirty="0" err="1" smtClean="0">
                <a:solidFill>
                  <a:schemeClr val="accent1"/>
                </a:solidFill>
              </a:rPr>
              <a:t>rm</a:t>
            </a:r>
            <a:r>
              <a:rPr lang="en-US" dirty="0" smtClean="0">
                <a:solidFill>
                  <a:schemeClr val="accent1"/>
                </a:solidFill>
              </a:rPr>
              <a:t> file.name</a:t>
            </a:r>
          </a:p>
          <a:p>
            <a:pPr>
              <a:spcAft>
                <a:spcPts val="600"/>
              </a:spcAft>
            </a:pPr>
            <a:r>
              <a:rPr lang="en-US" dirty="0" smtClean="0"/>
              <a:t>Remove recursive and force</a:t>
            </a:r>
            <a:endParaRPr lang="en-US" dirty="0"/>
          </a:p>
          <a:p>
            <a:pPr lvl="1">
              <a:spcBef>
                <a:spcPts val="0"/>
              </a:spcBef>
              <a:spcAft>
                <a:spcPts val="600"/>
              </a:spcAft>
            </a:pPr>
            <a:r>
              <a:rPr lang="en-US" dirty="0" err="1" smtClean="0">
                <a:solidFill>
                  <a:schemeClr val="accent1"/>
                </a:solidFill>
              </a:rPr>
              <a:t>rm</a:t>
            </a:r>
            <a:r>
              <a:rPr lang="en-US" dirty="0" smtClean="0">
                <a:solidFill>
                  <a:schemeClr val="accent1"/>
                </a:solidFill>
              </a:rPr>
              <a:t> –</a:t>
            </a:r>
            <a:r>
              <a:rPr lang="en-US" dirty="0" err="1" smtClean="0">
                <a:solidFill>
                  <a:schemeClr val="accent1"/>
                </a:solidFill>
              </a:rPr>
              <a:t>rf</a:t>
            </a:r>
            <a:r>
              <a:rPr lang="en-US" dirty="0" smtClean="0">
                <a:solidFill>
                  <a:schemeClr val="accent1"/>
                </a:solidFill>
              </a:rPr>
              <a:t> ~/path</a:t>
            </a:r>
            <a:endParaRPr lang="en-US" dirty="0">
              <a:solidFill>
                <a:schemeClr val="accent1"/>
              </a:solidFill>
            </a:endParaRPr>
          </a:p>
          <a:p>
            <a:pPr>
              <a:spcAft>
                <a:spcPts val="600"/>
              </a:spcAft>
            </a:pPr>
            <a:r>
              <a:rPr lang="en-US" dirty="0" smtClean="0"/>
              <a:t>Create folder</a:t>
            </a:r>
            <a:endParaRPr lang="en-US" dirty="0"/>
          </a:p>
          <a:p>
            <a:pPr lvl="1">
              <a:spcBef>
                <a:spcPts val="0"/>
              </a:spcBef>
              <a:spcAft>
                <a:spcPts val="600"/>
              </a:spcAft>
            </a:pPr>
            <a:r>
              <a:rPr lang="en-US" dirty="0" err="1" smtClean="0">
                <a:solidFill>
                  <a:schemeClr val="accent1"/>
                </a:solidFill>
              </a:rPr>
              <a:t>mkdir</a:t>
            </a:r>
            <a:r>
              <a:rPr lang="en-US" dirty="0" smtClean="0">
                <a:solidFill>
                  <a:schemeClr val="accent1"/>
                </a:solidFill>
              </a:rPr>
              <a:t> folder</a:t>
            </a:r>
            <a:endParaRPr lang="en-US" dirty="0">
              <a:solidFill>
                <a:schemeClr val="accent1"/>
              </a:solidFill>
            </a:endParaRPr>
          </a:p>
          <a:p>
            <a:pPr>
              <a:spcAft>
                <a:spcPts val="600"/>
              </a:spcAft>
            </a:pPr>
            <a:r>
              <a:rPr lang="en-US" dirty="0"/>
              <a:t>Create </a:t>
            </a:r>
            <a:r>
              <a:rPr lang="en-US" dirty="0" smtClean="0"/>
              <a:t>full path</a:t>
            </a:r>
            <a:endParaRPr lang="en-US" dirty="0"/>
          </a:p>
          <a:p>
            <a:pPr lvl="1">
              <a:spcBef>
                <a:spcPts val="0"/>
              </a:spcBef>
              <a:spcAft>
                <a:spcPts val="600"/>
              </a:spcAft>
            </a:pPr>
            <a:r>
              <a:rPr lang="en-US" dirty="0" err="1">
                <a:solidFill>
                  <a:schemeClr val="accent1"/>
                </a:solidFill>
              </a:rPr>
              <a:t>mkdir</a:t>
            </a:r>
            <a:r>
              <a:rPr lang="en-US" dirty="0">
                <a:solidFill>
                  <a:schemeClr val="accent1"/>
                </a:solidFill>
              </a:rPr>
              <a:t> -p foo/x/y</a:t>
            </a:r>
          </a:p>
        </p:txBody>
      </p:sp>
    </p:spTree>
    <p:extLst>
      <p:ext uri="{BB962C8B-B14F-4D97-AF65-F5344CB8AC3E}">
        <p14:creationId xmlns:p14="http://schemas.microsoft.com/office/powerpoint/2010/main" val="10061817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Bash – cat, tail, open</a:t>
            </a:r>
            <a:endParaRPr lang="en-US" dirty="0"/>
          </a:p>
        </p:txBody>
      </p:sp>
      <p:sp>
        <p:nvSpPr>
          <p:cNvPr id="7" name="Content Placeholder 2"/>
          <p:cNvSpPr>
            <a:spLocks noGrp="1"/>
          </p:cNvSpPr>
          <p:nvPr>
            <p:ph idx="1"/>
          </p:nvPr>
        </p:nvSpPr>
        <p:spPr>
          <a:xfrm>
            <a:off x="0" y="1524000"/>
            <a:ext cx="9144000" cy="5334000"/>
          </a:xfrm>
        </p:spPr>
        <p:txBody>
          <a:bodyPr>
            <a:normAutofit lnSpcReduction="10000"/>
          </a:bodyPr>
          <a:lstStyle/>
          <a:p>
            <a:r>
              <a:rPr lang="en-US" dirty="0" smtClean="0"/>
              <a:t>Type content of file on console</a:t>
            </a:r>
          </a:p>
          <a:p>
            <a:pPr lvl="1"/>
            <a:r>
              <a:rPr lang="en-US" dirty="0" smtClean="0">
                <a:solidFill>
                  <a:schemeClr val="accent1"/>
                </a:solidFill>
              </a:rPr>
              <a:t>cat path/file.name</a:t>
            </a:r>
          </a:p>
          <a:p>
            <a:r>
              <a:rPr lang="en-US" dirty="0"/>
              <a:t>Continually Monitor the Output of a File</a:t>
            </a:r>
          </a:p>
          <a:p>
            <a:pPr lvl="1"/>
            <a:r>
              <a:rPr lang="en-US" dirty="0">
                <a:solidFill>
                  <a:schemeClr val="accent1"/>
                </a:solidFill>
              </a:rPr>
              <a:t>tail -f /</a:t>
            </a:r>
            <a:r>
              <a:rPr lang="en-US" dirty="0" err="1" smtClean="0">
                <a:solidFill>
                  <a:schemeClr val="accent1"/>
                </a:solidFill>
              </a:rPr>
              <a:t>var</a:t>
            </a:r>
            <a:r>
              <a:rPr lang="en-US" dirty="0" smtClean="0">
                <a:solidFill>
                  <a:schemeClr val="accent1"/>
                </a:solidFill>
              </a:rPr>
              <a:t>/log/system.log</a:t>
            </a:r>
          </a:p>
          <a:p>
            <a:pPr lvl="2"/>
            <a:r>
              <a:rPr lang="en-US" dirty="0"/>
              <a:t>To cancel, press </a:t>
            </a:r>
            <a:r>
              <a:rPr lang="en-US" b="1" dirty="0"/>
              <a:t>Ctrl-C</a:t>
            </a:r>
            <a:r>
              <a:rPr lang="en-US" dirty="0"/>
              <a:t>.</a:t>
            </a:r>
            <a:endParaRPr lang="en-US" dirty="0" smtClean="0">
              <a:solidFill>
                <a:schemeClr val="accent1"/>
              </a:solidFill>
            </a:endParaRPr>
          </a:p>
          <a:p>
            <a:r>
              <a:rPr lang="en-US" dirty="0"/>
              <a:t>Open </a:t>
            </a:r>
            <a:r>
              <a:rPr lang="en-US" dirty="0" smtClean="0"/>
              <a:t>Finder at user home folder</a:t>
            </a:r>
            <a:endParaRPr lang="en-US" dirty="0"/>
          </a:p>
          <a:p>
            <a:pPr lvl="1"/>
            <a:r>
              <a:rPr lang="en-US" dirty="0">
                <a:solidFill>
                  <a:schemeClr val="accent1"/>
                </a:solidFill>
              </a:rPr>
              <a:t>open </a:t>
            </a:r>
            <a:r>
              <a:rPr lang="en-US" dirty="0" smtClean="0">
                <a:solidFill>
                  <a:schemeClr val="accent1"/>
                </a:solidFill>
              </a:rPr>
              <a:t>~</a:t>
            </a:r>
          </a:p>
          <a:p>
            <a:r>
              <a:rPr lang="en-US" dirty="0"/>
              <a:t>Open Files </a:t>
            </a:r>
            <a:r>
              <a:rPr lang="en-US" dirty="0" smtClean="0"/>
              <a:t>using default app for this file</a:t>
            </a:r>
          </a:p>
          <a:p>
            <a:pPr lvl="1"/>
            <a:r>
              <a:rPr lang="en-US" dirty="0">
                <a:solidFill>
                  <a:schemeClr val="accent1"/>
                </a:solidFill>
              </a:rPr>
              <a:t>open </a:t>
            </a:r>
            <a:r>
              <a:rPr lang="en-US" dirty="0" smtClean="0">
                <a:solidFill>
                  <a:schemeClr val="accent1"/>
                </a:solidFill>
              </a:rPr>
              <a:t>/path/to/file.txt</a:t>
            </a:r>
          </a:p>
          <a:p>
            <a:r>
              <a:rPr lang="en-US" dirty="0"/>
              <a:t>Open Files In Any Application</a:t>
            </a:r>
          </a:p>
          <a:p>
            <a:pPr lvl="1"/>
            <a:r>
              <a:rPr lang="en-US" dirty="0">
                <a:solidFill>
                  <a:schemeClr val="accent1"/>
                </a:solidFill>
              </a:rPr>
              <a:t>open -a /Applications/</a:t>
            </a:r>
            <a:r>
              <a:rPr lang="en-US" dirty="0" err="1">
                <a:solidFill>
                  <a:schemeClr val="accent1"/>
                </a:solidFill>
              </a:rPr>
              <a:t>AppName.app</a:t>
            </a:r>
            <a:r>
              <a:rPr lang="en-US" dirty="0">
                <a:solidFill>
                  <a:schemeClr val="accent1"/>
                </a:solidFill>
              </a:rPr>
              <a:t> /path/to/file.txt</a:t>
            </a:r>
          </a:p>
          <a:p>
            <a:pPr lvl="1"/>
            <a:endParaRPr lang="en-US" dirty="0" smtClean="0">
              <a:solidFill>
                <a:schemeClr val="accent1"/>
              </a:solidFill>
            </a:endParaRPr>
          </a:p>
          <a:p>
            <a:pPr lvl="1"/>
            <a:endParaRPr lang="en-US" dirty="0"/>
          </a:p>
        </p:txBody>
      </p:sp>
    </p:spTree>
    <p:extLst>
      <p:ext uri="{BB962C8B-B14F-4D97-AF65-F5344CB8AC3E}">
        <p14:creationId xmlns:p14="http://schemas.microsoft.com/office/powerpoint/2010/main" val="42553192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Bash - </a:t>
            </a:r>
            <a:r>
              <a:rPr lang="en-US" dirty="0" err="1" smtClean="0"/>
              <a:t>sudo</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smtClean="0"/>
              <a:t>Authenticate </a:t>
            </a:r>
            <a:r>
              <a:rPr lang="en-US" dirty="0"/>
              <a:t>yourself a </a:t>
            </a:r>
            <a:r>
              <a:rPr lang="en-US" dirty="0" smtClean="0"/>
              <a:t>super user </a:t>
            </a:r>
            <a:r>
              <a:rPr lang="en-US" dirty="0"/>
              <a:t>to gain extra security </a:t>
            </a:r>
            <a:r>
              <a:rPr lang="en-US" dirty="0" smtClean="0"/>
              <a:t>privileges</a:t>
            </a:r>
          </a:p>
          <a:p>
            <a:pPr lvl="1"/>
            <a:r>
              <a:rPr lang="en-US" dirty="0" err="1" smtClean="0">
                <a:solidFill>
                  <a:schemeClr val="accent1"/>
                </a:solidFill>
              </a:rPr>
              <a:t>sudo</a:t>
            </a:r>
            <a:r>
              <a:rPr lang="en-US" dirty="0" smtClean="0">
                <a:solidFill>
                  <a:schemeClr val="accent1"/>
                </a:solidFill>
              </a:rPr>
              <a:t> &lt;</a:t>
            </a:r>
            <a:r>
              <a:rPr lang="en-US" dirty="0" err="1" smtClean="0">
                <a:solidFill>
                  <a:schemeClr val="accent1"/>
                </a:solidFill>
              </a:rPr>
              <a:t>commnad</a:t>
            </a:r>
            <a:r>
              <a:rPr lang="en-US" dirty="0" smtClean="0">
                <a:solidFill>
                  <a:schemeClr val="accent1"/>
                </a:solidFill>
              </a:rPr>
              <a:t>&gt;</a:t>
            </a:r>
          </a:p>
          <a:p>
            <a:pPr lvl="1"/>
            <a:r>
              <a:rPr lang="en-US" dirty="0" smtClean="0"/>
              <a:t>Be careful, this will run as super user!</a:t>
            </a:r>
          </a:p>
          <a:p>
            <a:pPr lvl="2"/>
            <a:r>
              <a:rPr lang="en-US" dirty="0" smtClean="0"/>
              <a:t>Specially when run “</a:t>
            </a:r>
            <a:r>
              <a:rPr lang="en-US" dirty="0" err="1" smtClean="0">
                <a:solidFill>
                  <a:schemeClr val="accent1"/>
                </a:solidFill>
              </a:rPr>
              <a:t>rm</a:t>
            </a:r>
            <a:r>
              <a:rPr lang="en-US" dirty="0" smtClean="0">
                <a:solidFill>
                  <a:schemeClr val="accent1"/>
                </a:solidFill>
              </a:rPr>
              <a:t> –</a:t>
            </a:r>
            <a:r>
              <a:rPr lang="en-US" dirty="0" err="1" smtClean="0">
                <a:solidFill>
                  <a:schemeClr val="accent1"/>
                </a:solidFill>
              </a:rPr>
              <a:t>rf</a:t>
            </a:r>
            <a:r>
              <a:rPr lang="en-US" dirty="0" smtClean="0"/>
              <a:t>”</a:t>
            </a:r>
          </a:p>
          <a:p>
            <a:pPr lvl="2"/>
            <a:r>
              <a:rPr lang="en-US" dirty="0" smtClean="0"/>
              <a:t>Specially when user permissions matter!</a:t>
            </a:r>
          </a:p>
          <a:p>
            <a:pPr lvl="2"/>
            <a:r>
              <a:rPr lang="en-US" dirty="0">
                <a:solidFill>
                  <a:srgbClr val="FF0000"/>
                </a:solidFill>
              </a:rPr>
              <a:t>Remind me to explain a </a:t>
            </a:r>
            <a:r>
              <a:rPr lang="en-US" dirty="0" smtClean="0">
                <a:solidFill>
                  <a:srgbClr val="FF0000"/>
                </a:solidFill>
              </a:rPr>
              <a:t>situation </a:t>
            </a:r>
            <a:r>
              <a:rPr lang="en-US" dirty="0">
                <a:solidFill>
                  <a:srgbClr val="FF0000"/>
                </a:solidFill>
              </a:rPr>
              <a:t>with </a:t>
            </a:r>
            <a:r>
              <a:rPr lang="en-US" dirty="0" smtClean="0">
                <a:solidFill>
                  <a:srgbClr val="FF0000"/>
                </a:solidFill>
              </a:rPr>
              <a:t>falling </a:t>
            </a:r>
            <a:r>
              <a:rPr lang="en-US" dirty="0">
                <a:solidFill>
                  <a:srgbClr val="FF0000"/>
                </a:solidFill>
              </a:rPr>
              <a:t>test on CI when you update android </a:t>
            </a:r>
            <a:r>
              <a:rPr lang="en-US" dirty="0" err="1">
                <a:solidFill>
                  <a:srgbClr val="FF0000"/>
                </a:solidFill>
              </a:rPr>
              <a:t>sdk</a:t>
            </a:r>
            <a:r>
              <a:rPr lang="en-US" dirty="0">
                <a:solidFill>
                  <a:srgbClr val="FF0000"/>
                </a:solidFill>
              </a:rPr>
              <a:t> with </a:t>
            </a:r>
            <a:r>
              <a:rPr lang="en-US" dirty="0" err="1" smtClean="0">
                <a:solidFill>
                  <a:srgbClr val="FF0000"/>
                </a:solidFill>
              </a:rPr>
              <a:t>sudo</a:t>
            </a:r>
            <a:r>
              <a:rPr lang="en-US" dirty="0" smtClean="0">
                <a:solidFill>
                  <a:srgbClr val="FF0000"/>
                </a:solidFill>
              </a:rPr>
              <a:t> !!!</a:t>
            </a:r>
            <a:endParaRPr lang="en-US" dirty="0">
              <a:solidFill>
                <a:srgbClr val="FF0000"/>
              </a:solidFill>
            </a:endParaRPr>
          </a:p>
          <a:p>
            <a:pPr lvl="2"/>
            <a:endParaRPr lang="en-US" dirty="0"/>
          </a:p>
        </p:txBody>
      </p:sp>
    </p:spTree>
    <p:extLst>
      <p:ext uri="{BB962C8B-B14F-4D97-AF65-F5344CB8AC3E}">
        <p14:creationId xmlns:p14="http://schemas.microsoft.com/office/powerpoint/2010/main" val="41318223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Bash – </a:t>
            </a:r>
            <a:r>
              <a:rPr lang="en-US" dirty="0" err="1" smtClean="0"/>
              <a:t>grep</a:t>
            </a:r>
            <a:endParaRPr lang="en-US" dirty="0"/>
          </a:p>
        </p:txBody>
      </p:sp>
      <p:pic>
        <p:nvPicPr>
          <p:cNvPr id="4" name="Picture 3"/>
          <p:cNvPicPr>
            <a:picLocks noChangeAspect="1"/>
          </p:cNvPicPr>
          <p:nvPr/>
        </p:nvPicPr>
        <p:blipFill>
          <a:blip r:embed="rId3"/>
          <a:stretch>
            <a:fillRect/>
          </a:stretch>
        </p:blipFill>
        <p:spPr>
          <a:xfrm>
            <a:off x="37550" y="1752600"/>
            <a:ext cx="9106450" cy="4592275"/>
          </a:xfrm>
          <a:prstGeom prst="rect">
            <a:avLst/>
          </a:prstGeom>
        </p:spPr>
      </p:pic>
    </p:spTree>
    <p:extLst>
      <p:ext uri="{BB962C8B-B14F-4D97-AF65-F5344CB8AC3E}">
        <p14:creationId xmlns:p14="http://schemas.microsoft.com/office/powerpoint/2010/main" val="25647111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09800"/>
            <a:ext cx="8077200" cy="1063752"/>
          </a:xfrm>
        </p:spPr>
        <p:txBody>
          <a:bodyPr/>
          <a:lstStyle/>
          <a:p>
            <a:pPr algn="ctr"/>
            <a:r>
              <a:rPr lang="en-US" dirty="0" err="1" smtClean="0"/>
              <a:t>macOS</a:t>
            </a:r>
            <a:endParaRPr lang="bg-BG" dirty="0"/>
          </a:p>
        </p:txBody>
      </p:sp>
      <p:sp>
        <p:nvSpPr>
          <p:cNvPr id="8" name="Title 1"/>
          <p:cNvSpPr txBox="1">
            <a:spLocks/>
          </p:cNvSpPr>
          <p:nvPr/>
        </p:nvSpPr>
        <p:spPr>
          <a:xfrm>
            <a:off x="4953000" y="5715000"/>
            <a:ext cx="3886200" cy="914400"/>
          </a:xfrm>
          <a:prstGeom prst="rect">
            <a:avLst/>
          </a:prstGeom>
        </p:spPr>
        <p:txBody>
          <a:bodyPr vert="horz" lIns="91440" tIns="0" rIns="45720" bIns="0" rtlCol="0" anchor="t">
            <a:normAutofit/>
            <a:scene3d>
              <a:camera prst="orthographicFront"/>
              <a:lightRig rig="threePt" dir="t">
                <a:rot lat="0" lon="0" rev="4800000"/>
              </a:lightRig>
            </a:scene3d>
            <a:sp3d prstMaterial="matte">
              <a:bevelT w="50800" h="10160"/>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500" b="1" i="0" u="none" strike="noStrike" kern="1200" cap="none" spc="0" normalizeH="0" baseline="0" noProof="0" dirty="0" smtClean="0">
                <a:ln>
                  <a:noFill/>
                </a:ln>
                <a:solidFill>
                  <a:schemeClr val="tx1">
                    <a:lumMod val="85000"/>
                  </a:schemeClr>
                </a:solidFill>
                <a:effectLst/>
                <a:uLnTx/>
                <a:uFillTx/>
                <a:latin typeface="+mj-lt"/>
                <a:ea typeface="+mj-ea"/>
                <a:cs typeface="+mj-cs"/>
              </a:rPr>
              <a:t>www.pragmatic.bg</a:t>
            </a:r>
            <a:endParaRPr kumimoji="0" lang="en-US" sz="3500" b="1" i="0" u="none" strike="noStrike" kern="1200" cap="none" spc="0" normalizeH="0" baseline="0" noProof="0" dirty="0">
              <a:ln>
                <a:noFill/>
              </a:ln>
              <a:solidFill>
                <a:schemeClr val="tx1">
                  <a:lumMod val="85000"/>
                </a:schemeClr>
              </a:solidFill>
              <a:effectLst/>
              <a:uLnTx/>
              <a:uFillTx/>
              <a:latin typeface="+mj-lt"/>
              <a:ea typeface="+mj-ea"/>
              <a:cs typeface="+mj-cs"/>
            </a:endParaRPr>
          </a:p>
        </p:txBody>
      </p:sp>
    </p:spTree>
    <p:extLst>
      <p:ext uri="{BB962C8B-B14F-4D97-AF65-F5344CB8AC3E}">
        <p14:creationId xmlns:p14="http://schemas.microsoft.com/office/powerpoint/2010/main" val="286283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Bash – Pipe</a:t>
            </a:r>
            <a:endParaRPr lang="en-US" dirty="0"/>
          </a:p>
        </p:txBody>
      </p:sp>
      <p:sp>
        <p:nvSpPr>
          <p:cNvPr id="7" name="Content Placeholder 2"/>
          <p:cNvSpPr>
            <a:spLocks noGrp="1"/>
          </p:cNvSpPr>
          <p:nvPr>
            <p:ph idx="1"/>
          </p:nvPr>
        </p:nvSpPr>
        <p:spPr>
          <a:xfrm>
            <a:off x="0" y="1524000"/>
            <a:ext cx="9144000" cy="5334000"/>
          </a:xfrm>
        </p:spPr>
        <p:txBody>
          <a:bodyPr>
            <a:normAutofit lnSpcReduction="10000"/>
          </a:bodyPr>
          <a:lstStyle/>
          <a:p>
            <a:r>
              <a:rPr lang="en-US" dirty="0" err="1" smtClean="0"/>
              <a:t>Grep</a:t>
            </a:r>
            <a:r>
              <a:rPr lang="en-US" dirty="0" smtClean="0"/>
              <a:t> can be used with pipe to filter outputs</a:t>
            </a:r>
          </a:p>
          <a:p>
            <a:pPr lvl="1"/>
            <a:r>
              <a:rPr lang="en-US" dirty="0" err="1">
                <a:solidFill>
                  <a:schemeClr val="accent1"/>
                </a:solidFill>
              </a:rPr>
              <a:t>ps</a:t>
            </a:r>
            <a:r>
              <a:rPr lang="en-US" dirty="0">
                <a:solidFill>
                  <a:schemeClr val="accent1"/>
                </a:solidFill>
              </a:rPr>
              <a:t> </a:t>
            </a:r>
            <a:r>
              <a:rPr lang="en-US" dirty="0" smtClean="0">
                <a:solidFill>
                  <a:schemeClr val="accent1"/>
                </a:solidFill>
              </a:rPr>
              <a:t>aux | </a:t>
            </a:r>
            <a:r>
              <a:rPr lang="en-US" dirty="0" err="1">
                <a:solidFill>
                  <a:schemeClr val="accent1"/>
                </a:solidFill>
              </a:rPr>
              <a:t>grep</a:t>
            </a:r>
            <a:r>
              <a:rPr lang="en-US" dirty="0">
                <a:solidFill>
                  <a:schemeClr val="accent1"/>
                </a:solidFill>
              </a:rPr>
              <a:t> -</a:t>
            </a:r>
            <a:r>
              <a:rPr lang="en-US" dirty="0" err="1">
                <a:solidFill>
                  <a:schemeClr val="accent1"/>
                </a:solidFill>
              </a:rPr>
              <a:t>i</a:t>
            </a:r>
            <a:r>
              <a:rPr lang="en-US" dirty="0">
                <a:solidFill>
                  <a:schemeClr val="accent1"/>
                </a:solidFill>
              </a:rPr>
              <a:t> </a:t>
            </a:r>
            <a:r>
              <a:rPr lang="en-US" dirty="0" smtClean="0">
                <a:solidFill>
                  <a:schemeClr val="accent1"/>
                </a:solidFill>
              </a:rPr>
              <a:t>skype</a:t>
            </a:r>
          </a:p>
          <a:p>
            <a:pPr lvl="2"/>
            <a:r>
              <a:rPr lang="en-US" dirty="0" smtClean="0"/>
              <a:t>This will find all skype processes (</a:t>
            </a:r>
            <a:r>
              <a:rPr lang="en-US" dirty="0" smtClean="0">
                <a:solidFill>
                  <a:srgbClr val="FF0000"/>
                </a:solidFill>
              </a:rPr>
              <a:t>-</a:t>
            </a:r>
            <a:r>
              <a:rPr lang="en-US" dirty="0" err="1" smtClean="0">
                <a:solidFill>
                  <a:srgbClr val="FF0000"/>
                </a:solidFill>
              </a:rPr>
              <a:t>i</a:t>
            </a:r>
            <a:r>
              <a:rPr lang="en-US" dirty="0" smtClean="0">
                <a:solidFill>
                  <a:srgbClr val="FF0000"/>
                </a:solidFill>
              </a:rPr>
              <a:t> for case insensitive</a:t>
            </a:r>
            <a:r>
              <a:rPr lang="en-US" dirty="0" smtClean="0"/>
              <a:t>)</a:t>
            </a:r>
          </a:p>
          <a:p>
            <a:pPr lvl="1"/>
            <a:r>
              <a:rPr lang="en-US" dirty="0" smtClean="0">
                <a:solidFill>
                  <a:schemeClr val="accent1"/>
                </a:solidFill>
              </a:rPr>
              <a:t>adb devices | </a:t>
            </a:r>
            <a:r>
              <a:rPr lang="en-US" dirty="0" err="1" smtClean="0">
                <a:solidFill>
                  <a:schemeClr val="accent1"/>
                </a:solidFill>
              </a:rPr>
              <a:t>grep</a:t>
            </a:r>
            <a:r>
              <a:rPr lang="en-US" dirty="0" smtClean="0">
                <a:solidFill>
                  <a:schemeClr val="accent1"/>
                </a:solidFill>
              </a:rPr>
              <a:t> emulator</a:t>
            </a:r>
            <a:endParaRPr lang="en-US" dirty="0">
              <a:solidFill>
                <a:schemeClr val="accent1"/>
              </a:solidFill>
            </a:endParaRPr>
          </a:p>
          <a:p>
            <a:pPr lvl="2"/>
            <a:r>
              <a:rPr lang="en-US" dirty="0" smtClean="0"/>
              <a:t>Will list all emulators (without real devices)</a:t>
            </a:r>
          </a:p>
          <a:p>
            <a:pPr lvl="1"/>
            <a:r>
              <a:rPr lang="en-US" dirty="0">
                <a:solidFill>
                  <a:schemeClr val="accent1"/>
                </a:solidFill>
              </a:rPr>
              <a:t>adb devices | </a:t>
            </a:r>
            <a:r>
              <a:rPr lang="en-US" dirty="0" err="1">
                <a:solidFill>
                  <a:schemeClr val="accent1"/>
                </a:solidFill>
              </a:rPr>
              <a:t>grep</a:t>
            </a:r>
            <a:r>
              <a:rPr lang="en-US" dirty="0">
                <a:solidFill>
                  <a:schemeClr val="accent1"/>
                </a:solidFill>
              </a:rPr>
              <a:t> </a:t>
            </a:r>
            <a:r>
              <a:rPr lang="en-US" dirty="0" smtClean="0">
                <a:solidFill>
                  <a:schemeClr val="accent1"/>
                </a:solidFill>
              </a:rPr>
              <a:t>–v emulator</a:t>
            </a:r>
            <a:endParaRPr lang="en-US" dirty="0">
              <a:solidFill>
                <a:schemeClr val="accent1"/>
              </a:solidFill>
            </a:endParaRPr>
          </a:p>
          <a:p>
            <a:pPr lvl="2"/>
            <a:r>
              <a:rPr lang="en-US" dirty="0"/>
              <a:t>Will list </a:t>
            </a:r>
            <a:r>
              <a:rPr lang="en-US" dirty="0" smtClean="0"/>
              <a:t>all devices that are </a:t>
            </a:r>
            <a:r>
              <a:rPr lang="en-US" dirty="0" smtClean="0">
                <a:solidFill>
                  <a:srgbClr val="FF0000"/>
                </a:solidFill>
              </a:rPr>
              <a:t>NOT</a:t>
            </a:r>
            <a:r>
              <a:rPr lang="en-US" dirty="0" smtClean="0"/>
              <a:t> emulators</a:t>
            </a:r>
          </a:p>
          <a:p>
            <a:endParaRPr lang="en-US" dirty="0" smtClean="0"/>
          </a:p>
          <a:p>
            <a:r>
              <a:rPr lang="en-US" dirty="0" smtClean="0"/>
              <a:t>Another pipe example</a:t>
            </a:r>
          </a:p>
          <a:p>
            <a:pPr lvl="1"/>
            <a:r>
              <a:rPr lang="es-ES" dirty="0">
                <a:solidFill>
                  <a:schemeClr val="accent1"/>
                </a:solidFill>
              </a:rPr>
              <a:t>echo Y | sudo </a:t>
            </a:r>
            <a:r>
              <a:rPr lang="es-ES" dirty="0" err="1">
                <a:solidFill>
                  <a:schemeClr val="accent1"/>
                </a:solidFill>
              </a:rPr>
              <a:t>gem</a:t>
            </a:r>
            <a:r>
              <a:rPr lang="es-ES" dirty="0">
                <a:solidFill>
                  <a:schemeClr val="accent1"/>
                </a:solidFill>
              </a:rPr>
              <a:t> </a:t>
            </a:r>
            <a:r>
              <a:rPr lang="es-ES" dirty="0" err="1">
                <a:solidFill>
                  <a:schemeClr val="accent1"/>
                </a:solidFill>
              </a:rPr>
              <a:t>uninstall</a:t>
            </a:r>
            <a:r>
              <a:rPr lang="es-ES" dirty="0">
                <a:solidFill>
                  <a:schemeClr val="accent1"/>
                </a:solidFill>
              </a:rPr>
              <a:t> </a:t>
            </a:r>
            <a:r>
              <a:rPr lang="es-ES" dirty="0" err="1" smtClean="0">
                <a:solidFill>
                  <a:schemeClr val="accent1"/>
                </a:solidFill>
              </a:rPr>
              <a:t>cocoapods</a:t>
            </a:r>
            <a:endParaRPr lang="es-ES" dirty="0" smtClean="0">
              <a:solidFill>
                <a:schemeClr val="accent1"/>
              </a:solidFill>
            </a:endParaRPr>
          </a:p>
          <a:p>
            <a:pPr lvl="2"/>
            <a:r>
              <a:rPr lang="es-ES" dirty="0" err="1" smtClean="0"/>
              <a:t>This</a:t>
            </a:r>
            <a:r>
              <a:rPr lang="es-ES" dirty="0" smtClean="0"/>
              <a:t> </a:t>
            </a:r>
            <a:r>
              <a:rPr lang="es-ES" dirty="0" err="1" smtClean="0"/>
              <a:t>will</a:t>
            </a:r>
            <a:r>
              <a:rPr lang="es-ES" dirty="0" smtClean="0"/>
              <a:t> </a:t>
            </a:r>
            <a:r>
              <a:rPr lang="es-ES" dirty="0" err="1" smtClean="0"/>
              <a:t>pass</a:t>
            </a:r>
            <a:r>
              <a:rPr lang="es-ES" dirty="0" smtClean="0"/>
              <a:t> Y </a:t>
            </a:r>
            <a:r>
              <a:rPr lang="es-ES" dirty="0"/>
              <a:t>to “sudo </a:t>
            </a:r>
            <a:r>
              <a:rPr lang="es-ES" dirty="0" err="1"/>
              <a:t>gem</a:t>
            </a:r>
            <a:r>
              <a:rPr lang="es-ES" dirty="0"/>
              <a:t> </a:t>
            </a:r>
            <a:r>
              <a:rPr lang="es-ES" dirty="0" err="1"/>
              <a:t>uninstall</a:t>
            </a:r>
            <a:r>
              <a:rPr lang="es-ES" dirty="0"/>
              <a:t> </a:t>
            </a:r>
            <a:r>
              <a:rPr lang="es-ES" dirty="0" err="1" smtClean="0"/>
              <a:t>cocoapods</a:t>
            </a:r>
            <a:r>
              <a:rPr lang="es-ES" dirty="0" smtClean="0"/>
              <a:t>” </a:t>
            </a:r>
            <a:r>
              <a:rPr lang="es-ES" dirty="0" err="1" smtClean="0"/>
              <a:t>command</a:t>
            </a:r>
            <a:endParaRPr lang="en-US" dirty="0"/>
          </a:p>
        </p:txBody>
      </p:sp>
    </p:spTree>
    <p:extLst>
      <p:ext uri="{BB962C8B-B14F-4D97-AF65-F5344CB8AC3E}">
        <p14:creationId xmlns:p14="http://schemas.microsoft.com/office/powerpoint/2010/main" val="6307442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Bash - Networking</a:t>
            </a:r>
            <a:endParaRPr lang="en-US" dirty="0"/>
          </a:p>
        </p:txBody>
      </p:sp>
      <p:sp>
        <p:nvSpPr>
          <p:cNvPr id="7" name="Content Placeholder 2"/>
          <p:cNvSpPr>
            <a:spLocks noGrp="1"/>
          </p:cNvSpPr>
          <p:nvPr>
            <p:ph idx="1"/>
          </p:nvPr>
        </p:nvSpPr>
        <p:spPr>
          <a:xfrm>
            <a:off x="0" y="1524000"/>
            <a:ext cx="9144000" cy="5334000"/>
          </a:xfrm>
        </p:spPr>
        <p:txBody>
          <a:bodyPr>
            <a:normAutofit lnSpcReduction="10000"/>
          </a:bodyPr>
          <a:lstStyle/>
          <a:p>
            <a:r>
              <a:rPr lang="en-US" dirty="0" smtClean="0"/>
              <a:t>Get general network info</a:t>
            </a:r>
          </a:p>
          <a:p>
            <a:pPr lvl="1"/>
            <a:r>
              <a:rPr lang="en-US" dirty="0" err="1" smtClean="0">
                <a:solidFill>
                  <a:schemeClr val="accent1"/>
                </a:solidFill>
              </a:rPr>
              <a:t>ifconfig</a:t>
            </a:r>
            <a:endParaRPr lang="en-US" dirty="0" smtClean="0">
              <a:solidFill>
                <a:schemeClr val="accent1"/>
              </a:solidFill>
            </a:endParaRPr>
          </a:p>
          <a:p>
            <a:r>
              <a:rPr lang="en-US" dirty="0"/>
              <a:t>Get Your Network IP Address</a:t>
            </a:r>
          </a:p>
          <a:p>
            <a:pPr lvl="1"/>
            <a:r>
              <a:rPr lang="en-US" dirty="0">
                <a:solidFill>
                  <a:schemeClr val="accent1"/>
                </a:solidFill>
              </a:rPr>
              <a:t>ipconfig </a:t>
            </a:r>
            <a:r>
              <a:rPr lang="en-US" dirty="0" err="1">
                <a:solidFill>
                  <a:schemeClr val="accent1"/>
                </a:solidFill>
              </a:rPr>
              <a:t>getifaddr</a:t>
            </a:r>
            <a:r>
              <a:rPr lang="en-US" dirty="0">
                <a:solidFill>
                  <a:schemeClr val="accent1"/>
                </a:solidFill>
              </a:rPr>
              <a:t> </a:t>
            </a:r>
            <a:r>
              <a:rPr lang="en-US" dirty="0" smtClean="0">
                <a:solidFill>
                  <a:schemeClr val="accent1"/>
                </a:solidFill>
              </a:rPr>
              <a:t>en0 </a:t>
            </a:r>
            <a:r>
              <a:rPr lang="en-US" dirty="0" smtClean="0">
                <a:solidFill>
                  <a:srgbClr val="FF0000"/>
                </a:solidFill>
              </a:rPr>
              <a:t>(last char here is zero)</a:t>
            </a:r>
          </a:p>
          <a:p>
            <a:r>
              <a:rPr lang="en-US" dirty="0"/>
              <a:t>Get Your External IP Address</a:t>
            </a:r>
          </a:p>
          <a:p>
            <a:pPr lvl="1"/>
            <a:r>
              <a:rPr lang="en-US" dirty="0">
                <a:solidFill>
                  <a:schemeClr val="accent1"/>
                </a:solidFill>
              </a:rPr>
              <a:t>curl ipecho.net/plain; echo</a:t>
            </a:r>
            <a:endParaRPr lang="en-US" dirty="0" smtClean="0">
              <a:solidFill>
                <a:schemeClr val="accent1"/>
              </a:solidFill>
            </a:endParaRPr>
          </a:p>
          <a:p>
            <a:r>
              <a:rPr lang="en-US" dirty="0"/>
              <a:t>Test Network Connectivity</a:t>
            </a:r>
          </a:p>
          <a:p>
            <a:pPr lvl="1"/>
            <a:r>
              <a:rPr lang="en-US" dirty="0">
                <a:solidFill>
                  <a:schemeClr val="accent1"/>
                </a:solidFill>
              </a:rPr>
              <a:t>ping -c 10 </a:t>
            </a:r>
            <a:r>
              <a:rPr lang="en-US" dirty="0" smtClean="0">
                <a:solidFill>
                  <a:schemeClr val="accent1"/>
                </a:solidFill>
                <a:hlinkClick r:id="rId3"/>
              </a:rPr>
              <a:t>www.apple.com</a:t>
            </a:r>
            <a:endParaRPr lang="en-US" dirty="0" smtClean="0">
              <a:solidFill>
                <a:schemeClr val="accent1"/>
              </a:solidFill>
            </a:endParaRPr>
          </a:p>
          <a:p>
            <a:r>
              <a:rPr lang="en-US" dirty="0"/>
              <a:t>Download a File Without a Browser</a:t>
            </a:r>
          </a:p>
          <a:p>
            <a:pPr lvl="1"/>
            <a:r>
              <a:rPr lang="en-US" dirty="0">
                <a:solidFill>
                  <a:schemeClr val="accent1"/>
                </a:solidFill>
              </a:rPr>
              <a:t>curl -O http://</a:t>
            </a:r>
            <a:r>
              <a:rPr lang="en-US" dirty="0" smtClean="0">
                <a:solidFill>
                  <a:schemeClr val="accent1"/>
                </a:solidFill>
              </a:rPr>
              <a:t>appldnld.apple.com/iTunes11/091-6058.20130605.Cw321/iTunes11.0.4.dmg</a:t>
            </a:r>
            <a:endParaRPr lang="en-US" dirty="0"/>
          </a:p>
        </p:txBody>
      </p:sp>
    </p:spTree>
    <p:extLst>
      <p:ext uri="{BB962C8B-B14F-4D97-AF65-F5344CB8AC3E}">
        <p14:creationId xmlns:p14="http://schemas.microsoft.com/office/powerpoint/2010/main" val="14063374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Bash - Processes</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a:t>Activity </a:t>
            </a:r>
            <a:r>
              <a:rPr lang="en-US" dirty="0" smtClean="0"/>
              <a:t>Monitor inside Terminal</a:t>
            </a:r>
          </a:p>
          <a:p>
            <a:pPr lvl="1"/>
            <a:r>
              <a:rPr lang="en-US" dirty="0" smtClean="0"/>
              <a:t>Default: </a:t>
            </a:r>
            <a:r>
              <a:rPr lang="en-US" dirty="0" smtClean="0">
                <a:solidFill>
                  <a:schemeClr val="accent1"/>
                </a:solidFill>
              </a:rPr>
              <a:t>top</a:t>
            </a:r>
          </a:p>
          <a:p>
            <a:pPr lvl="1"/>
            <a:r>
              <a:rPr lang="en-US" dirty="0" smtClean="0"/>
              <a:t>Sort by CPU: </a:t>
            </a:r>
            <a:r>
              <a:rPr lang="en-US" dirty="0">
                <a:solidFill>
                  <a:schemeClr val="accent1"/>
                </a:solidFill>
              </a:rPr>
              <a:t>top -o </a:t>
            </a:r>
            <a:r>
              <a:rPr lang="en-US" dirty="0" err="1" smtClean="0">
                <a:solidFill>
                  <a:schemeClr val="accent1"/>
                </a:solidFill>
              </a:rPr>
              <a:t>cpu</a:t>
            </a:r>
            <a:endParaRPr lang="en-US" dirty="0" smtClean="0">
              <a:solidFill>
                <a:schemeClr val="accent1"/>
              </a:solidFill>
            </a:endParaRPr>
          </a:p>
          <a:p>
            <a:pPr lvl="1"/>
            <a:r>
              <a:rPr lang="en-US" dirty="0" smtClean="0"/>
              <a:t>Sort by Memory Usage: </a:t>
            </a:r>
            <a:r>
              <a:rPr lang="en-US" dirty="0">
                <a:solidFill>
                  <a:schemeClr val="accent1"/>
                </a:solidFill>
              </a:rPr>
              <a:t>top -o </a:t>
            </a:r>
            <a:r>
              <a:rPr lang="en-US" dirty="0" err="1">
                <a:solidFill>
                  <a:schemeClr val="accent1"/>
                </a:solidFill>
              </a:rPr>
              <a:t>rsize</a:t>
            </a:r>
            <a:endParaRPr lang="en-US" dirty="0" smtClean="0">
              <a:solidFill>
                <a:schemeClr val="accent1"/>
              </a:solidFill>
            </a:endParaRPr>
          </a:p>
          <a:p>
            <a:r>
              <a:rPr lang="en-US" dirty="0" smtClean="0"/>
              <a:t>PS</a:t>
            </a:r>
            <a:endParaRPr lang="en-US" dirty="0"/>
          </a:p>
          <a:p>
            <a:pPr lvl="1"/>
            <a:r>
              <a:rPr lang="en-US" dirty="0" smtClean="0"/>
              <a:t>List all processes: </a:t>
            </a:r>
            <a:r>
              <a:rPr lang="en-US" dirty="0" err="1" smtClean="0">
                <a:solidFill>
                  <a:schemeClr val="accent1"/>
                </a:solidFill>
              </a:rPr>
              <a:t>ps</a:t>
            </a:r>
            <a:r>
              <a:rPr lang="en-US" dirty="0" smtClean="0">
                <a:solidFill>
                  <a:schemeClr val="accent1"/>
                </a:solidFill>
              </a:rPr>
              <a:t> aux</a:t>
            </a:r>
          </a:p>
          <a:p>
            <a:pPr lvl="1"/>
            <a:r>
              <a:rPr lang="en-US" dirty="0" smtClean="0"/>
              <a:t>Filter </a:t>
            </a:r>
            <a:r>
              <a:rPr lang="en-US" dirty="0"/>
              <a:t>by process:  </a:t>
            </a:r>
            <a:r>
              <a:rPr lang="en-US" dirty="0" err="1">
                <a:solidFill>
                  <a:schemeClr val="accent1"/>
                </a:solidFill>
              </a:rPr>
              <a:t>ps</a:t>
            </a:r>
            <a:r>
              <a:rPr lang="en-US" dirty="0">
                <a:solidFill>
                  <a:schemeClr val="accent1"/>
                </a:solidFill>
              </a:rPr>
              <a:t> aux | </a:t>
            </a:r>
            <a:r>
              <a:rPr lang="en-US" dirty="0" err="1">
                <a:solidFill>
                  <a:schemeClr val="accent1"/>
                </a:solidFill>
              </a:rPr>
              <a:t>grep</a:t>
            </a:r>
            <a:r>
              <a:rPr lang="en-US" dirty="0">
                <a:solidFill>
                  <a:schemeClr val="accent1"/>
                </a:solidFill>
              </a:rPr>
              <a:t> </a:t>
            </a:r>
            <a:r>
              <a:rPr lang="en-US" dirty="0" smtClean="0">
                <a:solidFill>
                  <a:schemeClr val="accent1"/>
                </a:solidFill>
              </a:rPr>
              <a:t>Simulator</a:t>
            </a:r>
          </a:p>
          <a:p>
            <a:pPr lvl="1"/>
            <a:r>
              <a:rPr lang="en-US" dirty="0" smtClean="0"/>
              <a:t>Show path to process: </a:t>
            </a:r>
            <a:r>
              <a:rPr lang="en-US" dirty="0" err="1" smtClean="0">
                <a:solidFill>
                  <a:schemeClr val="accent1"/>
                </a:solidFill>
              </a:rPr>
              <a:t>ps</a:t>
            </a:r>
            <a:r>
              <a:rPr lang="en-US" dirty="0" smtClean="0">
                <a:solidFill>
                  <a:schemeClr val="accent1"/>
                </a:solidFill>
              </a:rPr>
              <a:t> –</a:t>
            </a:r>
            <a:r>
              <a:rPr lang="en-US" dirty="0">
                <a:solidFill>
                  <a:schemeClr val="accent1"/>
                </a:solidFill>
              </a:rPr>
              <a:t>A | </a:t>
            </a:r>
            <a:r>
              <a:rPr lang="en-US" dirty="0" err="1">
                <a:solidFill>
                  <a:schemeClr val="accent1"/>
                </a:solidFill>
              </a:rPr>
              <a:t>grep</a:t>
            </a:r>
            <a:r>
              <a:rPr lang="en-US" dirty="0">
                <a:solidFill>
                  <a:schemeClr val="accent1"/>
                </a:solidFill>
              </a:rPr>
              <a:t> Simulator</a:t>
            </a:r>
          </a:p>
          <a:p>
            <a:pPr lvl="1"/>
            <a:endParaRPr lang="en-US" dirty="0">
              <a:solidFill>
                <a:schemeClr val="accent1"/>
              </a:solidFill>
            </a:endParaRPr>
          </a:p>
        </p:txBody>
      </p:sp>
    </p:spTree>
    <p:extLst>
      <p:ext uri="{BB962C8B-B14F-4D97-AF65-F5344CB8AC3E}">
        <p14:creationId xmlns:p14="http://schemas.microsoft.com/office/powerpoint/2010/main" val="39903085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Bash – Files and Folders</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smtClean="0"/>
              <a:t>Find recursively</a:t>
            </a:r>
          </a:p>
          <a:p>
            <a:pPr lvl="1"/>
            <a:r>
              <a:rPr lang="en-US" dirty="0">
                <a:solidFill>
                  <a:schemeClr val="accent1"/>
                </a:solidFill>
              </a:rPr>
              <a:t>find /</a:t>
            </a:r>
            <a:r>
              <a:rPr lang="en-US" dirty="0" smtClean="0">
                <a:solidFill>
                  <a:schemeClr val="accent1"/>
                </a:solidFill>
              </a:rPr>
              <a:t>Users/</a:t>
            </a:r>
            <a:r>
              <a:rPr lang="en-US" dirty="0" err="1" smtClean="0">
                <a:solidFill>
                  <a:schemeClr val="accent1"/>
                </a:solidFill>
              </a:rPr>
              <a:t>myuser</a:t>
            </a:r>
            <a:r>
              <a:rPr lang="en-US" dirty="0" smtClean="0">
                <a:solidFill>
                  <a:schemeClr val="accent1"/>
                </a:solidFill>
              </a:rPr>
              <a:t>/ </a:t>
            </a:r>
            <a:r>
              <a:rPr lang="en-US" dirty="0">
                <a:solidFill>
                  <a:schemeClr val="accent1"/>
                </a:solidFill>
              </a:rPr>
              <a:t>-name </a:t>
            </a:r>
            <a:r>
              <a:rPr lang="en-US" dirty="0" smtClean="0">
                <a:solidFill>
                  <a:schemeClr val="accent1"/>
                </a:solidFill>
              </a:rPr>
              <a:t>*.</a:t>
            </a:r>
            <a:r>
              <a:rPr lang="en-US" dirty="0" err="1" smtClean="0">
                <a:solidFill>
                  <a:schemeClr val="accent1"/>
                </a:solidFill>
              </a:rPr>
              <a:t>png</a:t>
            </a:r>
            <a:endParaRPr lang="en-US" dirty="0" smtClean="0">
              <a:solidFill>
                <a:schemeClr val="accent1"/>
              </a:solidFill>
            </a:endParaRPr>
          </a:p>
          <a:p>
            <a:r>
              <a:rPr lang="en-US" dirty="0"/>
              <a:t>Find </a:t>
            </a:r>
            <a:r>
              <a:rPr lang="en-US" dirty="0" smtClean="0"/>
              <a:t>only in current folder</a:t>
            </a:r>
            <a:endParaRPr lang="en-US" dirty="0"/>
          </a:p>
          <a:p>
            <a:pPr lvl="1"/>
            <a:r>
              <a:rPr lang="en-US" dirty="0" smtClean="0">
                <a:solidFill>
                  <a:schemeClr val="accent1"/>
                </a:solidFill>
              </a:rPr>
              <a:t>find </a:t>
            </a:r>
            <a:r>
              <a:rPr lang="en-US" dirty="0">
                <a:solidFill>
                  <a:schemeClr val="accent1"/>
                </a:solidFill>
              </a:rPr>
              <a:t>/Users/</a:t>
            </a:r>
            <a:r>
              <a:rPr lang="en-US" dirty="0" err="1">
                <a:solidFill>
                  <a:schemeClr val="accent1"/>
                </a:solidFill>
              </a:rPr>
              <a:t>myuser</a:t>
            </a:r>
            <a:r>
              <a:rPr lang="en-US" dirty="0">
                <a:solidFill>
                  <a:schemeClr val="accent1"/>
                </a:solidFill>
              </a:rPr>
              <a:t>/ -name *.</a:t>
            </a:r>
            <a:r>
              <a:rPr lang="en-US" dirty="0" err="1" smtClean="0">
                <a:solidFill>
                  <a:schemeClr val="accent1"/>
                </a:solidFill>
              </a:rPr>
              <a:t>png</a:t>
            </a:r>
            <a:r>
              <a:rPr lang="en-US" dirty="0" smtClean="0">
                <a:solidFill>
                  <a:schemeClr val="accent1"/>
                </a:solidFill>
              </a:rPr>
              <a:t> -</a:t>
            </a:r>
            <a:r>
              <a:rPr lang="en-US" dirty="0" err="1" smtClean="0">
                <a:solidFill>
                  <a:schemeClr val="accent1"/>
                </a:solidFill>
              </a:rPr>
              <a:t>maxdepth</a:t>
            </a:r>
            <a:r>
              <a:rPr lang="en-US" dirty="0" smtClean="0">
                <a:solidFill>
                  <a:schemeClr val="accent1"/>
                </a:solidFill>
              </a:rPr>
              <a:t> </a:t>
            </a:r>
            <a:r>
              <a:rPr lang="en-US" dirty="0">
                <a:solidFill>
                  <a:schemeClr val="accent1"/>
                </a:solidFill>
              </a:rPr>
              <a:t>1</a:t>
            </a:r>
            <a:endParaRPr lang="en-US" dirty="0" smtClean="0">
              <a:solidFill>
                <a:schemeClr val="accent1"/>
              </a:solidFill>
            </a:endParaRPr>
          </a:p>
          <a:p>
            <a:r>
              <a:rPr lang="en-US" dirty="0" smtClean="0"/>
              <a:t>Folder Size</a:t>
            </a:r>
          </a:p>
          <a:p>
            <a:pPr lvl="1"/>
            <a:r>
              <a:rPr lang="en-US" dirty="0">
                <a:solidFill>
                  <a:schemeClr val="accent1"/>
                </a:solidFill>
              </a:rPr>
              <a:t>du -</a:t>
            </a:r>
            <a:r>
              <a:rPr lang="en-US" dirty="0" err="1">
                <a:solidFill>
                  <a:schemeClr val="accent1"/>
                </a:solidFill>
              </a:rPr>
              <a:t>hs</a:t>
            </a:r>
            <a:r>
              <a:rPr lang="en-US" dirty="0">
                <a:solidFill>
                  <a:schemeClr val="accent1"/>
                </a:solidFill>
              </a:rPr>
              <a:t> </a:t>
            </a:r>
            <a:r>
              <a:rPr lang="en-US" dirty="0" smtClean="0">
                <a:solidFill>
                  <a:schemeClr val="accent1"/>
                </a:solidFill>
              </a:rPr>
              <a:t>&lt;folder&gt;</a:t>
            </a:r>
          </a:p>
          <a:p>
            <a:pPr lvl="1"/>
            <a:r>
              <a:rPr lang="en-US" dirty="0">
                <a:solidFill>
                  <a:schemeClr val="accent1"/>
                </a:solidFill>
              </a:rPr>
              <a:t>du -</a:t>
            </a:r>
            <a:r>
              <a:rPr lang="en-US" dirty="0" err="1">
                <a:solidFill>
                  <a:schemeClr val="accent1"/>
                </a:solidFill>
              </a:rPr>
              <a:t>hs</a:t>
            </a:r>
            <a:r>
              <a:rPr lang="en-US" dirty="0">
                <a:solidFill>
                  <a:schemeClr val="accent1"/>
                </a:solidFill>
              </a:rPr>
              <a:t> </a:t>
            </a:r>
            <a:r>
              <a:rPr lang="en-US" dirty="0" smtClean="0">
                <a:solidFill>
                  <a:schemeClr val="accent1"/>
                </a:solidFill>
              </a:rPr>
              <a:t>* </a:t>
            </a:r>
          </a:p>
          <a:p>
            <a:r>
              <a:rPr lang="en-US" dirty="0" smtClean="0"/>
              <a:t>Check disk free space</a:t>
            </a:r>
            <a:endParaRPr lang="en-US" dirty="0"/>
          </a:p>
          <a:p>
            <a:pPr lvl="1"/>
            <a:r>
              <a:rPr lang="en-US" dirty="0" err="1">
                <a:solidFill>
                  <a:schemeClr val="accent1"/>
                </a:solidFill>
              </a:rPr>
              <a:t>df</a:t>
            </a:r>
            <a:r>
              <a:rPr lang="en-US" dirty="0">
                <a:solidFill>
                  <a:schemeClr val="accent1"/>
                </a:solidFill>
              </a:rPr>
              <a:t> -h</a:t>
            </a:r>
            <a:endParaRPr lang="en-US" dirty="0" smtClean="0">
              <a:solidFill>
                <a:schemeClr val="accent1"/>
              </a:solidFill>
            </a:endParaRPr>
          </a:p>
          <a:p>
            <a:pPr lvl="1"/>
            <a:endParaRPr lang="en-US" dirty="0"/>
          </a:p>
        </p:txBody>
      </p:sp>
    </p:spTree>
    <p:extLst>
      <p:ext uri="{BB962C8B-B14F-4D97-AF65-F5344CB8AC3E}">
        <p14:creationId xmlns:p14="http://schemas.microsoft.com/office/powerpoint/2010/main" val="34807762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Bash – </a:t>
            </a:r>
            <a:r>
              <a:rPr lang="en-US" dirty="0" err="1" smtClean="0"/>
              <a:t>chmod</a:t>
            </a:r>
            <a:endParaRPr lang="en-US" dirty="0"/>
          </a:p>
        </p:txBody>
      </p:sp>
      <p:sp>
        <p:nvSpPr>
          <p:cNvPr id="7" name="Content Placeholder 2"/>
          <p:cNvSpPr>
            <a:spLocks noGrp="1"/>
          </p:cNvSpPr>
          <p:nvPr>
            <p:ph idx="1"/>
          </p:nvPr>
        </p:nvSpPr>
        <p:spPr>
          <a:xfrm>
            <a:off x="0" y="1403462"/>
            <a:ext cx="9144000" cy="5454538"/>
          </a:xfrm>
        </p:spPr>
        <p:txBody>
          <a:bodyPr>
            <a:normAutofit/>
          </a:bodyPr>
          <a:lstStyle/>
          <a:p>
            <a:r>
              <a:rPr lang="en-US" dirty="0" smtClean="0"/>
              <a:t>Change permissions of file</a:t>
            </a:r>
          </a:p>
          <a:p>
            <a:pPr lvl="1"/>
            <a:r>
              <a:rPr lang="en-US" sz="2400" dirty="0" smtClean="0"/>
              <a:t>List current permissions</a:t>
            </a:r>
          </a:p>
          <a:p>
            <a:pPr lvl="2"/>
            <a:r>
              <a:rPr lang="en-US" sz="2000" dirty="0" smtClean="0">
                <a:solidFill>
                  <a:schemeClr val="accent1"/>
                </a:solidFill>
              </a:rPr>
              <a:t>ls –la &lt;path&gt;</a:t>
            </a:r>
          </a:p>
          <a:p>
            <a:pPr lvl="1"/>
            <a:r>
              <a:rPr lang="en-US" sz="2400" dirty="0"/>
              <a:t>Make script executable</a:t>
            </a:r>
          </a:p>
          <a:p>
            <a:pPr lvl="2"/>
            <a:r>
              <a:rPr lang="en-US" sz="2000" dirty="0" err="1">
                <a:solidFill>
                  <a:schemeClr val="accent1"/>
                </a:solidFill>
              </a:rPr>
              <a:t>chmod</a:t>
            </a:r>
            <a:r>
              <a:rPr lang="en-US" sz="2000" dirty="0">
                <a:solidFill>
                  <a:schemeClr val="accent1"/>
                </a:solidFill>
              </a:rPr>
              <a:t> </a:t>
            </a:r>
            <a:r>
              <a:rPr lang="en-US" sz="2000" dirty="0" smtClean="0">
                <a:solidFill>
                  <a:schemeClr val="accent1"/>
                </a:solidFill>
              </a:rPr>
              <a:t>+</a:t>
            </a:r>
            <a:r>
              <a:rPr lang="en-US" sz="2000" dirty="0">
                <a:solidFill>
                  <a:schemeClr val="accent1"/>
                </a:solidFill>
              </a:rPr>
              <a:t>x my_shell_script.sh</a:t>
            </a:r>
          </a:p>
          <a:p>
            <a:pPr lvl="1"/>
            <a:r>
              <a:rPr lang="en-US" sz="2400" dirty="0" smtClean="0"/>
              <a:t>Recursive</a:t>
            </a:r>
            <a:r>
              <a:rPr lang="en-US" sz="2400" dirty="0"/>
              <a:t>: </a:t>
            </a:r>
            <a:r>
              <a:rPr lang="en-US" sz="2400" dirty="0" err="1">
                <a:solidFill>
                  <a:schemeClr val="accent1"/>
                </a:solidFill>
              </a:rPr>
              <a:t>chmod</a:t>
            </a:r>
            <a:r>
              <a:rPr lang="en-US" sz="2400" dirty="0">
                <a:solidFill>
                  <a:schemeClr val="accent1"/>
                </a:solidFill>
              </a:rPr>
              <a:t> -R +</a:t>
            </a:r>
            <a:r>
              <a:rPr lang="en-US" sz="2400" dirty="0" err="1">
                <a:solidFill>
                  <a:schemeClr val="accent1"/>
                </a:solidFill>
              </a:rPr>
              <a:t>rw</a:t>
            </a:r>
            <a:r>
              <a:rPr lang="en-US" sz="2400" dirty="0">
                <a:solidFill>
                  <a:schemeClr val="accent1"/>
                </a:solidFill>
              </a:rPr>
              <a:t> </a:t>
            </a:r>
            <a:r>
              <a:rPr lang="en-US" sz="2400" dirty="0" smtClean="0">
                <a:solidFill>
                  <a:schemeClr val="accent1"/>
                </a:solidFill>
              </a:rPr>
              <a:t>folder</a:t>
            </a:r>
            <a:endParaRPr lang="en-US" sz="2400" dirty="0">
              <a:solidFill>
                <a:schemeClr val="accent1"/>
              </a:solidFill>
            </a:endParaRPr>
          </a:p>
          <a:p>
            <a:pPr lvl="1"/>
            <a:endParaRPr lang="en-US" dirty="0" smtClean="0"/>
          </a:p>
        </p:txBody>
      </p:sp>
      <p:pic>
        <p:nvPicPr>
          <p:cNvPr id="2050" name="Picture 2" descr="http://www.macinstruct.com/images/permissions/permission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466892"/>
            <a:ext cx="2511425" cy="237526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0" y="3965950"/>
            <a:ext cx="9144000" cy="2908092"/>
          </a:xfrm>
          <a:prstGeom prst="rect">
            <a:avLst/>
          </a:prstGeom>
        </p:spPr>
      </p:pic>
    </p:spTree>
    <p:extLst>
      <p:ext uri="{BB962C8B-B14F-4D97-AF65-F5344CB8AC3E}">
        <p14:creationId xmlns:p14="http://schemas.microsoft.com/office/powerpoint/2010/main" val="24726882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Bash – </a:t>
            </a:r>
            <a:r>
              <a:rPr lang="en-US" dirty="0" err="1" smtClean="0"/>
              <a:t>chown</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smtClean="0"/>
              <a:t>Change owner</a:t>
            </a:r>
          </a:p>
          <a:p>
            <a:pPr lvl="1"/>
            <a:r>
              <a:rPr lang="en-US" dirty="0" smtClean="0"/>
              <a:t>Simple</a:t>
            </a:r>
          </a:p>
          <a:p>
            <a:pPr lvl="2"/>
            <a:r>
              <a:rPr lang="en-US" dirty="0" err="1">
                <a:solidFill>
                  <a:schemeClr val="accent1"/>
                </a:solidFill>
              </a:rPr>
              <a:t>sudo</a:t>
            </a:r>
            <a:r>
              <a:rPr lang="en-US" dirty="0">
                <a:solidFill>
                  <a:schemeClr val="accent1"/>
                </a:solidFill>
              </a:rPr>
              <a:t> </a:t>
            </a:r>
            <a:r>
              <a:rPr lang="en-US" dirty="0" err="1">
                <a:solidFill>
                  <a:schemeClr val="accent1"/>
                </a:solidFill>
              </a:rPr>
              <a:t>chown</a:t>
            </a:r>
            <a:r>
              <a:rPr lang="en-US" dirty="0">
                <a:solidFill>
                  <a:schemeClr val="accent1"/>
                </a:solidFill>
              </a:rPr>
              <a:t> bob ~/</a:t>
            </a:r>
            <a:r>
              <a:rPr lang="en-US" dirty="0" smtClean="0">
                <a:solidFill>
                  <a:schemeClr val="accent1"/>
                </a:solidFill>
              </a:rPr>
              <a:t>Desktop/test-file.txt</a:t>
            </a:r>
          </a:p>
          <a:p>
            <a:pPr lvl="1"/>
            <a:r>
              <a:rPr lang="en-US" dirty="0" smtClean="0"/>
              <a:t>With User and Group</a:t>
            </a:r>
            <a:endParaRPr lang="en-US" dirty="0"/>
          </a:p>
          <a:p>
            <a:pPr lvl="2"/>
            <a:r>
              <a:rPr lang="en-US" dirty="0" err="1">
                <a:solidFill>
                  <a:schemeClr val="accent1"/>
                </a:solidFill>
              </a:rPr>
              <a:t>sudo</a:t>
            </a:r>
            <a:r>
              <a:rPr lang="en-US" dirty="0">
                <a:solidFill>
                  <a:schemeClr val="accent1"/>
                </a:solidFill>
              </a:rPr>
              <a:t> </a:t>
            </a:r>
            <a:r>
              <a:rPr lang="en-US" dirty="0" err="1">
                <a:solidFill>
                  <a:schemeClr val="accent1"/>
                </a:solidFill>
              </a:rPr>
              <a:t>chown</a:t>
            </a:r>
            <a:r>
              <a:rPr lang="en-US" dirty="0">
                <a:solidFill>
                  <a:schemeClr val="accent1"/>
                </a:solidFill>
              </a:rPr>
              <a:t> </a:t>
            </a:r>
            <a:r>
              <a:rPr lang="en-US" dirty="0" err="1">
                <a:solidFill>
                  <a:schemeClr val="accent1"/>
                </a:solidFill>
              </a:rPr>
              <a:t>bob:staff</a:t>
            </a:r>
            <a:r>
              <a:rPr lang="en-US" dirty="0">
                <a:solidFill>
                  <a:schemeClr val="accent1"/>
                </a:solidFill>
              </a:rPr>
              <a:t> ~/</a:t>
            </a:r>
            <a:r>
              <a:rPr lang="en-US" dirty="0" smtClean="0">
                <a:solidFill>
                  <a:schemeClr val="accent1"/>
                </a:solidFill>
              </a:rPr>
              <a:t>Desktop/test-file.txt</a:t>
            </a:r>
          </a:p>
          <a:p>
            <a:pPr lvl="1"/>
            <a:r>
              <a:rPr lang="en-US" dirty="0" smtClean="0"/>
              <a:t>Recursively</a:t>
            </a:r>
          </a:p>
          <a:p>
            <a:pPr lvl="2"/>
            <a:r>
              <a:rPr lang="en-US" dirty="0" err="1" smtClean="0">
                <a:solidFill>
                  <a:schemeClr val="accent1"/>
                </a:solidFill>
              </a:rPr>
              <a:t>sudo</a:t>
            </a:r>
            <a:r>
              <a:rPr lang="en-US" dirty="0" smtClean="0">
                <a:solidFill>
                  <a:schemeClr val="accent1"/>
                </a:solidFill>
              </a:rPr>
              <a:t> </a:t>
            </a:r>
            <a:r>
              <a:rPr lang="en-US" dirty="0" err="1" smtClean="0">
                <a:solidFill>
                  <a:schemeClr val="accent1"/>
                </a:solidFill>
              </a:rPr>
              <a:t>chown</a:t>
            </a:r>
            <a:r>
              <a:rPr lang="en-US" dirty="0" smtClean="0">
                <a:solidFill>
                  <a:schemeClr val="accent1"/>
                </a:solidFill>
              </a:rPr>
              <a:t> -R $(</a:t>
            </a:r>
            <a:r>
              <a:rPr lang="en-US" dirty="0" err="1" smtClean="0">
                <a:solidFill>
                  <a:schemeClr val="accent1"/>
                </a:solidFill>
              </a:rPr>
              <a:t>whoami</a:t>
            </a:r>
            <a:r>
              <a:rPr lang="en-US" dirty="0" smtClean="0">
                <a:solidFill>
                  <a:schemeClr val="accent1"/>
                </a:solidFill>
              </a:rPr>
              <a:t>) ~/path</a:t>
            </a:r>
            <a:endParaRPr lang="en-US" dirty="0">
              <a:solidFill>
                <a:schemeClr val="accent1"/>
              </a:solidFill>
            </a:endParaRPr>
          </a:p>
        </p:txBody>
      </p:sp>
    </p:spTree>
    <p:extLst>
      <p:ext uri="{BB962C8B-B14F-4D97-AF65-F5344CB8AC3E}">
        <p14:creationId xmlns:p14="http://schemas.microsoft.com/office/powerpoint/2010/main" val="22034579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Bash – .</a:t>
            </a:r>
            <a:r>
              <a:rPr lang="en-US" dirty="0" err="1" smtClean="0"/>
              <a:t>bash_profile</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smtClean="0"/>
              <a:t>Set user variable in current shell</a:t>
            </a:r>
          </a:p>
          <a:p>
            <a:pPr lvl="1"/>
            <a:r>
              <a:rPr lang="en-US" dirty="0">
                <a:solidFill>
                  <a:schemeClr val="accent1"/>
                </a:solidFill>
              </a:rPr>
              <a:t>export </a:t>
            </a:r>
            <a:r>
              <a:rPr lang="en-US" dirty="0" smtClean="0">
                <a:solidFill>
                  <a:schemeClr val="accent1"/>
                </a:solidFill>
              </a:rPr>
              <a:t>JAVA_HOME=“/</a:t>
            </a:r>
            <a:r>
              <a:rPr lang="en-US" dirty="0" err="1" smtClean="0">
                <a:solidFill>
                  <a:schemeClr val="accent1"/>
                </a:solidFill>
              </a:rPr>
              <a:t>usr</a:t>
            </a:r>
            <a:r>
              <a:rPr lang="en-US" dirty="0" smtClean="0">
                <a:solidFill>
                  <a:schemeClr val="accent1"/>
                </a:solidFill>
              </a:rPr>
              <a:t>/</a:t>
            </a:r>
            <a:r>
              <a:rPr lang="en-US" dirty="0" err="1" smtClean="0">
                <a:solidFill>
                  <a:schemeClr val="accent1"/>
                </a:solidFill>
              </a:rPr>
              <a:t>libexec</a:t>
            </a:r>
            <a:r>
              <a:rPr lang="en-US" dirty="0" smtClean="0">
                <a:solidFill>
                  <a:schemeClr val="accent1"/>
                </a:solidFill>
              </a:rPr>
              <a:t>/</a:t>
            </a:r>
            <a:r>
              <a:rPr lang="en-US" dirty="0" err="1" smtClean="0">
                <a:solidFill>
                  <a:schemeClr val="accent1"/>
                </a:solidFill>
              </a:rPr>
              <a:t>java_home</a:t>
            </a:r>
            <a:r>
              <a:rPr lang="en-US" dirty="0" smtClean="0">
                <a:solidFill>
                  <a:schemeClr val="accent1"/>
                </a:solidFill>
              </a:rPr>
              <a:t>”</a:t>
            </a:r>
          </a:p>
          <a:p>
            <a:r>
              <a:rPr lang="en-US" dirty="0" smtClean="0"/>
              <a:t>Edit PATH (for current shell)</a:t>
            </a:r>
            <a:endParaRPr lang="en-US" dirty="0"/>
          </a:p>
          <a:p>
            <a:pPr lvl="1"/>
            <a:r>
              <a:rPr lang="en-US" dirty="0">
                <a:solidFill>
                  <a:schemeClr val="accent1"/>
                </a:solidFill>
              </a:rPr>
              <a:t>export PATH="$PATH</a:t>
            </a:r>
            <a:r>
              <a:rPr lang="en-US" dirty="0" smtClean="0">
                <a:solidFill>
                  <a:schemeClr val="accent1"/>
                </a:solidFill>
              </a:rPr>
              <a:t>:$JAVA_HOME“</a:t>
            </a:r>
          </a:p>
          <a:p>
            <a:r>
              <a:rPr lang="en-US" dirty="0" smtClean="0"/>
              <a:t>Make variables common for all bash shells</a:t>
            </a:r>
            <a:endParaRPr lang="en-US" dirty="0"/>
          </a:p>
          <a:p>
            <a:pPr lvl="1"/>
            <a:r>
              <a:rPr lang="en-US" dirty="0" smtClean="0"/>
              <a:t>Write the same in ~/.</a:t>
            </a:r>
            <a:r>
              <a:rPr lang="en-US" dirty="0" err="1" smtClean="0"/>
              <a:t>bash_profile</a:t>
            </a:r>
            <a:endParaRPr lang="en-US" dirty="0" smtClean="0"/>
          </a:p>
          <a:p>
            <a:pPr lvl="1"/>
            <a:r>
              <a:rPr lang="en-US" dirty="0" smtClean="0"/>
              <a:t>Do not forget to “source ~/.</a:t>
            </a:r>
            <a:r>
              <a:rPr lang="en-US" dirty="0" err="1" smtClean="0"/>
              <a:t>bash_profile</a:t>
            </a:r>
            <a:r>
              <a:rPr lang="en-US" dirty="0" smtClean="0"/>
              <a:t>” after changes!</a:t>
            </a:r>
            <a:endParaRPr lang="en-US" dirty="0"/>
          </a:p>
          <a:p>
            <a:pPr lvl="1"/>
            <a:endParaRPr lang="en-US" dirty="0"/>
          </a:p>
        </p:txBody>
      </p:sp>
    </p:spTree>
    <p:extLst>
      <p:ext uri="{BB962C8B-B14F-4D97-AF65-F5344CB8AC3E}">
        <p14:creationId xmlns:p14="http://schemas.microsoft.com/office/powerpoint/2010/main" val="24545208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Bash - Hints</a:t>
            </a:r>
            <a:endParaRPr lang="en-US" dirty="0"/>
          </a:p>
        </p:txBody>
      </p:sp>
      <p:sp>
        <p:nvSpPr>
          <p:cNvPr id="7" name="Content Placeholder 2"/>
          <p:cNvSpPr>
            <a:spLocks noGrp="1"/>
          </p:cNvSpPr>
          <p:nvPr>
            <p:ph idx="1"/>
          </p:nvPr>
        </p:nvSpPr>
        <p:spPr>
          <a:xfrm>
            <a:off x="0" y="1524000"/>
            <a:ext cx="9144000" cy="5334000"/>
          </a:xfrm>
        </p:spPr>
        <p:txBody>
          <a:bodyPr>
            <a:normAutofit lnSpcReduction="10000"/>
          </a:bodyPr>
          <a:lstStyle/>
          <a:p>
            <a:r>
              <a:rPr lang="en-US" sz="3500" dirty="0"/>
              <a:t>Run the Same Command </a:t>
            </a:r>
            <a:r>
              <a:rPr lang="en-US" sz="3500" dirty="0" smtClean="0"/>
              <a:t>Again</a:t>
            </a:r>
          </a:p>
          <a:p>
            <a:pPr lvl="1"/>
            <a:r>
              <a:rPr lang="en-US" dirty="0" smtClean="0">
                <a:solidFill>
                  <a:schemeClr val="accent1"/>
                </a:solidFill>
              </a:rPr>
              <a:t>!! </a:t>
            </a:r>
            <a:r>
              <a:rPr lang="en-US" dirty="0" smtClean="0"/>
              <a:t>or </a:t>
            </a:r>
            <a:r>
              <a:rPr lang="en-US" dirty="0" err="1" smtClean="0">
                <a:solidFill>
                  <a:schemeClr val="accent1"/>
                </a:solidFill>
              </a:rPr>
              <a:t>sudo</a:t>
            </a:r>
            <a:r>
              <a:rPr lang="en-US" dirty="0" smtClean="0">
                <a:solidFill>
                  <a:schemeClr val="accent1"/>
                </a:solidFill>
              </a:rPr>
              <a:t> !!</a:t>
            </a:r>
            <a:r>
              <a:rPr lang="en-US" dirty="0" smtClean="0"/>
              <a:t> if you want to run the same with </a:t>
            </a:r>
            <a:r>
              <a:rPr lang="en-US" dirty="0" err="1" smtClean="0"/>
              <a:t>sudo</a:t>
            </a:r>
            <a:endParaRPr lang="en-US" dirty="0" smtClean="0"/>
          </a:p>
          <a:p>
            <a:r>
              <a:rPr lang="en-US" dirty="0" smtClean="0"/>
              <a:t>Commands history</a:t>
            </a:r>
            <a:endParaRPr lang="en-US" dirty="0"/>
          </a:p>
          <a:p>
            <a:pPr lvl="1"/>
            <a:r>
              <a:rPr lang="en-US" dirty="0" smtClean="0">
                <a:solidFill>
                  <a:schemeClr val="accent1"/>
                </a:solidFill>
              </a:rPr>
              <a:t>history</a:t>
            </a:r>
            <a:endParaRPr lang="en-US" dirty="0">
              <a:solidFill>
                <a:schemeClr val="accent1"/>
              </a:solidFill>
            </a:endParaRPr>
          </a:p>
          <a:p>
            <a:r>
              <a:rPr lang="en-US" dirty="0" smtClean="0"/>
              <a:t>Create </a:t>
            </a:r>
            <a:r>
              <a:rPr lang="en-US" dirty="0"/>
              <a:t>a File Of Any Size</a:t>
            </a:r>
          </a:p>
          <a:p>
            <a:pPr lvl="1"/>
            <a:r>
              <a:rPr lang="en-US" dirty="0" err="1">
                <a:solidFill>
                  <a:schemeClr val="accent1"/>
                </a:solidFill>
              </a:rPr>
              <a:t>mkfile</a:t>
            </a:r>
            <a:r>
              <a:rPr lang="en-US" dirty="0">
                <a:solidFill>
                  <a:schemeClr val="accent1"/>
                </a:solidFill>
              </a:rPr>
              <a:t> 1g </a:t>
            </a:r>
            <a:r>
              <a:rPr lang="en-US" dirty="0" err="1">
                <a:solidFill>
                  <a:schemeClr val="accent1"/>
                </a:solidFill>
              </a:rPr>
              <a:t>test.abc</a:t>
            </a:r>
            <a:endParaRPr lang="en-US" dirty="0" smtClean="0">
              <a:solidFill>
                <a:schemeClr val="accent1"/>
              </a:solidFill>
            </a:endParaRPr>
          </a:p>
          <a:p>
            <a:r>
              <a:rPr lang="en-US" dirty="0" smtClean="0"/>
              <a:t>Autocomplete</a:t>
            </a:r>
            <a:endParaRPr lang="en-US" dirty="0"/>
          </a:p>
          <a:p>
            <a:pPr lvl="1"/>
            <a:r>
              <a:rPr lang="en-US" dirty="0" smtClean="0"/>
              <a:t>Use </a:t>
            </a:r>
            <a:r>
              <a:rPr lang="en-US" dirty="0"/>
              <a:t>the </a:t>
            </a:r>
            <a:r>
              <a:rPr lang="en-US" b="1" dirty="0"/>
              <a:t>Tab</a:t>
            </a:r>
            <a:r>
              <a:rPr lang="en-US" dirty="0"/>
              <a:t> key to </a:t>
            </a:r>
            <a:r>
              <a:rPr lang="en-US" dirty="0" smtClean="0"/>
              <a:t>autocomplete</a:t>
            </a:r>
          </a:p>
          <a:p>
            <a:r>
              <a:rPr lang="en-US" dirty="0" err="1" smtClean="0"/>
              <a:t>HowTo</a:t>
            </a:r>
            <a:r>
              <a:rPr lang="en-US" dirty="0" smtClean="0"/>
              <a:t> and Docs</a:t>
            </a:r>
            <a:endParaRPr lang="en-US" dirty="0"/>
          </a:p>
          <a:p>
            <a:pPr lvl="1"/>
            <a:r>
              <a:rPr lang="en-US" dirty="0" smtClean="0">
                <a:solidFill>
                  <a:schemeClr val="accent1"/>
                </a:solidFill>
              </a:rPr>
              <a:t>man &lt;command name&gt;</a:t>
            </a:r>
          </a:p>
          <a:p>
            <a:pPr lvl="1"/>
            <a:r>
              <a:rPr lang="en-US" dirty="0" smtClean="0">
                <a:solidFill>
                  <a:schemeClr val="accent1"/>
                </a:solidFill>
              </a:rPr>
              <a:t>&lt;command name&gt; -h</a:t>
            </a:r>
            <a:endParaRPr lang="en-US" dirty="0">
              <a:solidFill>
                <a:schemeClr val="accent1"/>
              </a:solidFill>
            </a:endParaRPr>
          </a:p>
          <a:p>
            <a:pPr lvl="1"/>
            <a:endParaRPr lang="en-US" dirty="0">
              <a:solidFill>
                <a:schemeClr val="accent1"/>
              </a:solidFill>
            </a:endParaRPr>
          </a:p>
        </p:txBody>
      </p:sp>
    </p:spTree>
    <p:extLst>
      <p:ext uri="{BB962C8B-B14F-4D97-AF65-F5344CB8AC3E}">
        <p14:creationId xmlns:p14="http://schemas.microsoft.com/office/powerpoint/2010/main" val="3476977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Bash – IF </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smtClean="0"/>
              <a:t>If statements can be used inside scripts</a:t>
            </a:r>
          </a:p>
          <a:p>
            <a:pPr marL="457200" lvl="1" indent="0">
              <a:buNone/>
            </a:pPr>
            <a:r>
              <a:rPr lang="en-US" dirty="0">
                <a:solidFill>
                  <a:schemeClr val="accent1"/>
                </a:solidFill>
              </a:rPr>
              <a:t>if [[ "$OSTYPE" == "</a:t>
            </a:r>
            <a:r>
              <a:rPr lang="en-US" dirty="0" err="1">
                <a:solidFill>
                  <a:schemeClr val="accent1"/>
                </a:solidFill>
              </a:rPr>
              <a:t>darwin</a:t>
            </a:r>
            <a:r>
              <a:rPr lang="en-US" dirty="0" smtClean="0">
                <a:solidFill>
                  <a:schemeClr val="accent1"/>
                </a:solidFill>
              </a:rPr>
              <a:t>" </a:t>
            </a:r>
            <a:r>
              <a:rPr lang="en-US" dirty="0">
                <a:solidFill>
                  <a:schemeClr val="accent1"/>
                </a:solidFill>
              </a:rPr>
              <a:t>]]; </a:t>
            </a:r>
            <a:r>
              <a:rPr lang="en-US" dirty="0" smtClean="0">
                <a:solidFill>
                  <a:schemeClr val="accent1"/>
                </a:solidFill>
              </a:rPr>
              <a:t>then</a:t>
            </a:r>
          </a:p>
          <a:p>
            <a:pPr marL="457200" lvl="1" indent="0">
              <a:buNone/>
            </a:pPr>
            <a:r>
              <a:rPr lang="en-US" dirty="0">
                <a:solidFill>
                  <a:schemeClr val="accent1"/>
                </a:solidFill>
              </a:rPr>
              <a:t>	</a:t>
            </a:r>
            <a:r>
              <a:rPr lang="en-US" dirty="0" err="1" smtClean="0">
                <a:solidFill>
                  <a:schemeClr val="accent1"/>
                </a:solidFill>
              </a:rPr>
              <a:t>npm</a:t>
            </a:r>
            <a:r>
              <a:rPr lang="en-US" dirty="0" smtClean="0">
                <a:solidFill>
                  <a:schemeClr val="accent1"/>
                </a:solidFill>
              </a:rPr>
              <a:t> </a:t>
            </a:r>
            <a:r>
              <a:rPr lang="en-US" dirty="0">
                <a:solidFill>
                  <a:schemeClr val="accent1"/>
                </a:solidFill>
              </a:rPr>
              <a:t>install -g </a:t>
            </a:r>
            <a:r>
              <a:rPr lang="en-US" dirty="0" err="1">
                <a:solidFill>
                  <a:schemeClr val="accent1"/>
                </a:solidFill>
              </a:rPr>
              <a:t>deviceconsole</a:t>
            </a:r>
            <a:endParaRPr lang="en-US" dirty="0">
              <a:solidFill>
                <a:schemeClr val="accent1"/>
              </a:solidFill>
            </a:endParaRPr>
          </a:p>
          <a:p>
            <a:pPr marL="457200" lvl="1" indent="0">
              <a:buNone/>
            </a:pPr>
            <a:r>
              <a:rPr lang="en-US" dirty="0" smtClean="0">
                <a:solidFill>
                  <a:schemeClr val="accent1"/>
                </a:solidFill>
              </a:rPr>
              <a:t>	</a:t>
            </a:r>
            <a:r>
              <a:rPr lang="en-US" dirty="0" err="1" smtClean="0">
                <a:solidFill>
                  <a:schemeClr val="accent1"/>
                </a:solidFill>
              </a:rPr>
              <a:t>npm</a:t>
            </a:r>
            <a:r>
              <a:rPr lang="en-US" dirty="0" smtClean="0">
                <a:solidFill>
                  <a:schemeClr val="accent1"/>
                </a:solidFill>
              </a:rPr>
              <a:t> </a:t>
            </a:r>
            <a:r>
              <a:rPr lang="en-US" dirty="0">
                <a:solidFill>
                  <a:schemeClr val="accent1"/>
                </a:solidFill>
              </a:rPr>
              <a:t>install -g </a:t>
            </a:r>
            <a:r>
              <a:rPr lang="en-US" dirty="0" err="1">
                <a:solidFill>
                  <a:schemeClr val="accent1"/>
                </a:solidFill>
              </a:rPr>
              <a:t>ios</a:t>
            </a:r>
            <a:r>
              <a:rPr lang="en-US" dirty="0">
                <a:solidFill>
                  <a:schemeClr val="accent1"/>
                </a:solidFill>
              </a:rPr>
              <a:t>-deploy</a:t>
            </a:r>
          </a:p>
          <a:p>
            <a:pPr marL="457200" lvl="1" indent="0">
              <a:buNone/>
            </a:pPr>
            <a:r>
              <a:rPr lang="en-US" dirty="0" smtClean="0">
                <a:solidFill>
                  <a:schemeClr val="accent1"/>
                </a:solidFill>
              </a:rPr>
              <a:t>fi</a:t>
            </a:r>
            <a:endParaRPr lang="en-US" dirty="0">
              <a:solidFill>
                <a:schemeClr val="accent1"/>
              </a:solidFill>
            </a:endParaRPr>
          </a:p>
        </p:txBody>
      </p:sp>
    </p:spTree>
    <p:extLst>
      <p:ext uri="{BB962C8B-B14F-4D97-AF65-F5344CB8AC3E}">
        <p14:creationId xmlns:p14="http://schemas.microsoft.com/office/powerpoint/2010/main" val="20711848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Vim</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smtClean="0"/>
              <a:t>Please learn </a:t>
            </a:r>
            <a:r>
              <a:rPr lang="en-US" dirty="0" smtClean="0">
                <a:hlinkClick r:id="rId3"/>
              </a:rPr>
              <a:t>vim</a:t>
            </a:r>
            <a:r>
              <a:rPr lang="en-US" dirty="0" smtClean="0"/>
              <a:t> !</a:t>
            </a:r>
            <a:endParaRPr lang="en-US" dirty="0">
              <a:solidFill>
                <a:schemeClr val="accent1"/>
              </a:solidFill>
            </a:endParaRPr>
          </a:p>
          <a:p>
            <a:pPr lvl="1"/>
            <a:endParaRPr lang="en-US" dirty="0">
              <a:solidFill>
                <a:schemeClr val="accent1"/>
              </a:solidFill>
            </a:endParaRPr>
          </a:p>
        </p:txBody>
      </p:sp>
    </p:spTree>
    <p:extLst>
      <p:ext uri="{BB962C8B-B14F-4D97-AF65-F5344CB8AC3E}">
        <p14:creationId xmlns:p14="http://schemas.microsoft.com/office/powerpoint/2010/main" val="359947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macOS</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b="1" dirty="0" err="1"/>
              <a:t>macOS</a:t>
            </a:r>
            <a:r>
              <a:rPr lang="en-US" dirty="0"/>
              <a:t> </a:t>
            </a:r>
            <a:r>
              <a:rPr lang="en-US" dirty="0" smtClean="0"/>
              <a:t>is </a:t>
            </a:r>
            <a:r>
              <a:rPr lang="en-US" dirty="0" smtClean="0">
                <a:hlinkClick r:id="rId3" tooltip="Unix"/>
              </a:rPr>
              <a:t>Unix-based</a:t>
            </a:r>
            <a:r>
              <a:rPr lang="en-US" dirty="0"/>
              <a:t> </a:t>
            </a:r>
            <a:r>
              <a:rPr lang="en-US" dirty="0" smtClean="0"/>
              <a:t>operating systems</a:t>
            </a:r>
            <a:r>
              <a:rPr lang="en-US" dirty="0"/>
              <a:t> </a:t>
            </a:r>
            <a:endParaRPr lang="en-US" dirty="0" smtClean="0"/>
          </a:p>
          <a:p>
            <a:pPr lvl="1"/>
            <a:r>
              <a:rPr lang="en-US" dirty="0" smtClean="0"/>
              <a:t>Developed by</a:t>
            </a:r>
            <a:r>
              <a:rPr lang="en-US" dirty="0"/>
              <a:t> </a:t>
            </a:r>
            <a:r>
              <a:rPr lang="en-US" dirty="0">
                <a:hlinkClick r:id="rId4" tooltip="Apple Inc."/>
              </a:rPr>
              <a:t>Apple Inc.</a:t>
            </a:r>
            <a:r>
              <a:rPr lang="en-US" dirty="0"/>
              <a:t> </a:t>
            </a:r>
            <a:endParaRPr lang="en-US" dirty="0" smtClean="0"/>
          </a:p>
          <a:p>
            <a:pPr lvl="1"/>
            <a:r>
              <a:rPr lang="en-US" dirty="0">
                <a:hlinkClick r:id="rId5" tooltip="Usage share of operating systems"/>
              </a:rPr>
              <a:t>Second most widely used desktop OS</a:t>
            </a:r>
            <a:r>
              <a:rPr lang="en-US" dirty="0"/>
              <a:t> after </a:t>
            </a:r>
            <a:r>
              <a:rPr lang="en-US" dirty="0">
                <a:hlinkClick r:id="rId6" tooltip="Microsoft Windows"/>
              </a:rPr>
              <a:t>Windows</a:t>
            </a:r>
            <a:endParaRPr lang="en-US" dirty="0"/>
          </a:p>
          <a:p>
            <a:pPr lvl="1"/>
            <a:r>
              <a:rPr lang="en-US" dirty="0" smtClean="0"/>
              <a:t>Originally </a:t>
            </a:r>
            <a:r>
              <a:rPr lang="en-US" dirty="0"/>
              <a:t>named </a:t>
            </a:r>
            <a:r>
              <a:rPr lang="en-US" b="1" dirty="0"/>
              <a:t>Mac OS X</a:t>
            </a:r>
            <a:r>
              <a:rPr lang="en-US" dirty="0"/>
              <a:t> until 2012 </a:t>
            </a:r>
            <a:endParaRPr lang="en-US" dirty="0" smtClean="0"/>
          </a:p>
          <a:p>
            <a:pPr lvl="1"/>
            <a:r>
              <a:rPr lang="en-US" dirty="0" smtClean="0"/>
              <a:t>Rebranded to</a:t>
            </a:r>
            <a:r>
              <a:rPr lang="en-US" dirty="0"/>
              <a:t> </a:t>
            </a:r>
            <a:r>
              <a:rPr lang="en-US" b="1" dirty="0"/>
              <a:t>OS X</a:t>
            </a:r>
            <a:r>
              <a:rPr lang="en-US" dirty="0"/>
              <a:t> until </a:t>
            </a:r>
            <a:r>
              <a:rPr lang="en-US" dirty="0" smtClean="0"/>
              <a:t>2016</a:t>
            </a:r>
          </a:p>
          <a:p>
            <a:pPr lvl="1"/>
            <a:r>
              <a:rPr lang="en-US" dirty="0"/>
              <a:t>Rebranded to </a:t>
            </a:r>
            <a:r>
              <a:rPr lang="en-US" b="1" dirty="0" err="1" smtClean="0"/>
              <a:t>macOS</a:t>
            </a:r>
            <a:r>
              <a:rPr lang="en-US" dirty="0"/>
              <a:t> </a:t>
            </a:r>
            <a:r>
              <a:rPr lang="en-US" dirty="0" smtClean="0"/>
              <a:t>after </a:t>
            </a:r>
            <a:r>
              <a:rPr lang="en-US" dirty="0"/>
              <a:t>2016</a:t>
            </a:r>
          </a:p>
          <a:p>
            <a:pPr lvl="1"/>
            <a:endParaRPr lang="en-US" dirty="0" smtClean="0"/>
          </a:p>
        </p:txBody>
      </p:sp>
    </p:spTree>
    <p:extLst>
      <p:ext uri="{BB962C8B-B14F-4D97-AF65-F5344CB8AC3E}">
        <p14:creationId xmlns:p14="http://schemas.microsoft.com/office/powerpoint/2010/main" val="20440024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13314" name="Picture 2" descr="http://www.8houradaptogens.com/images/questions-answe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057400"/>
            <a:ext cx="4914546"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5148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09800"/>
            <a:ext cx="8077200" cy="1063752"/>
          </a:xfrm>
        </p:spPr>
        <p:txBody>
          <a:bodyPr/>
          <a:lstStyle/>
          <a:p>
            <a:pPr algn="ctr"/>
            <a:r>
              <a:rPr lang="en-US" dirty="0" smtClean="0"/>
              <a:t>Working with iOS Simulators</a:t>
            </a:r>
            <a:endParaRPr lang="bg-BG" dirty="0"/>
          </a:p>
        </p:txBody>
      </p:sp>
      <p:sp>
        <p:nvSpPr>
          <p:cNvPr id="8" name="Title 1"/>
          <p:cNvSpPr txBox="1">
            <a:spLocks/>
          </p:cNvSpPr>
          <p:nvPr/>
        </p:nvSpPr>
        <p:spPr>
          <a:xfrm>
            <a:off x="4953000" y="5715000"/>
            <a:ext cx="3886200" cy="914400"/>
          </a:xfrm>
          <a:prstGeom prst="rect">
            <a:avLst/>
          </a:prstGeom>
        </p:spPr>
        <p:txBody>
          <a:bodyPr vert="horz" lIns="91440" tIns="0" rIns="45720" bIns="0" rtlCol="0" anchor="t">
            <a:normAutofit/>
            <a:scene3d>
              <a:camera prst="orthographicFront"/>
              <a:lightRig rig="threePt" dir="t">
                <a:rot lat="0" lon="0" rev="4800000"/>
              </a:lightRig>
            </a:scene3d>
            <a:sp3d prstMaterial="matte">
              <a:bevelT w="50800" h="10160"/>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500" b="1" i="0" u="none" strike="noStrike" kern="1200" cap="none" spc="0" normalizeH="0" baseline="0" noProof="0" dirty="0" smtClean="0">
                <a:ln>
                  <a:noFill/>
                </a:ln>
                <a:solidFill>
                  <a:schemeClr val="tx1">
                    <a:lumMod val="85000"/>
                  </a:schemeClr>
                </a:solidFill>
                <a:effectLst/>
                <a:uLnTx/>
                <a:uFillTx/>
                <a:latin typeface="+mj-lt"/>
                <a:ea typeface="+mj-ea"/>
                <a:cs typeface="+mj-cs"/>
              </a:rPr>
              <a:t>www.pragmatic.bg</a:t>
            </a:r>
            <a:endParaRPr kumimoji="0" lang="en-US" sz="3500" b="1" i="0" u="none" strike="noStrike" kern="1200" cap="none" spc="0" normalizeH="0" baseline="0" noProof="0" dirty="0">
              <a:ln>
                <a:noFill/>
              </a:ln>
              <a:solidFill>
                <a:schemeClr val="tx1">
                  <a:lumMod val="85000"/>
                </a:schemeClr>
              </a:solidFill>
              <a:effectLst/>
              <a:uLnTx/>
              <a:uFillTx/>
              <a:latin typeface="+mj-lt"/>
              <a:ea typeface="+mj-ea"/>
              <a:cs typeface="+mj-cs"/>
            </a:endParaRPr>
          </a:p>
        </p:txBody>
      </p:sp>
    </p:spTree>
    <p:extLst>
      <p:ext uri="{BB962C8B-B14F-4D97-AF65-F5344CB8AC3E}">
        <p14:creationId xmlns:p14="http://schemas.microsoft.com/office/powerpoint/2010/main" val="3812701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Simulator vs. Device</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smtClean="0"/>
              <a:t>In iOS world apps for simulators and devices are different</a:t>
            </a:r>
          </a:p>
          <a:p>
            <a:pPr lvl="1"/>
            <a:r>
              <a:rPr lang="en-US" dirty="0" smtClean="0"/>
              <a:t>Simulator use *.app files</a:t>
            </a:r>
          </a:p>
          <a:p>
            <a:pPr lvl="1"/>
            <a:r>
              <a:rPr lang="en-US" dirty="0" smtClean="0"/>
              <a:t>On devices you deploy *.</a:t>
            </a:r>
            <a:r>
              <a:rPr lang="en-US" dirty="0" err="1" smtClean="0"/>
              <a:t>ipa</a:t>
            </a:r>
            <a:r>
              <a:rPr lang="en-US" dirty="0" smtClean="0"/>
              <a:t> files</a:t>
            </a:r>
          </a:p>
          <a:p>
            <a:pPr lvl="1"/>
            <a:r>
              <a:rPr lang="en-US" dirty="0" smtClean="0"/>
              <a:t>Those files are compiled for different architectures!</a:t>
            </a:r>
          </a:p>
          <a:p>
            <a:pPr lvl="2"/>
            <a:r>
              <a:rPr lang="en-US" dirty="0" smtClean="0"/>
              <a:t>Be careful when test,</a:t>
            </a:r>
            <a:r>
              <a:rPr lang="en-US" dirty="0" smtClean="0">
                <a:solidFill>
                  <a:srgbClr val="FF0000"/>
                </a:solidFill>
              </a:rPr>
              <a:t> work on simulator != work on device</a:t>
            </a:r>
          </a:p>
          <a:p>
            <a:pPr marL="768096" lvl="2" indent="0">
              <a:buNone/>
            </a:pPr>
            <a:endParaRPr lang="en-US" dirty="0" smtClean="0">
              <a:solidFill>
                <a:srgbClr val="FF0000"/>
              </a:solidFill>
            </a:endParaRPr>
          </a:p>
          <a:p>
            <a:r>
              <a:rPr lang="en-US" dirty="0" smtClean="0"/>
              <a:t>Tools for managing simulators and devices are also different </a:t>
            </a:r>
          </a:p>
          <a:p>
            <a:pPr lvl="1"/>
            <a:r>
              <a:rPr lang="en-US" dirty="0" smtClean="0"/>
              <a:t>If you automate may be you will need some abstraction </a:t>
            </a:r>
          </a:p>
        </p:txBody>
      </p:sp>
    </p:spTree>
    <p:extLst>
      <p:ext uri="{BB962C8B-B14F-4D97-AF65-F5344CB8AC3E}">
        <p14:creationId xmlns:p14="http://schemas.microsoft.com/office/powerpoint/2010/main" val="39086489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Simctl</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err="1" smtClean="0"/>
              <a:t>Xcode</a:t>
            </a:r>
            <a:r>
              <a:rPr lang="en-US" dirty="0" smtClean="0"/>
              <a:t> comes with build-in command line tool for managing Simulators</a:t>
            </a:r>
            <a:endParaRPr lang="en-US" dirty="0">
              <a:solidFill>
                <a:schemeClr val="accent1"/>
              </a:solidFill>
            </a:endParaRPr>
          </a:p>
          <a:p>
            <a:pPr marL="457200" lvl="1" indent="0">
              <a:buNone/>
            </a:pPr>
            <a:endParaRPr lang="en-US" dirty="0">
              <a:solidFill>
                <a:schemeClr val="accent1"/>
              </a:solidFill>
            </a:endParaRPr>
          </a:p>
          <a:p>
            <a:pPr marL="457200" lvl="1" indent="0">
              <a:buNone/>
            </a:pPr>
            <a:endParaRPr lang="en-US" dirty="0" smtClean="0">
              <a:solidFill>
                <a:schemeClr val="accent1"/>
              </a:solidFill>
            </a:endParaRPr>
          </a:p>
        </p:txBody>
      </p:sp>
    </p:spTree>
    <p:extLst>
      <p:ext uri="{BB962C8B-B14F-4D97-AF65-F5344CB8AC3E}">
        <p14:creationId xmlns:p14="http://schemas.microsoft.com/office/powerpoint/2010/main" val="17988212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Simulators Via </a:t>
            </a:r>
            <a:r>
              <a:rPr lang="en-US" dirty="0" err="1"/>
              <a:t>Simctl</a:t>
            </a:r>
            <a:endParaRPr lang="en-US" dirty="0"/>
          </a:p>
        </p:txBody>
      </p:sp>
      <p:sp>
        <p:nvSpPr>
          <p:cNvPr id="7" name="Content Placeholder 2"/>
          <p:cNvSpPr>
            <a:spLocks noGrp="1"/>
          </p:cNvSpPr>
          <p:nvPr>
            <p:ph idx="1"/>
          </p:nvPr>
        </p:nvSpPr>
        <p:spPr>
          <a:xfrm>
            <a:off x="0" y="1524000"/>
            <a:ext cx="9144000" cy="5334000"/>
          </a:xfrm>
        </p:spPr>
        <p:txBody>
          <a:bodyPr>
            <a:normAutofit fontScale="92500" lnSpcReduction="10000"/>
          </a:bodyPr>
          <a:lstStyle/>
          <a:p>
            <a:r>
              <a:rPr lang="en-US" dirty="0" smtClean="0"/>
              <a:t>List available simulators, device types and SDKs</a:t>
            </a:r>
            <a:endParaRPr lang="en-US" dirty="0" smtClean="0">
              <a:solidFill>
                <a:schemeClr val="accent1"/>
              </a:solidFill>
            </a:endParaRPr>
          </a:p>
          <a:p>
            <a:pPr marL="457200" lvl="1" indent="0">
              <a:buNone/>
            </a:pPr>
            <a:r>
              <a:rPr lang="en-US" dirty="0" smtClean="0">
                <a:solidFill>
                  <a:schemeClr val="accent1"/>
                </a:solidFill>
              </a:rPr>
              <a:t>xcrun </a:t>
            </a:r>
            <a:r>
              <a:rPr lang="en-US" dirty="0" err="1" smtClean="0">
                <a:solidFill>
                  <a:schemeClr val="accent1"/>
                </a:solidFill>
              </a:rPr>
              <a:t>simctl</a:t>
            </a:r>
            <a:r>
              <a:rPr lang="en-US" dirty="0" smtClean="0">
                <a:solidFill>
                  <a:schemeClr val="accent1"/>
                </a:solidFill>
              </a:rPr>
              <a:t> list [</a:t>
            </a:r>
            <a:r>
              <a:rPr lang="en-US" dirty="0" err="1" smtClean="0">
                <a:solidFill>
                  <a:schemeClr val="accent1"/>
                </a:solidFill>
              </a:rPr>
              <a:t>devices|devicetypes|runtimes|pairs</a:t>
            </a:r>
            <a:r>
              <a:rPr lang="en-US" dirty="0" smtClean="0">
                <a:solidFill>
                  <a:schemeClr val="accent1"/>
                </a:solidFill>
              </a:rPr>
              <a:t>]</a:t>
            </a:r>
          </a:p>
          <a:p>
            <a:r>
              <a:rPr lang="en-US" dirty="0" smtClean="0"/>
              <a:t>Create simulators</a:t>
            </a:r>
            <a:endParaRPr lang="en-US" dirty="0"/>
          </a:p>
          <a:p>
            <a:pPr marL="457200" lvl="1" indent="0">
              <a:buNone/>
            </a:pPr>
            <a:r>
              <a:rPr lang="en-US" dirty="0">
                <a:solidFill>
                  <a:schemeClr val="accent1"/>
                </a:solidFill>
              </a:rPr>
              <a:t>xcrun </a:t>
            </a:r>
            <a:r>
              <a:rPr lang="en-US" dirty="0" err="1" smtClean="0">
                <a:solidFill>
                  <a:schemeClr val="accent1"/>
                </a:solidFill>
              </a:rPr>
              <a:t>simctl</a:t>
            </a:r>
            <a:r>
              <a:rPr lang="en-US" dirty="0" smtClean="0">
                <a:solidFill>
                  <a:schemeClr val="accent1"/>
                </a:solidFill>
              </a:rPr>
              <a:t> create </a:t>
            </a:r>
            <a:r>
              <a:rPr lang="en-US" dirty="0">
                <a:solidFill>
                  <a:schemeClr val="accent1"/>
                </a:solidFill>
              </a:rPr>
              <a:t>&lt;name&gt; </a:t>
            </a:r>
            <a:r>
              <a:rPr lang="en-US" dirty="0" smtClean="0">
                <a:solidFill>
                  <a:schemeClr val="accent1"/>
                </a:solidFill>
              </a:rPr>
              <a:t>&lt;device </a:t>
            </a:r>
            <a:r>
              <a:rPr lang="en-US" dirty="0">
                <a:solidFill>
                  <a:schemeClr val="accent1"/>
                </a:solidFill>
              </a:rPr>
              <a:t>type id&gt; &lt;runtime id</a:t>
            </a:r>
            <a:r>
              <a:rPr lang="en-US" dirty="0" smtClean="0">
                <a:solidFill>
                  <a:schemeClr val="accent1"/>
                </a:solidFill>
              </a:rPr>
              <a:t>&gt;</a:t>
            </a:r>
          </a:p>
          <a:p>
            <a:r>
              <a:rPr lang="en-US" dirty="0" smtClean="0"/>
              <a:t>Delete </a:t>
            </a:r>
            <a:r>
              <a:rPr lang="en-US" dirty="0"/>
              <a:t>simulators</a:t>
            </a:r>
          </a:p>
          <a:p>
            <a:pPr marL="457200" lvl="1" indent="0">
              <a:buNone/>
            </a:pPr>
            <a:r>
              <a:rPr lang="en-US" dirty="0">
                <a:solidFill>
                  <a:schemeClr val="accent1"/>
                </a:solidFill>
              </a:rPr>
              <a:t>xcrun </a:t>
            </a:r>
            <a:r>
              <a:rPr lang="en-US" dirty="0" err="1" smtClean="0">
                <a:solidFill>
                  <a:schemeClr val="accent1"/>
                </a:solidFill>
              </a:rPr>
              <a:t>simctl</a:t>
            </a:r>
            <a:r>
              <a:rPr lang="en-US" dirty="0" smtClean="0">
                <a:solidFill>
                  <a:schemeClr val="accent1"/>
                </a:solidFill>
              </a:rPr>
              <a:t> delete &lt;simulator id&gt;</a:t>
            </a:r>
          </a:p>
          <a:p>
            <a:r>
              <a:rPr lang="en-US" dirty="0" smtClean="0"/>
              <a:t>Reset simulator data and settings</a:t>
            </a:r>
            <a:endParaRPr lang="en-US" dirty="0"/>
          </a:p>
          <a:p>
            <a:pPr marL="457200" lvl="1" indent="0">
              <a:buNone/>
            </a:pPr>
            <a:r>
              <a:rPr lang="en-US" dirty="0">
                <a:solidFill>
                  <a:schemeClr val="accent1"/>
                </a:solidFill>
              </a:rPr>
              <a:t>xcrun </a:t>
            </a:r>
            <a:r>
              <a:rPr lang="en-US" dirty="0" err="1" smtClean="0">
                <a:solidFill>
                  <a:schemeClr val="accent1"/>
                </a:solidFill>
              </a:rPr>
              <a:t>simctl</a:t>
            </a:r>
            <a:r>
              <a:rPr lang="en-US" dirty="0" smtClean="0">
                <a:solidFill>
                  <a:schemeClr val="accent1"/>
                </a:solidFill>
              </a:rPr>
              <a:t> erase </a:t>
            </a:r>
            <a:r>
              <a:rPr lang="en-US" dirty="0">
                <a:solidFill>
                  <a:schemeClr val="accent1"/>
                </a:solidFill>
              </a:rPr>
              <a:t>&lt;simulator id</a:t>
            </a:r>
            <a:r>
              <a:rPr lang="en-US" dirty="0" smtClean="0">
                <a:solidFill>
                  <a:schemeClr val="accent1"/>
                </a:solidFill>
              </a:rPr>
              <a:t>&gt; (or “</a:t>
            </a:r>
            <a:r>
              <a:rPr lang="en-US" dirty="0" err="1" smtClean="0">
                <a:solidFill>
                  <a:schemeClr val="accent1"/>
                </a:solidFill>
              </a:rPr>
              <a:t>simctl</a:t>
            </a:r>
            <a:r>
              <a:rPr lang="en-US" dirty="0" smtClean="0">
                <a:solidFill>
                  <a:schemeClr val="accent1"/>
                </a:solidFill>
              </a:rPr>
              <a:t> </a:t>
            </a:r>
            <a:r>
              <a:rPr lang="en-US" dirty="0">
                <a:solidFill>
                  <a:schemeClr val="accent1"/>
                </a:solidFill>
              </a:rPr>
              <a:t>erase </a:t>
            </a:r>
            <a:r>
              <a:rPr lang="en-US" dirty="0" smtClean="0">
                <a:solidFill>
                  <a:schemeClr val="accent1"/>
                </a:solidFill>
              </a:rPr>
              <a:t>–all” for all)</a:t>
            </a:r>
            <a:endParaRPr lang="en-US" dirty="0">
              <a:solidFill>
                <a:schemeClr val="accent1"/>
              </a:solidFill>
            </a:endParaRPr>
          </a:p>
          <a:p>
            <a:r>
              <a:rPr lang="en-US" dirty="0" smtClean="0"/>
              <a:t>Boot simulator</a:t>
            </a:r>
            <a:endParaRPr lang="en-US" dirty="0"/>
          </a:p>
          <a:p>
            <a:pPr marL="457200" lvl="1" indent="0">
              <a:buNone/>
            </a:pPr>
            <a:r>
              <a:rPr lang="en-US" dirty="0">
                <a:solidFill>
                  <a:schemeClr val="accent1"/>
                </a:solidFill>
              </a:rPr>
              <a:t>xcrun </a:t>
            </a:r>
            <a:r>
              <a:rPr lang="en-US" dirty="0" err="1" smtClean="0">
                <a:solidFill>
                  <a:schemeClr val="accent1"/>
                </a:solidFill>
              </a:rPr>
              <a:t>simctl</a:t>
            </a:r>
            <a:r>
              <a:rPr lang="en-US" dirty="0" smtClean="0">
                <a:solidFill>
                  <a:schemeClr val="accent1"/>
                </a:solidFill>
              </a:rPr>
              <a:t> boot </a:t>
            </a:r>
            <a:r>
              <a:rPr lang="en-US" dirty="0">
                <a:solidFill>
                  <a:schemeClr val="accent1"/>
                </a:solidFill>
              </a:rPr>
              <a:t>&lt;simulator id</a:t>
            </a:r>
            <a:r>
              <a:rPr lang="en-US" dirty="0" smtClean="0">
                <a:solidFill>
                  <a:schemeClr val="accent1"/>
                </a:solidFill>
              </a:rPr>
              <a:t>&gt;</a:t>
            </a:r>
          </a:p>
          <a:p>
            <a:r>
              <a:rPr lang="en-US" dirty="0" err="1" smtClean="0"/>
              <a:t>Shtudown</a:t>
            </a:r>
            <a:r>
              <a:rPr lang="en-US" dirty="0" smtClean="0"/>
              <a:t> </a:t>
            </a:r>
            <a:r>
              <a:rPr lang="en-US" dirty="0"/>
              <a:t>simulator</a:t>
            </a:r>
          </a:p>
          <a:p>
            <a:pPr marL="457200" lvl="1" indent="0">
              <a:buNone/>
            </a:pPr>
            <a:r>
              <a:rPr lang="en-US" dirty="0">
                <a:solidFill>
                  <a:schemeClr val="accent1"/>
                </a:solidFill>
              </a:rPr>
              <a:t>xcrun </a:t>
            </a:r>
            <a:r>
              <a:rPr lang="en-US" dirty="0" err="1" smtClean="0">
                <a:solidFill>
                  <a:schemeClr val="accent1"/>
                </a:solidFill>
              </a:rPr>
              <a:t>simctl</a:t>
            </a:r>
            <a:r>
              <a:rPr lang="en-US" dirty="0" smtClean="0">
                <a:solidFill>
                  <a:schemeClr val="accent1"/>
                </a:solidFill>
              </a:rPr>
              <a:t> shutdown </a:t>
            </a:r>
            <a:r>
              <a:rPr lang="en-US" dirty="0">
                <a:solidFill>
                  <a:schemeClr val="accent1"/>
                </a:solidFill>
              </a:rPr>
              <a:t>&lt;simulator id&gt;</a:t>
            </a:r>
          </a:p>
          <a:p>
            <a:pPr marL="457200" lvl="1" indent="0">
              <a:buNone/>
            </a:pPr>
            <a:endParaRPr lang="en-US" dirty="0">
              <a:solidFill>
                <a:schemeClr val="accent1"/>
              </a:solidFill>
            </a:endParaRPr>
          </a:p>
          <a:p>
            <a:pPr marL="457200" lvl="1" indent="0">
              <a:buNone/>
            </a:pPr>
            <a:endParaRPr lang="en-US" dirty="0" smtClean="0">
              <a:solidFill>
                <a:schemeClr val="accent1"/>
              </a:solidFill>
            </a:endParaRPr>
          </a:p>
        </p:txBody>
      </p:sp>
    </p:spTree>
    <p:extLst>
      <p:ext uri="{BB962C8B-B14F-4D97-AF65-F5344CB8AC3E}">
        <p14:creationId xmlns:p14="http://schemas.microsoft.com/office/powerpoint/2010/main" val="18281956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Simulators Via </a:t>
            </a:r>
            <a:r>
              <a:rPr lang="en-US" dirty="0" err="1"/>
              <a:t>Simctl</a:t>
            </a:r>
            <a:endParaRPr lang="en-US" dirty="0"/>
          </a:p>
        </p:txBody>
      </p:sp>
      <p:sp>
        <p:nvSpPr>
          <p:cNvPr id="7" name="Content Placeholder 2"/>
          <p:cNvSpPr>
            <a:spLocks noGrp="1"/>
          </p:cNvSpPr>
          <p:nvPr>
            <p:ph idx="1"/>
          </p:nvPr>
        </p:nvSpPr>
        <p:spPr>
          <a:xfrm>
            <a:off x="0" y="1524000"/>
            <a:ext cx="9144000" cy="5334000"/>
          </a:xfrm>
        </p:spPr>
        <p:txBody>
          <a:bodyPr>
            <a:normAutofit lnSpcReduction="10000"/>
          </a:bodyPr>
          <a:lstStyle/>
          <a:p>
            <a:r>
              <a:rPr lang="en-US" dirty="0" smtClean="0"/>
              <a:t>Open </a:t>
            </a:r>
            <a:r>
              <a:rPr lang="en-US" dirty="0"/>
              <a:t>a URL in a device</a:t>
            </a:r>
            <a:endParaRPr lang="en-US" dirty="0" smtClean="0"/>
          </a:p>
          <a:p>
            <a:pPr marL="457200" lvl="1" indent="0">
              <a:buNone/>
            </a:pPr>
            <a:r>
              <a:rPr lang="en-US" dirty="0">
                <a:solidFill>
                  <a:schemeClr val="accent1"/>
                </a:solidFill>
              </a:rPr>
              <a:t>xcrun </a:t>
            </a:r>
            <a:r>
              <a:rPr lang="en-US" dirty="0" err="1" smtClean="0">
                <a:solidFill>
                  <a:schemeClr val="accent1"/>
                </a:solidFill>
              </a:rPr>
              <a:t>simctl</a:t>
            </a:r>
            <a:r>
              <a:rPr lang="en-US" dirty="0" smtClean="0">
                <a:solidFill>
                  <a:schemeClr val="accent1"/>
                </a:solidFill>
              </a:rPr>
              <a:t> </a:t>
            </a:r>
            <a:r>
              <a:rPr lang="en-US" dirty="0" err="1" smtClean="0">
                <a:solidFill>
                  <a:schemeClr val="accent1"/>
                </a:solidFill>
              </a:rPr>
              <a:t>openurl</a:t>
            </a:r>
            <a:r>
              <a:rPr lang="en-US" dirty="0" smtClean="0">
                <a:solidFill>
                  <a:schemeClr val="accent1"/>
                </a:solidFill>
              </a:rPr>
              <a:t> &lt;device&gt; &lt;URL&gt;</a:t>
            </a:r>
          </a:p>
          <a:p>
            <a:r>
              <a:rPr lang="en-US" dirty="0" smtClean="0"/>
              <a:t>Add photos and videos to photo library of device</a:t>
            </a:r>
          </a:p>
          <a:p>
            <a:pPr marL="457200" lvl="1" indent="0">
              <a:buNone/>
            </a:pPr>
            <a:r>
              <a:rPr lang="en-US" dirty="0">
                <a:solidFill>
                  <a:schemeClr val="accent1"/>
                </a:solidFill>
              </a:rPr>
              <a:t>xcrun </a:t>
            </a:r>
            <a:r>
              <a:rPr lang="en-US" dirty="0" err="1" smtClean="0">
                <a:solidFill>
                  <a:schemeClr val="accent1"/>
                </a:solidFill>
              </a:rPr>
              <a:t>simctl</a:t>
            </a:r>
            <a:r>
              <a:rPr lang="en-US" dirty="0" smtClean="0">
                <a:solidFill>
                  <a:schemeClr val="accent1"/>
                </a:solidFill>
              </a:rPr>
              <a:t> </a:t>
            </a:r>
            <a:r>
              <a:rPr lang="en-US" dirty="0" err="1">
                <a:solidFill>
                  <a:schemeClr val="accent1"/>
                </a:solidFill>
              </a:rPr>
              <a:t>addphoto</a:t>
            </a:r>
            <a:r>
              <a:rPr lang="en-US" dirty="0">
                <a:solidFill>
                  <a:schemeClr val="accent1"/>
                </a:solidFill>
              </a:rPr>
              <a:t> </a:t>
            </a:r>
            <a:r>
              <a:rPr lang="en-US" dirty="0" smtClean="0">
                <a:solidFill>
                  <a:schemeClr val="accent1"/>
                </a:solidFill>
              </a:rPr>
              <a:t>&lt;device&gt; </a:t>
            </a:r>
          </a:p>
          <a:p>
            <a:pPr marL="457200" lvl="1" indent="0">
              <a:buNone/>
            </a:pPr>
            <a:r>
              <a:rPr lang="en-US" dirty="0" smtClean="0">
                <a:solidFill>
                  <a:schemeClr val="accent1"/>
                </a:solidFill>
              </a:rPr>
              <a:t>xcrun </a:t>
            </a:r>
            <a:r>
              <a:rPr lang="en-US" dirty="0" err="1" smtClean="0">
                <a:solidFill>
                  <a:schemeClr val="accent1"/>
                </a:solidFill>
              </a:rPr>
              <a:t>simctl</a:t>
            </a:r>
            <a:r>
              <a:rPr lang="en-US" dirty="0" smtClean="0">
                <a:solidFill>
                  <a:schemeClr val="accent1"/>
                </a:solidFill>
              </a:rPr>
              <a:t> </a:t>
            </a:r>
            <a:r>
              <a:rPr lang="en-US" dirty="0" err="1">
                <a:solidFill>
                  <a:schemeClr val="accent1"/>
                </a:solidFill>
              </a:rPr>
              <a:t>addvideo</a:t>
            </a:r>
            <a:r>
              <a:rPr lang="en-US" dirty="0">
                <a:solidFill>
                  <a:schemeClr val="accent1"/>
                </a:solidFill>
              </a:rPr>
              <a:t> </a:t>
            </a:r>
            <a:r>
              <a:rPr lang="en-US" dirty="0" smtClean="0">
                <a:solidFill>
                  <a:schemeClr val="accent1"/>
                </a:solidFill>
              </a:rPr>
              <a:t>&lt;device&gt;</a:t>
            </a:r>
            <a:endParaRPr lang="en-US" dirty="0">
              <a:solidFill>
                <a:schemeClr val="accent1"/>
              </a:solidFill>
            </a:endParaRPr>
          </a:p>
          <a:p>
            <a:r>
              <a:rPr lang="en-US" dirty="0" smtClean="0"/>
              <a:t>Install/Uninstall app</a:t>
            </a:r>
            <a:endParaRPr lang="en-US" dirty="0"/>
          </a:p>
          <a:p>
            <a:pPr marL="457200" lvl="1" indent="0">
              <a:buNone/>
            </a:pPr>
            <a:r>
              <a:rPr lang="en-US" dirty="0">
                <a:solidFill>
                  <a:schemeClr val="accent1"/>
                </a:solidFill>
              </a:rPr>
              <a:t>xcrun </a:t>
            </a:r>
            <a:r>
              <a:rPr lang="en-US" dirty="0" err="1" smtClean="0">
                <a:solidFill>
                  <a:schemeClr val="accent1"/>
                </a:solidFill>
              </a:rPr>
              <a:t>simctl</a:t>
            </a:r>
            <a:r>
              <a:rPr lang="en-US" dirty="0" smtClean="0">
                <a:solidFill>
                  <a:schemeClr val="accent1"/>
                </a:solidFill>
              </a:rPr>
              <a:t> </a:t>
            </a:r>
            <a:r>
              <a:rPr lang="en-US" dirty="0">
                <a:solidFill>
                  <a:schemeClr val="accent1"/>
                </a:solidFill>
              </a:rPr>
              <a:t>install &lt;device&gt; &lt;path</a:t>
            </a:r>
            <a:r>
              <a:rPr lang="en-US" dirty="0" smtClean="0">
                <a:solidFill>
                  <a:schemeClr val="accent1"/>
                </a:solidFill>
              </a:rPr>
              <a:t>&gt;</a:t>
            </a:r>
          </a:p>
          <a:p>
            <a:pPr marL="457200" lvl="1" indent="0">
              <a:buNone/>
            </a:pPr>
            <a:r>
              <a:rPr lang="en-US" dirty="0">
                <a:solidFill>
                  <a:schemeClr val="accent1"/>
                </a:solidFill>
              </a:rPr>
              <a:t>xcrun </a:t>
            </a:r>
            <a:r>
              <a:rPr lang="en-US" dirty="0" err="1">
                <a:solidFill>
                  <a:schemeClr val="accent1"/>
                </a:solidFill>
              </a:rPr>
              <a:t>simctl</a:t>
            </a:r>
            <a:r>
              <a:rPr lang="en-US" dirty="0">
                <a:solidFill>
                  <a:schemeClr val="accent1"/>
                </a:solidFill>
              </a:rPr>
              <a:t> </a:t>
            </a:r>
            <a:r>
              <a:rPr lang="en-US" dirty="0" smtClean="0">
                <a:solidFill>
                  <a:schemeClr val="accent1"/>
                </a:solidFill>
              </a:rPr>
              <a:t>uninstall </a:t>
            </a:r>
            <a:r>
              <a:rPr lang="en-US" dirty="0">
                <a:solidFill>
                  <a:schemeClr val="accent1"/>
                </a:solidFill>
              </a:rPr>
              <a:t>&lt;device&gt; &lt;path</a:t>
            </a:r>
            <a:r>
              <a:rPr lang="en-US" dirty="0" smtClean="0">
                <a:solidFill>
                  <a:schemeClr val="accent1"/>
                </a:solidFill>
              </a:rPr>
              <a:t>&gt;</a:t>
            </a:r>
          </a:p>
          <a:p>
            <a:r>
              <a:rPr lang="en-US" dirty="0" smtClean="0"/>
              <a:t>Launch/Terminate </a:t>
            </a:r>
            <a:r>
              <a:rPr lang="en-US" dirty="0"/>
              <a:t>app</a:t>
            </a:r>
          </a:p>
          <a:p>
            <a:pPr marL="457200" lvl="1" indent="0">
              <a:buNone/>
            </a:pPr>
            <a:r>
              <a:rPr lang="en-US" dirty="0">
                <a:solidFill>
                  <a:schemeClr val="accent1"/>
                </a:solidFill>
              </a:rPr>
              <a:t>xcrun </a:t>
            </a:r>
            <a:r>
              <a:rPr lang="en-US" dirty="0" err="1" smtClean="0">
                <a:solidFill>
                  <a:schemeClr val="accent1"/>
                </a:solidFill>
              </a:rPr>
              <a:t>simctl</a:t>
            </a:r>
            <a:r>
              <a:rPr lang="en-US" dirty="0" smtClean="0">
                <a:solidFill>
                  <a:schemeClr val="accent1"/>
                </a:solidFill>
              </a:rPr>
              <a:t> </a:t>
            </a:r>
            <a:r>
              <a:rPr lang="en-US" dirty="0">
                <a:solidFill>
                  <a:schemeClr val="accent1"/>
                </a:solidFill>
              </a:rPr>
              <a:t>launch </a:t>
            </a:r>
            <a:r>
              <a:rPr lang="en-US" dirty="0" smtClean="0">
                <a:solidFill>
                  <a:schemeClr val="accent1"/>
                </a:solidFill>
              </a:rPr>
              <a:t>&lt;</a:t>
            </a:r>
            <a:r>
              <a:rPr lang="en-US" dirty="0">
                <a:solidFill>
                  <a:schemeClr val="accent1"/>
                </a:solidFill>
              </a:rPr>
              <a:t>device&gt; &lt;app </a:t>
            </a:r>
            <a:r>
              <a:rPr lang="en-US" dirty="0" smtClean="0">
                <a:solidFill>
                  <a:schemeClr val="accent1"/>
                </a:solidFill>
              </a:rPr>
              <a:t>id&gt; </a:t>
            </a:r>
            <a:r>
              <a:rPr lang="en-US" dirty="0">
                <a:solidFill>
                  <a:schemeClr val="accent1"/>
                </a:solidFill>
              </a:rPr>
              <a:t>[&lt;</a:t>
            </a:r>
            <a:r>
              <a:rPr lang="en-US" dirty="0" err="1" smtClean="0">
                <a:solidFill>
                  <a:schemeClr val="accent1"/>
                </a:solidFill>
              </a:rPr>
              <a:t>arg</a:t>
            </a:r>
            <a:r>
              <a:rPr lang="en-US" dirty="0" smtClean="0">
                <a:solidFill>
                  <a:schemeClr val="accent1"/>
                </a:solidFill>
              </a:rPr>
              <a:t> 1&gt;...&lt;</a:t>
            </a:r>
            <a:r>
              <a:rPr lang="en-US" dirty="0" err="1" smtClean="0">
                <a:solidFill>
                  <a:schemeClr val="accent1"/>
                </a:solidFill>
              </a:rPr>
              <a:t>arg</a:t>
            </a:r>
            <a:r>
              <a:rPr lang="en-US" dirty="0" smtClean="0">
                <a:solidFill>
                  <a:schemeClr val="accent1"/>
                </a:solidFill>
              </a:rPr>
              <a:t> n&gt;]</a:t>
            </a:r>
          </a:p>
          <a:p>
            <a:pPr marL="457200" lvl="1" indent="0">
              <a:buNone/>
            </a:pPr>
            <a:r>
              <a:rPr lang="en-US" dirty="0">
                <a:solidFill>
                  <a:schemeClr val="accent1"/>
                </a:solidFill>
              </a:rPr>
              <a:t>xcrun </a:t>
            </a:r>
            <a:r>
              <a:rPr lang="en-US" dirty="0" err="1" smtClean="0">
                <a:solidFill>
                  <a:schemeClr val="accent1"/>
                </a:solidFill>
              </a:rPr>
              <a:t>simctl</a:t>
            </a:r>
            <a:r>
              <a:rPr lang="en-US" dirty="0" smtClean="0">
                <a:solidFill>
                  <a:schemeClr val="accent1"/>
                </a:solidFill>
              </a:rPr>
              <a:t> </a:t>
            </a:r>
            <a:r>
              <a:rPr lang="en-US" dirty="0">
                <a:solidFill>
                  <a:schemeClr val="accent1"/>
                </a:solidFill>
              </a:rPr>
              <a:t>terminate &lt;device&gt; </a:t>
            </a:r>
            <a:r>
              <a:rPr lang="en-US" dirty="0" smtClean="0">
                <a:solidFill>
                  <a:schemeClr val="accent1"/>
                </a:solidFill>
              </a:rPr>
              <a:t>&lt;app id&gt;</a:t>
            </a:r>
          </a:p>
          <a:p>
            <a:pPr marL="457200" lvl="1" indent="0">
              <a:buNone/>
            </a:pPr>
            <a:endParaRPr lang="en-US" dirty="0" smtClean="0">
              <a:solidFill>
                <a:schemeClr val="accent1"/>
              </a:solidFill>
            </a:endParaRPr>
          </a:p>
        </p:txBody>
      </p:sp>
    </p:spTree>
    <p:extLst>
      <p:ext uri="{BB962C8B-B14F-4D97-AF65-F5344CB8AC3E}">
        <p14:creationId xmlns:p14="http://schemas.microsoft.com/office/powerpoint/2010/main" val="85428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Simulators Via </a:t>
            </a:r>
            <a:r>
              <a:rPr lang="en-US" dirty="0" err="1"/>
              <a:t>Simctl</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smtClean="0"/>
              <a:t>Print </a:t>
            </a:r>
            <a:r>
              <a:rPr lang="en-US" dirty="0"/>
              <a:t>an </a:t>
            </a:r>
            <a:r>
              <a:rPr lang="en-US" dirty="0" err="1" smtClean="0"/>
              <a:t>env</a:t>
            </a:r>
            <a:r>
              <a:rPr lang="en-US" dirty="0" smtClean="0"/>
              <a:t> variable </a:t>
            </a:r>
            <a:r>
              <a:rPr lang="en-US" dirty="0"/>
              <a:t>from a running device</a:t>
            </a:r>
          </a:p>
          <a:p>
            <a:pPr marL="457200" lvl="1" indent="0">
              <a:buNone/>
            </a:pPr>
            <a:r>
              <a:rPr lang="en-US" dirty="0">
                <a:solidFill>
                  <a:schemeClr val="accent1"/>
                </a:solidFill>
              </a:rPr>
              <a:t>xcrun </a:t>
            </a:r>
            <a:r>
              <a:rPr lang="en-US" dirty="0" err="1" smtClean="0">
                <a:solidFill>
                  <a:schemeClr val="accent1"/>
                </a:solidFill>
              </a:rPr>
              <a:t>simctl</a:t>
            </a:r>
            <a:r>
              <a:rPr lang="en-US" dirty="0" smtClean="0">
                <a:solidFill>
                  <a:schemeClr val="accent1"/>
                </a:solidFill>
              </a:rPr>
              <a:t> </a:t>
            </a:r>
            <a:r>
              <a:rPr lang="en-US" dirty="0" err="1">
                <a:solidFill>
                  <a:schemeClr val="accent1"/>
                </a:solidFill>
              </a:rPr>
              <a:t>getenv</a:t>
            </a:r>
            <a:r>
              <a:rPr lang="en-US" dirty="0">
                <a:solidFill>
                  <a:schemeClr val="accent1"/>
                </a:solidFill>
              </a:rPr>
              <a:t> </a:t>
            </a:r>
            <a:r>
              <a:rPr lang="en-US" dirty="0" smtClean="0">
                <a:solidFill>
                  <a:schemeClr val="accent1"/>
                </a:solidFill>
              </a:rPr>
              <a:t>&lt;device&gt;</a:t>
            </a:r>
          </a:p>
          <a:p>
            <a:r>
              <a:rPr lang="en-US" dirty="0"/>
              <a:t>Print the path of the installed app's container</a:t>
            </a:r>
            <a:endParaRPr lang="en-US" dirty="0" smtClean="0"/>
          </a:p>
          <a:p>
            <a:pPr marL="457200" lvl="1" indent="0">
              <a:buNone/>
            </a:pPr>
            <a:r>
              <a:rPr lang="en-US" dirty="0">
                <a:solidFill>
                  <a:schemeClr val="accent1"/>
                </a:solidFill>
              </a:rPr>
              <a:t>xcrun </a:t>
            </a:r>
            <a:r>
              <a:rPr lang="en-US" dirty="0" smtClean="0">
                <a:solidFill>
                  <a:schemeClr val="accent1"/>
                </a:solidFill>
              </a:rPr>
              <a:t> </a:t>
            </a:r>
            <a:r>
              <a:rPr lang="en-US" dirty="0" err="1" smtClean="0">
                <a:solidFill>
                  <a:schemeClr val="accent1"/>
                </a:solidFill>
              </a:rPr>
              <a:t>simctl</a:t>
            </a:r>
            <a:r>
              <a:rPr lang="en-US" dirty="0" smtClean="0">
                <a:solidFill>
                  <a:schemeClr val="accent1"/>
                </a:solidFill>
              </a:rPr>
              <a:t> </a:t>
            </a:r>
            <a:r>
              <a:rPr lang="en-US" dirty="0" err="1">
                <a:solidFill>
                  <a:schemeClr val="accent1"/>
                </a:solidFill>
              </a:rPr>
              <a:t>get_app_container</a:t>
            </a:r>
            <a:r>
              <a:rPr lang="en-US" dirty="0">
                <a:solidFill>
                  <a:schemeClr val="accent1"/>
                </a:solidFill>
              </a:rPr>
              <a:t> &lt;device&gt; &lt;app identifier</a:t>
            </a:r>
            <a:r>
              <a:rPr lang="en-US" dirty="0" smtClean="0">
                <a:solidFill>
                  <a:schemeClr val="accent1"/>
                </a:solidFill>
              </a:rPr>
              <a:t>&gt;</a:t>
            </a:r>
          </a:p>
          <a:p>
            <a:endParaRPr lang="en-US" dirty="0" smtClean="0"/>
          </a:p>
          <a:p>
            <a:endParaRPr lang="en-US" dirty="0"/>
          </a:p>
          <a:p>
            <a:r>
              <a:rPr lang="en-US" dirty="0" smtClean="0"/>
              <a:t>Notes:</a:t>
            </a:r>
          </a:p>
          <a:p>
            <a:pPr lvl="1"/>
            <a:r>
              <a:rPr lang="en-US" dirty="0" err="1" smtClean="0"/>
              <a:t>Simualtor</a:t>
            </a:r>
            <a:r>
              <a:rPr lang="en-US" dirty="0" smtClean="0"/>
              <a:t> files are actually file on host OS</a:t>
            </a:r>
            <a:endParaRPr lang="en-US" dirty="0"/>
          </a:p>
          <a:p>
            <a:pPr lvl="1"/>
            <a:r>
              <a:rPr lang="en-US" dirty="0" smtClean="0"/>
              <a:t>If you need to get a file from your app bundle you can </a:t>
            </a:r>
            <a:r>
              <a:rPr lang="en-US" dirty="0"/>
              <a:t>use “</a:t>
            </a:r>
            <a:r>
              <a:rPr lang="en-US" dirty="0" err="1">
                <a:solidFill>
                  <a:schemeClr val="accent1"/>
                </a:solidFill>
              </a:rPr>
              <a:t>get_app_container</a:t>
            </a:r>
            <a:r>
              <a:rPr lang="en-US" dirty="0"/>
              <a:t>”</a:t>
            </a:r>
            <a:endParaRPr lang="en-US" dirty="0" smtClean="0"/>
          </a:p>
        </p:txBody>
      </p:sp>
    </p:spTree>
    <p:extLst>
      <p:ext uri="{BB962C8B-B14F-4D97-AF65-F5344CB8AC3E}">
        <p14:creationId xmlns:p14="http://schemas.microsoft.com/office/powerpoint/2010/main" val="10503431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Simulators Settings</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smtClean="0"/>
              <a:t>Reset default simulator zoom</a:t>
            </a:r>
          </a:p>
          <a:p>
            <a:pPr lvl="1"/>
            <a:r>
              <a:rPr lang="en-US" dirty="0" smtClean="0"/>
              <a:t>Quit all running simulators</a:t>
            </a:r>
          </a:p>
          <a:p>
            <a:pPr lvl="1"/>
            <a:r>
              <a:rPr lang="en-US" dirty="0" smtClean="0"/>
              <a:t>Run this command</a:t>
            </a:r>
          </a:p>
          <a:p>
            <a:pPr lvl="2"/>
            <a:r>
              <a:rPr lang="en-US" dirty="0" smtClean="0"/>
              <a:t>defaults write ~/Library/Preferences/</a:t>
            </a:r>
            <a:r>
              <a:rPr lang="en-US" dirty="0" err="1" smtClean="0"/>
              <a:t>com.apple.iphonesimulator</a:t>
            </a:r>
            <a:r>
              <a:rPr lang="en-US" dirty="0" smtClean="0"/>
              <a:t> </a:t>
            </a:r>
            <a:r>
              <a:rPr lang="en-US" dirty="0" err="1" smtClean="0"/>
              <a:t>SimulatorWindowLastScale</a:t>
            </a:r>
            <a:r>
              <a:rPr lang="en-US" dirty="0" smtClean="0"/>
              <a:t> "0.4"</a:t>
            </a:r>
          </a:p>
          <a:p>
            <a:pPr lvl="1"/>
            <a:r>
              <a:rPr lang="en-US" dirty="0" smtClean="0"/>
              <a:t>“0.4” == 40% of the original size</a:t>
            </a:r>
          </a:p>
          <a:p>
            <a:pPr lvl="1"/>
            <a:endParaRPr lang="en-US" dirty="0" smtClean="0"/>
          </a:p>
          <a:p>
            <a:r>
              <a:rPr lang="en-US" dirty="0" smtClean="0"/>
              <a:t>Why you should care about zoom level?</a:t>
            </a:r>
          </a:p>
          <a:p>
            <a:pPr lvl="1"/>
            <a:r>
              <a:rPr lang="en-US" dirty="0" smtClean="0"/>
              <a:t>If you are on 100% zoom simulator does not fit in to screen and </a:t>
            </a:r>
            <a:r>
              <a:rPr lang="en-US" dirty="0" err="1" smtClean="0"/>
              <a:t>Sikuli</a:t>
            </a:r>
            <a:r>
              <a:rPr lang="en-US" dirty="0" smtClean="0"/>
              <a:t> can not automate it</a:t>
            </a:r>
          </a:p>
          <a:p>
            <a:pPr lvl="1"/>
            <a:endParaRPr lang="en-US" dirty="0" smtClean="0"/>
          </a:p>
        </p:txBody>
      </p:sp>
    </p:spTree>
    <p:extLst>
      <p:ext uri="{BB962C8B-B14F-4D97-AF65-F5344CB8AC3E}">
        <p14:creationId xmlns:p14="http://schemas.microsoft.com/office/powerpoint/2010/main" val="37647982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FBSimulatorControl</a:t>
            </a:r>
          </a:p>
        </p:txBody>
      </p:sp>
      <p:sp>
        <p:nvSpPr>
          <p:cNvPr id="7" name="Content Placeholder 2"/>
          <p:cNvSpPr>
            <a:spLocks noGrp="1"/>
          </p:cNvSpPr>
          <p:nvPr>
            <p:ph idx="1"/>
          </p:nvPr>
        </p:nvSpPr>
        <p:spPr>
          <a:xfrm>
            <a:off x="0" y="1524000"/>
            <a:ext cx="9144000" cy="5334000"/>
          </a:xfrm>
        </p:spPr>
        <p:txBody>
          <a:bodyPr>
            <a:normAutofit/>
          </a:bodyPr>
          <a:lstStyle/>
          <a:p>
            <a:r>
              <a:rPr lang="en-US" dirty="0" smtClean="0"/>
              <a:t>Facebooks has a tool that wraps </a:t>
            </a:r>
            <a:r>
              <a:rPr lang="en-US" dirty="0" err="1" smtClean="0"/>
              <a:t>simctl</a:t>
            </a:r>
            <a:endParaRPr lang="en-US" dirty="0" smtClean="0"/>
          </a:p>
          <a:p>
            <a:r>
              <a:rPr lang="en-US" dirty="0" err="1" smtClean="0"/>
              <a:t>Git</a:t>
            </a:r>
            <a:r>
              <a:rPr lang="en-US" dirty="0"/>
              <a:t>: </a:t>
            </a:r>
            <a:r>
              <a:rPr lang="en-US" dirty="0" smtClean="0">
                <a:hlinkClick r:id="rId3"/>
              </a:rPr>
              <a:t>FBSimulatorControl/</a:t>
            </a:r>
            <a:r>
              <a:rPr lang="en-US" dirty="0" err="1" smtClean="0">
                <a:hlinkClick r:id="rId3"/>
              </a:rPr>
              <a:t>fbsimctl</a:t>
            </a:r>
            <a:endParaRPr lang="en-US" dirty="0" smtClean="0"/>
          </a:p>
          <a:p>
            <a:r>
              <a:rPr lang="en-US" dirty="0" smtClean="0"/>
              <a:t>Installation</a:t>
            </a:r>
          </a:p>
          <a:p>
            <a:pPr marL="457200" lvl="1" indent="0">
              <a:buNone/>
            </a:pPr>
            <a:r>
              <a:rPr lang="en-US" dirty="0" smtClean="0">
                <a:solidFill>
                  <a:schemeClr val="tx2"/>
                </a:solidFill>
              </a:rPr>
              <a:t>	brew </a:t>
            </a:r>
            <a:r>
              <a:rPr lang="en-US" dirty="0">
                <a:solidFill>
                  <a:schemeClr val="tx2"/>
                </a:solidFill>
              </a:rPr>
              <a:t>tap </a:t>
            </a:r>
            <a:r>
              <a:rPr lang="en-US" dirty="0" err="1">
                <a:solidFill>
                  <a:schemeClr val="tx2"/>
                </a:solidFill>
              </a:rPr>
              <a:t>facebook</a:t>
            </a:r>
            <a:r>
              <a:rPr lang="en-US" dirty="0">
                <a:solidFill>
                  <a:schemeClr val="tx2"/>
                </a:solidFill>
              </a:rPr>
              <a:t>/fb</a:t>
            </a:r>
          </a:p>
          <a:p>
            <a:pPr marL="457200" lvl="1" indent="0">
              <a:buNone/>
            </a:pPr>
            <a:r>
              <a:rPr lang="en-US" dirty="0" smtClean="0">
                <a:solidFill>
                  <a:schemeClr val="tx2"/>
                </a:solidFill>
              </a:rPr>
              <a:t>	brew </a:t>
            </a:r>
            <a:r>
              <a:rPr lang="en-US" dirty="0">
                <a:solidFill>
                  <a:schemeClr val="tx2"/>
                </a:solidFill>
              </a:rPr>
              <a:t>install </a:t>
            </a:r>
            <a:r>
              <a:rPr lang="en-US" dirty="0" err="1">
                <a:solidFill>
                  <a:schemeClr val="tx2"/>
                </a:solidFill>
              </a:rPr>
              <a:t>fbsimctl</a:t>
            </a:r>
            <a:r>
              <a:rPr lang="en-US" dirty="0">
                <a:solidFill>
                  <a:schemeClr val="tx2"/>
                </a:solidFill>
              </a:rPr>
              <a:t> --HEAD</a:t>
            </a:r>
            <a:endParaRPr lang="en-US" dirty="0" smtClean="0">
              <a:solidFill>
                <a:schemeClr val="tx2"/>
              </a:solidFill>
            </a:endParaRPr>
          </a:p>
          <a:p>
            <a:r>
              <a:rPr lang="en-US" dirty="0" smtClean="0"/>
              <a:t>Usage</a:t>
            </a:r>
          </a:p>
          <a:p>
            <a:pPr lvl="1"/>
            <a:r>
              <a:rPr lang="en-US" dirty="0" smtClean="0"/>
              <a:t>Better read </a:t>
            </a:r>
            <a:r>
              <a:rPr lang="en-US" dirty="0" smtClean="0">
                <a:hlinkClick r:id="rId3"/>
              </a:rPr>
              <a:t>README.md</a:t>
            </a:r>
            <a:r>
              <a:rPr lang="en-US" dirty="0" smtClean="0"/>
              <a:t> in GitHub</a:t>
            </a:r>
          </a:p>
        </p:txBody>
      </p:sp>
    </p:spTree>
    <p:extLst>
      <p:ext uri="{BB962C8B-B14F-4D97-AF65-F5344CB8AC3E}">
        <p14:creationId xmlns:p14="http://schemas.microsoft.com/office/powerpoint/2010/main" val="15879017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fbsimctl</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smtClean="0"/>
              <a:t>Features</a:t>
            </a:r>
          </a:p>
          <a:p>
            <a:pPr lvl="1"/>
            <a:r>
              <a:rPr lang="en-US" dirty="0"/>
              <a:t>Remotely control a Simulator via a HTTP Wire </a:t>
            </a:r>
            <a:r>
              <a:rPr lang="en-US" dirty="0" smtClean="0"/>
              <a:t>Protocol</a:t>
            </a:r>
            <a:endParaRPr lang="en-US" dirty="0"/>
          </a:p>
          <a:p>
            <a:pPr lvl="1"/>
            <a:r>
              <a:rPr lang="en-US" dirty="0"/>
              <a:t>Install &amp; Launch Applications or Spawn </a:t>
            </a:r>
            <a:r>
              <a:rPr lang="en-US" dirty="0" smtClean="0"/>
              <a:t>Processes</a:t>
            </a:r>
            <a:endParaRPr lang="en-US" dirty="0"/>
          </a:p>
          <a:p>
            <a:pPr lvl="1"/>
            <a:r>
              <a:rPr lang="en-US" dirty="0">
                <a:solidFill>
                  <a:schemeClr val="accent1"/>
                </a:solidFill>
              </a:rPr>
              <a:t>Record Videos of the Simulator's </a:t>
            </a:r>
            <a:r>
              <a:rPr lang="en-US" dirty="0" smtClean="0">
                <a:solidFill>
                  <a:schemeClr val="accent1"/>
                </a:solidFill>
              </a:rPr>
              <a:t>Screen</a:t>
            </a:r>
            <a:endParaRPr lang="en-US" dirty="0">
              <a:solidFill>
                <a:schemeClr val="accent1"/>
              </a:solidFill>
            </a:endParaRPr>
          </a:p>
          <a:p>
            <a:pPr lvl="1"/>
            <a:r>
              <a:rPr lang="en-US" dirty="0">
                <a:solidFill>
                  <a:schemeClr val="accent1"/>
                </a:solidFill>
              </a:rPr>
              <a:t>Fetch diagnostic logs associated with a </a:t>
            </a:r>
            <a:r>
              <a:rPr lang="en-US" dirty="0" smtClean="0">
                <a:solidFill>
                  <a:schemeClr val="accent1"/>
                </a:solidFill>
              </a:rPr>
              <a:t>Simulator</a:t>
            </a:r>
            <a:endParaRPr lang="en-US" dirty="0">
              <a:solidFill>
                <a:schemeClr val="accent1"/>
              </a:solidFill>
            </a:endParaRPr>
          </a:p>
          <a:p>
            <a:pPr lvl="1"/>
            <a:r>
              <a:rPr lang="en-US" dirty="0">
                <a:solidFill>
                  <a:schemeClr val="accent1"/>
                </a:solidFill>
              </a:rPr>
              <a:t>Easily perform the same task over multiple Simulators at </a:t>
            </a:r>
            <a:r>
              <a:rPr lang="en-US" dirty="0" smtClean="0">
                <a:solidFill>
                  <a:schemeClr val="accent1"/>
                </a:solidFill>
              </a:rPr>
              <a:t>once</a:t>
            </a:r>
            <a:endParaRPr lang="en-US" dirty="0">
              <a:solidFill>
                <a:schemeClr val="accent1"/>
              </a:solidFill>
            </a:endParaRPr>
          </a:p>
          <a:p>
            <a:pPr lvl="1"/>
            <a:r>
              <a:rPr lang="en-US" dirty="0"/>
              <a:t>Provide </a:t>
            </a:r>
            <a:r>
              <a:rPr lang="en-US" dirty="0" smtClean="0"/>
              <a:t>JSON output</a:t>
            </a:r>
          </a:p>
          <a:p>
            <a:pPr lvl="1"/>
            <a:r>
              <a:rPr lang="en-US" dirty="0" smtClean="0"/>
              <a:t>Launch </a:t>
            </a:r>
            <a:r>
              <a:rPr lang="en-US" dirty="0" err="1"/>
              <a:t>XCTest</a:t>
            </a:r>
            <a:r>
              <a:rPr lang="en-US" dirty="0"/>
              <a:t> bundles for </a:t>
            </a:r>
            <a:r>
              <a:rPr lang="en-US" dirty="0" err="1"/>
              <a:t>WebDriverAgent</a:t>
            </a:r>
            <a:endParaRPr lang="en-US" dirty="0" smtClean="0"/>
          </a:p>
        </p:txBody>
      </p:sp>
    </p:spTree>
    <p:extLst>
      <p:ext uri="{BB962C8B-B14F-4D97-AF65-F5344CB8AC3E}">
        <p14:creationId xmlns:p14="http://schemas.microsoft.com/office/powerpoint/2010/main" val="40357243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Резултат с изображение за unix macos linu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0816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09800"/>
            <a:ext cx="8077200" cy="1063752"/>
          </a:xfrm>
        </p:spPr>
        <p:txBody>
          <a:bodyPr/>
          <a:lstStyle/>
          <a:p>
            <a:pPr algn="ctr"/>
            <a:r>
              <a:rPr lang="en-US" dirty="0" smtClean="0"/>
              <a:t>Working with iOS Devices</a:t>
            </a:r>
            <a:endParaRPr lang="bg-BG" dirty="0"/>
          </a:p>
        </p:txBody>
      </p:sp>
      <p:sp>
        <p:nvSpPr>
          <p:cNvPr id="8" name="Title 1"/>
          <p:cNvSpPr txBox="1">
            <a:spLocks/>
          </p:cNvSpPr>
          <p:nvPr/>
        </p:nvSpPr>
        <p:spPr>
          <a:xfrm>
            <a:off x="4953000" y="5715000"/>
            <a:ext cx="3886200" cy="914400"/>
          </a:xfrm>
          <a:prstGeom prst="rect">
            <a:avLst/>
          </a:prstGeom>
        </p:spPr>
        <p:txBody>
          <a:bodyPr vert="horz" lIns="91440" tIns="0" rIns="45720" bIns="0" rtlCol="0" anchor="t">
            <a:normAutofit/>
            <a:scene3d>
              <a:camera prst="orthographicFront"/>
              <a:lightRig rig="threePt" dir="t">
                <a:rot lat="0" lon="0" rev="4800000"/>
              </a:lightRig>
            </a:scene3d>
            <a:sp3d prstMaterial="matte">
              <a:bevelT w="50800" h="10160"/>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500" b="1" i="0" u="none" strike="noStrike" kern="1200" cap="none" spc="0" normalizeH="0" baseline="0" noProof="0" dirty="0" smtClean="0">
                <a:ln>
                  <a:noFill/>
                </a:ln>
                <a:solidFill>
                  <a:schemeClr val="tx1">
                    <a:lumMod val="85000"/>
                  </a:schemeClr>
                </a:solidFill>
                <a:effectLst/>
                <a:uLnTx/>
                <a:uFillTx/>
                <a:latin typeface="+mj-lt"/>
                <a:ea typeface="+mj-ea"/>
                <a:cs typeface="+mj-cs"/>
              </a:rPr>
              <a:t>www.pragmatic.bg</a:t>
            </a:r>
            <a:endParaRPr kumimoji="0" lang="en-US" sz="3500" b="1" i="0" u="none" strike="noStrike" kern="1200" cap="none" spc="0" normalizeH="0" baseline="0" noProof="0" dirty="0">
              <a:ln>
                <a:noFill/>
              </a:ln>
              <a:solidFill>
                <a:schemeClr val="tx1">
                  <a:lumMod val="85000"/>
                </a:schemeClr>
              </a:solidFill>
              <a:effectLst/>
              <a:uLnTx/>
              <a:uFillTx/>
              <a:latin typeface="+mj-lt"/>
              <a:ea typeface="+mj-ea"/>
              <a:cs typeface="+mj-cs"/>
            </a:endParaRPr>
          </a:p>
        </p:txBody>
      </p:sp>
    </p:spTree>
    <p:extLst>
      <p:ext uri="{BB962C8B-B14F-4D97-AF65-F5344CB8AC3E}">
        <p14:creationId xmlns:p14="http://schemas.microsoft.com/office/powerpoint/2010/main" val="11014048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libimobiledevice</a:t>
            </a:r>
            <a:endParaRPr lang="en-US" dirty="0"/>
          </a:p>
        </p:txBody>
      </p:sp>
      <p:sp>
        <p:nvSpPr>
          <p:cNvPr id="7" name="Content Placeholder 2"/>
          <p:cNvSpPr>
            <a:spLocks noGrp="1"/>
          </p:cNvSpPr>
          <p:nvPr>
            <p:ph idx="1"/>
          </p:nvPr>
        </p:nvSpPr>
        <p:spPr>
          <a:xfrm>
            <a:off x="0" y="1524000"/>
            <a:ext cx="9144000" cy="5334000"/>
          </a:xfrm>
        </p:spPr>
        <p:txBody>
          <a:bodyPr>
            <a:normAutofit fontScale="92500" lnSpcReduction="20000"/>
          </a:bodyPr>
          <a:lstStyle/>
          <a:p>
            <a:r>
              <a:rPr lang="en-US" dirty="0">
                <a:hlinkClick r:id="rId3"/>
              </a:rPr>
              <a:t>libimobiledevice</a:t>
            </a:r>
            <a:r>
              <a:rPr lang="en-US" dirty="0"/>
              <a:t> </a:t>
            </a:r>
          </a:p>
          <a:p>
            <a:pPr lvl="1"/>
            <a:r>
              <a:rPr lang="en-US" dirty="0" smtClean="0"/>
              <a:t>A </a:t>
            </a:r>
            <a:r>
              <a:rPr lang="en-US" dirty="0"/>
              <a:t>cross-platform protocol library to access iOS </a:t>
            </a:r>
            <a:r>
              <a:rPr lang="en-US" dirty="0" smtClean="0"/>
              <a:t>devices</a:t>
            </a:r>
          </a:p>
          <a:p>
            <a:pPr lvl="2"/>
            <a:r>
              <a:rPr lang="en-US" dirty="0" smtClean="0"/>
              <a:t>This means that it (probably) works on Windows, but please do not ask he how to install it on Windows </a:t>
            </a:r>
          </a:p>
          <a:p>
            <a:pPr lvl="1"/>
            <a:r>
              <a:rPr lang="en-US" dirty="0" smtClean="0"/>
              <a:t>Set of several tools</a:t>
            </a:r>
          </a:p>
          <a:p>
            <a:pPr lvl="2"/>
            <a:r>
              <a:rPr lang="en-US" dirty="0" err="1">
                <a:solidFill>
                  <a:schemeClr val="accent1"/>
                </a:solidFill>
              </a:rPr>
              <a:t>idevice_id</a:t>
            </a:r>
            <a:r>
              <a:rPr lang="en-US" dirty="0"/>
              <a:t> - Prints device name or a list of attached devices.</a:t>
            </a:r>
          </a:p>
          <a:p>
            <a:pPr lvl="2"/>
            <a:r>
              <a:rPr lang="en-US" dirty="0" err="1" smtClean="0">
                <a:solidFill>
                  <a:schemeClr val="accent1"/>
                </a:solidFill>
              </a:rPr>
              <a:t>idevicecrashreport</a:t>
            </a:r>
            <a:r>
              <a:rPr lang="en-US" dirty="0" smtClean="0"/>
              <a:t> - </a:t>
            </a:r>
            <a:r>
              <a:rPr lang="en-US" dirty="0"/>
              <a:t>Retrieve crash reports from a device.</a:t>
            </a:r>
          </a:p>
          <a:p>
            <a:pPr lvl="2"/>
            <a:r>
              <a:rPr lang="en-US" dirty="0" err="1" smtClean="0">
                <a:solidFill>
                  <a:schemeClr val="accent1"/>
                </a:solidFill>
              </a:rPr>
              <a:t>idevicesyslog</a:t>
            </a:r>
            <a:r>
              <a:rPr lang="en-US" dirty="0" smtClean="0"/>
              <a:t> </a:t>
            </a:r>
            <a:r>
              <a:rPr lang="en-US" dirty="0"/>
              <a:t>- Relay syslog of a connected device.</a:t>
            </a:r>
          </a:p>
          <a:p>
            <a:pPr lvl="2"/>
            <a:r>
              <a:rPr lang="en-US" dirty="0" err="1">
                <a:solidFill>
                  <a:schemeClr val="accent1"/>
                </a:solidFill>
              </a:rPr>
              <a:t>ideviceinfo</a:t>
            </a:r>
            <a:r>
              <a:rPr lang="en-US" dirty="0"/>
              <a:t> - Show information about the first connected device</a:t>
            </a:r>
          </a:p>
          <a:p>
            <a:pPr lvl="2"/>
            <a:r>
              <a:rPr lang="en-US" dirty="0" err="1">
                <a:solidFill>
                  <a:schemeClr val="accent1"/>
                </a:solidFill>
              </a:rPr>
              <a:t>ideviceinstaller</a:t>
            </a:r>
            <a:r>
              <a:rPr lang="en-US" dirty="0"/>
              <a:t> - Manage apps on iOS devices</a:t>
            </a:r>
          </a:p>
          <a:p>
            <a:pPr lvl="2"/>
            <a:r>
              <a:rPr lang="en-US" dirty="0" err="1">
                <a:solidFill>
                  <a:schemeClr val="accent1"/>
                </a:solidFill>
              </a:rPr>
              <a:t>idevicename</a:t>
            </a:r>
            <a:r>
              <a:rPr lang="en-US" dirty="0"/>
              <a:t> - Display the device name or set it to NAME if specified.</a:t>
            </a:r>
          </a:p>
          <a:p>
            <a:pPr lvl="2"/>
            <a:r>
              <a:rPr lang="en-US" dirty="0" err="1">
                <a:solidFill>
                  <a:schemeClr val="accent1"/>
                </a:solidFill>
              </a:rPr>
              <a:t>idevicescreenshot</a:t>
            </a:r>
            <a:r>
              <a:rPr lang="en-US" dirty="0"/>
              <a:t> - Gets a screenshot from the connected device</a:t>
            </a:r>
            <a:endParaRPr lang="en-US" dirty="0" smtClean="0"/>
          </a:p>
          <a:p>
            <a:pPr lvl="1"/>
            <a:r>
              <a:rPr lang="en-US" dirty="0" smtClean="0"/>
              <a:t>Tutorial</a:t>
            </a:r>
          </a:p>
          <a:p>
            <a:pPr lvl="2"/>
            <a:r>
              <a:rPr lang="en-US" dirty="0" smtClean="0">
                <a:hlinkClick r:id="rId4"/>
              </a:rPr>
              <a:t>Great documentation for all the tools in this suite</a:t>
            </a:r>
            <a:endParaRPr lang="en-US" dirty="0"/>
          </a:p>
          <a:p>
            <a:pPr lvl="2"/>
            <a:endParaRPr lang="en-US" dirty="0" smtClean="0">
              <a:solidFill>
                <a:schemeClr val="accent1"/>
              </a:solidFill>
            </a:endParaRPr>
          </a:p>
        </p:txBody>
      </p:sp>
    </p:spTree>
    <p:extLst>
      <p:ext uri="{BB962C8B-B14F-4D97-AF65-F5344CB8AC3E}">
        <p14:creationId xmlns:p14="http://schemas.microsoft.com/office/powerpoint/2010/main" val="33606008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solidFill>
                  <a:schemeClr val="accent1"/>
                </a:solidFill>
              </a:rPr>
              <a:t>idevice_id</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smtClean="0"/>
              <a:t>Purpose</a:t>
            </a:r>
          </a:p>
          <a:p>
            <a:pPr lvl="1"/>
            <a:r>
              <a:rPr lang="en-US" dirty="0"/>
              <a:t>Prints device name or a list of attached devices</a:t>
            </a:r>
          </a:p>
          <a:p>
            <a:r>
              <a:rPr lang="en-US" dirty="0" smtClean="0"/>
              <a:t>Usage</a:t>
            </a:r>
          </a:p>
          <a:p>
            <a:pPr lvl="1"/>
            <a:r>
              <a:rPr lang="en-US" dirty="0" smtClean="0"/>
              <a:t>List all attached real devices</a:t>
            </a:r>
          </a:p>
          <a:p>
            <a:pPr lvl="2"/>
            <a:r>
              <a:rPr lang="en-US" dirty="0" err="1">
                <a:solidFill>
                  <a:schemeClr val="tx2"/>
                </a:solidFill>
              </a:rPr>
              <a:t>idevice_id</a:t>
            </a:r>
            <a:r>
              <a:rPr lang="en-US" dirty="0">
                <a:solidFill>
                  <a:schemeClr val="tx2"/>
                </a:solidFill>
              </a:rPr>
              <a:t> -l</a:t>
            </a:r>
            <a:endParaRPr lang="en-US" dirty="0" smtClean="0">
              <a:solidFill>
                <a:schemeClr val="accent1"/>
              </a:solidFill>
            </a:endParaRPr>
          </a:p>
        </p:txBody>
      </p:sp>
    </p:spTree>
    <p:extLst>
      <p:ext uri="{BB962C8B-B14F-4D97-AF65-F5344CB8AC3E}">
        <p14:creationId xmlns:p14="http://schemas.microsoft.com/office/powerpoint/2010/main" val="28854501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solidFill>
                  <a:schemeClr val="accent1"/>
                </a:solidFill>
              </a:rPr>
              <a:t>idevicecrashreport</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smtClean="0"/>
              <a:t>Purpose</a:t>
            </a:r>
          </a:p>
          <a:p>
            <a:pPr lvl="1"/>
            <a:r>
              <a:rPr lang="en-US" dirty="0"/>
              <a:t>Retrieve crash reports from a </a:t>
            </a:r>
            <a:r>
              <a:rPr lang="en-US" dirty="0" smtClean="0"/>
              <a:t>device</a:t>
            </a:r>
          </a:p>
          <a:p>
            <a:r>
              <a:rPr lang="en-US" dirty="0" smtClean="0"/>
              <a:t>Usage</a:t>
            </a:r>
          </a:p>
          <a:p>
            <a:pPr lvl="1"/>
            <a:r>
              <a:rPr lang="en-US" dirty="0" err="1">
                <a:solidFill>
                  <a:schemeClr val="tx2"/>
                </a:solidFill>
              </a:rPr>
              <a:t>idevicecrashreport</a:t>
            </a:r>
            <a:r>
              <a:rPr lang="en-US" dirty="0">
                <a:solidFill>
                  <a:schemeClr val="tx2"/>
                </a:solidFill>
              </a:rPr>
              <a:t> </a:t>
            </a:r>
            <a:r>
              <a:rPr lang="en-US" dirty="0" smtClean="0">
                <a:solidFill>
                  <a:schemeClr val="tx2"/>
                </a:solidFill>
              </a:rPr>
              <a:t> [OPTIONS</a:t>
            </a:r>
            <a:r>
              <a:rPr lang="en-US" dirty="0">
                <a:solidFill>
                  <a:schemeClr val="tx2"/>
                </a:solidFill>
              </a:rPr>
              <a:t>] </a:t>
            </a:r>
            <a:r>
              <a:rPr lang="en-US" dirty="0" smtClean="0">
                <a:solidFill>
                  <a:schemeClr val="tx2"/>
                </a:solidFill>
              </a:rPr>
              <a:t>DIRECTORY</a:t>
            </a:r>
          </a:p>
          <a:p>
            <a:pPr lvl="1"/>
            <a:r>
              <a:rPr lang="en-US" dirty="0" smtClean="0"/>
              <a:t>Options</a:t>
            </a:r>
          </a:p>
          <a:p>
            <a:pPr lvl="2"/>
            <a:r>
              <a:rPr lang="en-US" dirty="0"/>
              <a:t>-e	–extract	</a:t>
            </a:r>
            <a:endParaRPr lang="en-US" dirty="0" smtClean="0"/>
          </a:p>
          <a:p>
            <a:pPr lvl="3"/>
            <a:r>
              <a:rPr lang="en-US" dirty="0" smtClean="0"/>
              <a:t>extract </a:t>
            </a:r>
            <a:r>
              <a:rPr lang="en-US" dirty="0"/>
              <a:t>raw crash report into separate .crash files.</a:t>
            </a:r>
          </a:p>
          <a:p>
            <a:pPr lvl="2"/>
            <a:r>
              <a:rPr lang="en-US" dirty="0"/>
              <a:t>-k	–keep	</a:t>
            </a:r>
            <a:endParaRPr lang="en-US" dirty="0" smtClean="0"/>
          </a:p>
          <a:p>
            <a:pPr lvl="3"/>
            <a:r>
              <a:rPr lang="en-US" dirty="0" smtClean="0"/>
              <a:t>copy </a:t>
            </a:r>
            <a:r>
              <a:rPr lang="en-US" dirty="0"/>
              <a:t>but do not remove crash reports from device.</a:t>
            </a:r>
          </a:p>
          <a:p>
            <a:pPr lvl="2"/>
            <a:r>
              <a:rPr lang="en-US" dirty="0"/>
              <a:t>-u	–</a:t>
            </a:r>
            <a:r>
              <a:rPr lang="en-US" dirty="0" err="1"/>
              <a:t>udid</a:t>
            </a:r>
            <a:r>
              <a:rPr lang="en-US" dirty="0"/>
              <a:t>	</a:t>
            </a:r>
            <a:endParaRPr lang="en-US" dirty="0" smtClean="0"/>
          </a:p>
          <a:p>
            <a:pPr lvl="3"/>
            <a:r>
              <a:rPr lang="en-US" dirty="0" smtClean="0"/>
              <a:t>`Target </a:t>
            </a:r>
            <a:r>
              <a:rPr lang="en-US" dirty="0"/>
              <a:t>specific device by its 40-digit device </a:t>
            </a:r>
            <a:r>
              <a:rPr lang="en-US" dirty="0" smtClean="0"/>
              <a:t>UDID</a:t>
            </a:r>
          </a:p>
        </p:txBody>
      </p:sp>
    </p:spTree>
    <p:extLst>
      <p:ext uri="{BB962C8B-B14F-4D97-AF65-F5344CB8AC3E}">
        <p14:creationId xmlns:p14="http://schemas.microsoft.com/office/powerpoint/2010/main" val="19702466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solidFill>
                  <a:schemeClr val="accent1"/>
                </a:solidFill>
              </a:rPr>
              <a:t>idevicesyslog</a:t>
            </a:r>
            <a:endParaRPr lang="en-US" dirty="0"/>
          </a:p>
        </p:txBody>
      </p:sp>
      <p:sp>
        <p:nvSpPr>
          <p:cNvPr id="7" name="Content Placeholder 2"/>
          <p:cNvSpPr>
            <a:spLocks noGrp="1"/>
          </p:cNvSpPr>
          <p:nvPr>
            <p:ph idx="1"/>
          </p:nvPr>
        </p:nvSpPr>
        <p:spPr>
          <a:xfrm>
            <a:off x="0" y="1524000"/>
            <a:ext cx="9144000" cy="5334000"/>
          </a:xfrm>
        </p:spPr>
        <p:txBody>
          <a:bodyPr>
            <a:normAutofit fontScale="92500" lnSpcReduction="10000"/>
          </a:bodyPr>
          <a:lstStyle/>
          <a:p>
            <a:r>
              <a:rPr lang="en-US" dirty="0" smtClean="0"/>
              <a:t>Purpose</a:t>
            </a:r>
          </a:p>
          <a:p>
            <a:pPr lvl="1"/>
            <a:r>
              <a:rPr lang="en-US" dirty="0"/>
              <a:t>Relay syslog of a connected </a:t>
            </a:r>
            <a:r>
              <a:rPr lang="en-US" dirty="0" smtClean="0"/>
              <a:t>device</a:t>
            </a:r>
          </a:p>
          <a:p>
            <a:r>
              <a:rPr lang="en-US" dirty="0" smtClean="0"/>
              <a:t>Usage</a:t>
            </a:r>
          </a:p>
          <a:p>
            <a:pPr lvl="1"/>
            <a:r>
              <a:rPr lang="en-US" dirty="0" err="1" smtClean="0">
                <a:solidFill>
                  <a:schemeClr val="tx2"/>
                </a:solidFill>
              </a:rPr>
              <a:t>idevicesyslog</a:t>
            </a:r>
            <a:r>
              <a:rPr lang="en-US" dirty="0" smtClean="0">
                <a:solidFill>
                  <a:schemeClr val="tx2"/>
                </a:solidFill>
              </a:rPr>
              <a:t> –</a:t>
            </a:r>
            <a:r>
              <a:rPr lang="en-US" dirty="0">
                <a:solidFill>
                  <a:schemeClr val="tx2"/>
                </a:solidFill>
              </a:rPr>
              <a:t>u &lt; UDID </a:t>
            </a:r>
            <a:r>
              <a:rPr lang="en-US" dirty="0" smtClean="0">
                <a:solidFill>
                  <a:schemeClr val="tx2"/>
                </a:solidFill>
              </a:rPr>
              <a:t>&gt;</a:t>
            </a:r>
          </a:p>
          <a:p>
            <a:pPr lvl="1"/>
            <a:endParaRPr lang="en-US" dirty="0" smtClean="0">
              <a:solidFill>
                <a:schemeClr val="tx2"/>
              </a:solidFill>
            </a:endParaRPr>
          </a:p>
          <a:p>
            <a:r>
              <a:rPr lang="en-US" dirty="0" smtClean="0"/>
              <a:t>Syslog vs </a:t>
            </a:r>
            <a:r>
              <a:rPr lang="en-US" dirty="0" err="1" smtClean="0"/>
              <a:t>Crashlog</a:t>
            </a:r>
            <a:endParaRPr lang="en-US" dirty="0"/>
          </a:p>
          <a:p>
            <a:pPr lvl="1"/>
            <a:r>
              <a:rPr lang="en-US" dirty="0" smtClean="0"/>
              <a:t>In Android world everything is in one log</a:t>
            </a:r>
          </a:p>
          <a:p>
            <a:pPr lvl="2"/>
            <a:r>
              <a:rPr lang="en-US" dirty="0" smtClean="0"/>
              <a:t>..and you can easily get it with “adb logcat”</a:t>
            </a:r>
            <a:endParaRPr lang="en-US" dirty="0"/>
          </a:p>
          <a:p>
            <a:pPr lvl="1"/>
            <a:r>
              <a:rPr lang="en-US" dirty="0" smtClean="0"/>
              <a:t>In iOS world it is different</a:t>
            </a:r>
          </a:p>
          <a:p>
            <a:pPr lvl="2"/>
            <a:r>
              <a:rPr lang="en-US" dirty="0" err="1" smtClean="0"/>
              <a:t>Crashlog</a:t>
            </a:r>
            <a:r>
              <a:rPr lang="en-US" dirty="0" smtClean="0"/>
              <a:t> contains crashes</a:t>
            </a:r>
          </a:p>
          <a:p>
            <a:pPr lvl="2"/>
            <a:r>
              <a:rPr lang="en-US" dirty="0" smtClean="0"/>
              <a:t>Syslog contains everything else (for example output of console.log() statements)</a:t>
            </a:r>
          </a:p>
        </p:txBody>
      </p:sp>
    </p:spTree>
    <p:extLst>
      <p:ext uri="{BB962C8B-B14F-4D97-AF65-F5344CB8AC3E}">
        <p14:creationId xmlns:p14="http://schemas.microsoft.com/office/powerpoint/2010/main" val="169017290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solidFill>
                  <a:schemeClr val="accent1"/>
                </a:solidFill>
              </a:rPr>
              <a:t>ideviceinfo</a:t>
            </a:r>
            <a:endParaRPr lang="en-US" dirty="0"/>
          </a:p>
        </p:txBody>
      </p:sp>
      <p:sp>
        <p:nvSpPr>
          <p:cNvPr id="7" name="Content Placeholder 2"/>
          <p:cNvSpPr>
            <a:spLocks noGrp="1"/>
          </p:cNvSpPr>
          <p:nvPr>
            <p:ph idx="1"/>
          </p:nvPr>
        </p:nvSpPr>
        <p:spPr>
          <a:xfrm>
            <a:off x="0" y="1524000"/>
            <a:ext cx="9144000" cy="5334000"/>
          </a:xfrm>
        </p:spPr>
        <p:txBody>
          <a:bodyPr>
            <a:normAutofit fontScale="92500" lnSpcReduction="20000"/>
          </a:bodyPr>
          <a:lstStyle/>
          <a:p>
            <a:r>
              <a:rPr lang="en-US" dirty="0" smtClean="0"/>
              <a:t>Purpose</a:t>
            </a:r>
          </a:p>
          <a:p>
            <a:pPr lvl="1"/>
            <a:r>
              <a:rPr lang="en-US" dirty="0"/>
              <a:t>Show information about </a:t>
            </a:r>
            <a:r>
              <a:rPr lang="en-US" dirty="0" smtClean="0"/>
              <a:t>connected device</a:t>
            </a:r>
          </a:p>
          <a:p>
            <a:r>
              <a:rPr lang="en-US" dirty="0" smtClean="0"/>
              <a:t>Usage Example</a:t>
            </a:r>
          </a:p>
          <a:p>
            <a:pPr lvl="1"/>
            <a:r>
              <a:rPr lang="en-US" dirty="0" err="1">
                <a:solidFill>
                  <a:schemeClr val="tx2"/>
                </a:solidFill>
              </a:rPr>
              <a:t>ideviceinfo</a:t>
            </a:r>
            <a:r>
              <a:rPr lang="en-US" dirty="0">
                <a:solidFill>
                  <a:schemeClr val="tx2"/>
                </a:solidFill>
              </a:rPr>
              <a:t> -q </a:t>
            </a:r>
            <a:r>
              <a:rPr lang="en-US" dirty="0" err="1">
                <a:solidFill>
                  <a:schemeClr val="tx2"/>
                </a:solidFill>
              </a:rPr>
              <a:t>com.apple.disk_usage</a:t>
            </a:r>
            <a:r>
              <a:rPr lang="en-US" dirty="0">
                <a:solidFill>
                  <a:schemeClr val="tx2"/>
                </a:solidFill>
              </a:rPr>
              <a:t> -u &lt;UDID</a:t>
            </a:r>
            <a:r>
              <a:rPr lang="en-US" dirty="0" smtClean="0">
                <a:solidFill>
                  <a:schemeClr val="tx2"/>
                </a:solidFill>
              </a:rPr>
              <a:t>&gt;</a:t>
            </a:r>
          </a:p>
          <a:p>
            <a:pPr lvl="1"/>
            <a:endParaRPr lang="en-US" dirty="0" smtClean="0">
              <a:solidFill>
                <a:schemeClr val="tx2"/>
              </a:solidFill>
            </a:endParaRPr>
          </a:p>
          <a:p>
            <a:r>
              <a:rPr lang="en-US" dirty="0" smtClean="0"/>
              <a:t>Some of known domains:</a:t>
            </a:r>
          </a:p>
          <a:p>
            <a:pPr lvl="1"/>
            <a:r>
              <a:rPr lang="en-US" dirty="0" err="1">
                <a:solidFill>
                  <a:schemeClr val="tx2"/>
                </a:solidFill>
              </a:rPr>
              <a:t>com.apple.disk_usage</a:t>
            </a:r>
            <a:endParaRPr lang="en-US" dirty="0">
              <a:solidFill>
                <a:schemeClr val="tx2"/>
              </a:solidFill>
            </a:endParaRPr>
          </a:p>
          <a:p>
            <a:pPr lvl="1"/>
            <a:r>
              <a:rPr lang="en-US" dirty="0" err="1">
                <a:solidFill>
                  <a:schemeClr val="tx2"/>
                </a:solidFill>
              </a:rPr>
              <a:t>com.apple.mobile.chaperone</a:t>
            </a:r>
            <a:endParaRPr lang="en-US" dirty="0">
              <a:solidFill>
                <a:schemeClr val="tx2"/>
              </a:solidFill>
            </a:endParaRPr>
          </a:p>
          <a:p>
            <a:pPr lvl="1"/>
            <a:r>
              <a:rPr lang="en-US" dirty="0" err="1" smtClean="0">
                <a:solidFill>
                  <a:schemeClr val="tx2"/>
                </a:solidFill>
              </a:rPr>
              <a:t>com.apple.mobile.mobile_application_usage</a:t>
            </a:r>
            <a:endParaRPr lang="en-US" dirty="0">
              <a:solidFill>
                <a:schemeClr val="tx2"/>
              </a:solidFill>
            </a:endParaRPr>
          </a:p>
          <a:p>
            <a:pPr lvl="1"/>
            <a:r>
              <a:rPr lang="en-US" dirty="0" err="1">
                <a:solidFill>
                  <a:schemeClr val="tx2"/>
                </a:solidFill>
              </a:rPr>
              <a:t>com.apple.mobile.restriction</a:t>
            </a:r>
            <a:endParaRPr lang="en-US" dirty="0">
              <a:solidFill>
                <a:schemeClr val="tx2"/>
              </a:solidFill>
            </a:endParaRPr>
          </a:p>
          <a:p>
            <a:pPr lvl="1"/>
            <a:r>
              <a:rPr lang="en-US" dirty="0" err="1">
                <a:solidFill>
                  <a:schemeClr val="tx2"/>
                </a:solidFill>
              </a:rPr>
              <a:t>com.apple.mobile.user_preferences</a:t>
            </a:r>
            <a:endParaRPr lang="en-US" dirty="0">
              <a:solidFill>
                <a:schemeClr val="tx2"/>
              </a:solidFill>
            </a:endParaRPr>
          </a:p>
          <a:p>
            <a:pPr lvl="1"/>
            <a:r>
              <a:rPr lang="en-US" dirty="0" err="1">
                <a:solidFill>
                  <a:schemeClr val="tx2"/>
                </a:solidFill>
              </a:rPr>
              <a:t>com.apple.mobile.software_behavior</a:t>
            </a:r>
            <a:endParaRPr lang="en-US" dirty="0">
              <a:solidFill>
                <a:schemeClr val="tx2"/>
              </a:solidFill>
            </a:endParaRPr>
          </a:p>
          <a:p>
            <a:pPr lvl="1"/>
            <a:r>
              <a:rPr lang="en-US" dirty="0" err="1">
                <a:solidFill>
                  <a:schemeClr val="tx2"/>
                </a:solidFill>
              </a:rPr>
              <a:t>com.apple.iTunes.accesories</a:t>
            </a:r>
            <a:endParaRPr lang="en-US" dirty="0" smtClean="0">
              <a:solidFill>
                <a:schemeClr val="tx2"/>
              </a:solidFill>
            </a:endParaRPr>
          </a:p>
        </p:txBody>
      </p:sp>
    </p:spTree>
    <p:extLst>
      <p:ext uri="{BB962C8B-B14F-4D97-AF65-F5344CB8AC3E}">
        <p14:creationId xmlns:p14="http://schemas.microsoft.com/office/powerpoint/2010/main" val="173337517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ideviceinstaller</a:t>
            </a:r>
            <a:endParaRPr lang="en-US" dirty="0"/>
          </a:p>
        </p:txBody>
      </p:sp>
      <p:sp>
        <p:nvSpPr>
          <p:cNvPr id="7" name="Content Placeholder 2"/>
          <p:cNvSpPr>
            <a:spLocks noGrp="1"/>
          </p:cNvSpPr>
          <p:nvPr>
            <p:ph idx="1"/>
          </p:nvPr>
        </p:nvSpPr>
        <p:spPr>
          <a:xfrm>
            <a:off x="0" y="1524000"/>
            <a:ext cx="9144000" cy="5334000"/>
          </a:xfrm>
        </p:spPr>
        <p:txBody>
          <a:bodyPr>
            <a:normAutofit lnSpcReduction="10000"/>
          </a:bodyPr>
          <a:lstStyle/>
          <a:p>
            <a:r>
              <a:rPr lang="en-US" dirty="0"/>
              <a:t>Purpose</a:t>
            </a:r>
          </a:p>
          <a:p>
            <a:pPr lvl="1"/>
            <a:r>
              <a:rPr lang="fr-FR" dirty="0"/>
              <a:t>Manage </a:t>
            </a:r>
            <a:r>
              <a:rPr lang="fr-FR" dirty="0" err="1"/>
              <a:t>apps</a:t>
            </a:r>
            <a:r>
              <a:rPr lang="fr-FR" dirty="0"/>
              <a:t> on iOS </a:t>
            </a:r>
            <a:r>
              <a:rPr lang="fr-FR" dirty="0" err="1" smtClean="0"/>
              <a:t>devices</a:t>
            </a:r>
            <a:endParaRPr lang="en-US" dirty="0" smtClean="0"/>
          </a:p>
          <a:p>
            <a:r>
              <a:rPr lang="en-US" dirty="0" smtClean="0"/>
              <a:t>Usage</a:t>
            </a:r>
          </a:p>
          <a:p>
            <a:pPr lvl="1"/>
            <a:r>
              <a:rPr lang="en-US" dirty="0" smtClean="0"/>
              <a:t>Install app</a:t>
            </a:r>
          </a:p>
          <a:p>
            <a:pPr lvl="2"/>
            <a:r>
              <a:rPr lang="en-US" dirty="0" err="1">
                <a:solidFill>
                  <a:schemeClr val="tx2"/>
                </a:solidFill>
              </a:rPr>
              <a:t>ideviceinstaller</a:t>
            </a:r>
            <a:r>
              <a:rPr lang="en-US" dirty="0">
                <a:solidFill>
                  <a:schemeClr val="tx2"/>
                </a:solidFill>
              </a:rPr>
              <a:t> -u &lt;UDID&gt; --install &lt;path to app&gt;</a:t>
            </a:r>
          </a:p>
          <a:p>
            <a:pPr lvl="1"/>
            <a:r>
              <a:rPr lang="en-US" dirty="0" smtClean="0"/>
              <a:t>List installed apps</a:t>
            </a:r>
          </a:p>
          <a:p>
            <a:pPr lvl="2"/>
            <a:r>
              <a:rPr lang="en-US" dirty="0" err="1">
                <a:solidFill>
                  <a:schemeClr val="tx2"/>
                </a:solidFill>
              </a:rPr>
              <a:t>ideviceinstaller</a:t>
            </a:r>
            <a:r>
              <a:rPr lang="en-US" dirty="0">
                <a:solidFill>
                  <a:schemeClr val="tx2"/>
                </a:solidFill>
              </a:rPr>
              <a:t> -u &lt;UDID&gt; -l</a:t>
            </a:r>
          </a:p>
          <a:p>
            <a:pPr lvl="1"/>
            <a:r>
              <a:rPr lang="en-US" dirty="0" smtClean="0"/>
              <a:t>Uninstall app</a:t>
            </a:r>
          </a:p>
          <a:p>
            <a:pPr lvl="2"/>
            <a:r>
              <a:rPr lang="en-US" dirty="0" err="1">
                <a:solidFill>
                  <a:schemeClr val="tx2"/>
                </a:solidFill>
              </a:rPr>
              <a:t>ideviceinstaller</a:t>
            </a:r>
            <a:r>
              <a:rPr lang="en-US" dirty="0">
                <a:solidFill>
                  <a:schemeClr val="tx2"/>
                </a:solidFill>
              </a:rPr>
              <a:t> -u &lt;UDID&gt; --uninstall </a:t>
            </a:r>
            <a:r>
              <a:rPr lang="en-US" dirty="0" smtClean="0">
                <a:solidFill>
                  <a:schemeClr val="tx2"/>
                </a:solidFill>
              </a:rPr>
              <a:t>my.bundle.id</a:t>
            </a:r>
          </a:p>
          <a:p>
            <a:pPr lvl="1"/>
            <a:r>
              <a:rPr lang="en-US" dirty="0" smtClean="0"/>
              <a:t>More options</a:t>
            </a:r>
            <a:endParaRPr lang="en-US" dirty="0"/>
          </a:p>
          <a:p>
            <a:pPr lvl="2"/>
            <a:r>
              <a:rPr lang="en-US" dirty="0" smtClean="0">
                <a:solidFill>
                  <a:schemeClr val="tx2"/>
                </a:solidFill>
                <a:hlinkClick r:id="rId3"/>
              </a:rPr>
              <a:t>..a lot more are available</a:t>
            </a:r>
            <a:endParaRPr lang="en-US" dirty="0">
              <a:solidFill>
                <a:schemeClr val="accent1"/>
              </a:solidFill>
            </a:endParaRPr>
          </a:p>
          <a:p>
            <a:pPr lvl="2"/>
            <a:endParaRPr lang="en-US" dirty="0" smtClean="0">
              <a:solidFill>
                <a:schemeClr val="accent1"/>
              </a:solidFill>
            </a:endParaRPr>
          </a:p>
        </p:txBody>
      </p:sp>
    </p:spTree>
    <p:extLst>
      <p:ext uri="{BB962C8B-B14F-4D97-AF65-F5344CB8AC3E}">
        <p14:creationId xmlns:p14="http://schemas.microsoft.com/office/powerpoint/2010/main" val="179633988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idevicescreenshot</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a:t>Purpose</a:t>
            </a:r>
          </a:p>
          <a:p>
            <a:pPr lvl="1"/>
            <a:r>
              <a:rPr lang="en-US" dirty="0"/>
              <a:t>Gets a screenshot from the connected </a:t>
            </a:r>
            <a:r>
              <a:rPr lang="en-US" dirty="0" smtClean="0"/>
              <a:t>device</a:t>
            </a:r>
          </a:p>
          <a:p>
            <a:pPr lvl="2"/>
            <a:r>
              <a:rPr lang="en-US" dirty="0"/>
              <a:t>The screenshot is saved as a TIFF image with the given FILE name, where the default name is screenshot-DATE.tiff, e.g.: screenshot-2013-12-31-23-59-59.tiff</a:t>
            </a:r>
            <a:endParaRPr lang="en-US" dirty="0" smtClean="0"/>
          </a:p>
          <a:p>
            <a:r>
              <a:rPr lang="en-US" dirty="0" smtClean="0"/>
              <a:t>Usage</a:t>
            </a:r>
          </a:p>
          <a:p>
            <a:pPr lvl="1"/>
            <a:r>
              <a:rPr lang="en-US" dirty="0" err="1">
                <a:solidFill>
                  <a:schemeClr val="tx2"/>
                </a:solidFill>
              </a:rPr>
              <a:t>idevicescreenshot</a:t>
            </a:r>
            <a:r>
              <a:rPr lang="en-US" dirty="0">
                <a:solidFill>
                  <a:schemeClr val="tx2"/>
                </a:solidFill>
              </a:rPr>
              <a:t> </a:t>
            </a:r>
            <a:r>
              <a:rPr lang="en-US" dirty="0" smtClean="0">
                <a:solidFill>
                  <a:schemeClr val="tx2"/>
                </a:solidFill>
              </a:rPr>
              <a:t>[OPTIONS] [FILE]</a:t>
            </a:r>
          </a:p>
          <a:p>
            <a:pPr lvl="1"/>
            <a:r>
              <a:rPr lang="en-US" dirty="0" smtClean="0"/>
              <a:t>Options:</a:t>
            </a:r>
          </a:p>
          <a:p>
            <a:pPr lvl="2"/>
            <a:r>
              <a:rPr lang="en-US" dirty="0" smtClean="0">
                <a:solidFill>
                  <a:schemeClr val="tx2"/>
                </a:solidFill>
              </a:rPr>
              <a:t>-u &lt;UDID</a:t>
            </a:r>
            <a:r>
              <a:rPr lang="en-US" dirty="0">
                <a:solidFill>
                  <a:schemeClr val="tx2"/>
                </a:solidFill>
              </a:rPr>
              <a:t>&gt;</a:t>
            </a:r>
          </a:p>
          <a:p>
            <a:pPr lvl="1"/>
            <a:endParaRPr lang="en-US" dirty="0" smtClean="0">
              <a:solidFill>
                <a:schemeClr val="accent1"/>
              </a:solidFill>
            </a:endParaRPr>
          </a:p>
        </p:txBody>
      </p:sp>
    </p:spTree>
    <p:extLst>
      <p:ext uri="{BB962C8B-B14F-4D97-AF65-F5344CB8AC3E}">
        <p14:creationId xmlns:p14="http://schemas.microsoft.com/office/powerpoint/2010/main" val="254332492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13314" name="Picture 2" descr="http://www.8houradaptogens.com/images/questions-answe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057400"/>
            <a:ext cx="4914546"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75160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09800"/>
            <a:ext cx="8077200" cy="1063752"/>
          </a:xfrm>
        </p:spPr>
        <p:txBody>
          <a:bodyPr/>
          <a:lstStyle/>
          <a:p>
            <a:pPr algn="ctr"/>
            <a:r>
              <a:rPr lang="en-US" dirty="0" smtClean="0"/>
              <a:t>Android Ecosystem</a:t>
            </a:r>
            <a:endParaRPr lang="bg-BG" dirty="0"/>
          </a:p>
        </p:txBody>
      </p:sp>
      <p:sp>
        <p:nvSpPr>
          <p:cNvPr id="8" name="Title 1"/>
          <p:cNvSpPr txBox="1">
            <a:spLocks/>
          </p:cNvSpPr>
          <p:nvPr/>
        </p:nvSpPr>
        <p:spPr>
          <a:xfrm>
            <a:off x="4953000" y="5715000"/>
            <a:ext cx="3886200" cy="914400"/>
          </a:xfrm>
          <a:prstGeom prst="rect">
            <a:avLst/>
          </a:prstGeom>
        </p:spPr>
        <p:txBody>
          <a:bodyPr vert="horz" lIns="91440" tIns="0" rIns="45720" bIns="0" rtlCol="0" anchor="t">
            <a:normAutofit/>
            <a:scene3d>
              <a:camera prst="orthographicFront"/>
              <a:lightRig rig="threePt" dir="t">
                <a:rot lat="0" lon="0" rev="4800000"/>
              </a:lightRig>
            </a:scene3d>
            <a:sp3d prstMaterial="matte">
              <a:bevelT w="50800" h="10160"/>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500" b="1" i="0" u="none" strike="noStrike" kern="1200" cap="none" spc="0" normalizeH="0" baseline="0" noProof="0" dirty="0" smtClean="0">
                <a:ln>
                  <a:noFill/>
                </a:ln>
                <a:solidFill>
                  <a:schemeClr val="tx1">
                    <a:lumMod val="85000"/>
                  </a:schemeClr>
                </a:solidFill>
                <a:effectLst/>
                <a:uLnTx/>
                <a:uFillTx/>
                <a:latin typeface="+mj-lt"/>
                <a:ea typeface="+mj-ea"/>
                <a:cs typeface="+mj-cs"/>
              </a:rPr>
              <a:t>www.pragmatic.bg</a:t>
            </a:r>
            <a:endParaRPr kumimoji="0" lang="en-US" sz="3500" b="1" i="0" u="none" strike="noStrike" kern="1200" cap="none" spc="0" normalizeH="0" baseline="0" noProof="0" dirty="0">
              <a:ln>
                <a:noFill/>
              </a:ln>
              <a:solidFill>
                <a:schemeClr val="tx1">
                  <a:lumMod val="85000"/>
                </a:schemeClr>
              </a:solidFill>
              <a:effectLst/>
              <a:uLnTx/>
              <a:uFillTx/>
              <a:latin typeface="+mj-lt"/>
              <a:ea typeface="+mj-ea"/>
              <a:cs typeface="+mj-cs"/>
            </a:endParaRPr>
          </a:p>
        </p:txBody>
      </p:sp>
    </p:spTree>
    <p:extLst>
      <p:ext uri="{BB962C8B-B14F-4D97-AF65-F5344CB8AC3E}">
        <p14:creationId xmlns:p14="http://schemas.microsoft.com/office/powerpoint/2010/main" val="34984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macOS</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smtClean="0"/>
              <a:t>Recent versions</a:t>
            </a:r>
          </a:p>
          <a:p>
            <a:pPr lvl="1"/>
            <a:r>
              <a:rPr lang="en-US" dirty="0" smtClean="0"/>
              <a:t>OSX Mavericks (10.9)</a:t>
            </a:r>
          </a:p>
          <a:p>
            <a:pPr lvl="1"/>
            <a:r>
              <a:rPr lang="en-US" dirty="0" smtClean="0"/>
              <a:t>OSX Yosemite (10.10)</a:t>
            </a:r>
          </a:p>
          <a:p>
            <a:pPr lvl="1"/>
            <a:r>
              <a:rPr lang="en-US" dirty="0" smtClean="0"/>
              <a:t>OSX El Capitan (10.11)</a:t>
            </a:r>
          </a:p>
          <a:p>
            <a:pPr lvl="1"/>
            <a:r>
              <a:rPr lang="en-US" dirty="0" err="1" smtClean="0"/>
              <a:t>macOS</a:t>
            </a:r>
            <a:r>
              <a:rPr lang="en-US" dirty="0" smtClean="0"/>
              <a:t> Sierra (10.12)</a:t>
            </a:r>
          </a:p>
          <a:p>
            <a:pPr lvl="1"/>
            <a:r>
              <a:rPr lang="en-US" dirty="0" err="1" smtClean="0"/>
              <a:t>macOS</a:t>
            </a:r>
            <a:r>
              <a:rPr lang="en-US" dirty="0" smtClean="0"/>
              <a:t> High Sierra (10.13)</a:t>
            </a:r>
          </a:p>
        </p:txBody>
      </p:sp>
      <p:pic>
        <p:nvPicPr>
          <p:cNvPr id="2050" name="Picture 2" descr="File:Mac OS X Timeline of Vers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666" y="4343401"/>
            <a:ext cx="4698334"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72350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 JDK Setup</a:t>
            </a:r>
            <a:endParaRPr lang="en-US" dirty="0"/>
          </a:p>
        </p:txBody>
      </p:sp>
      <p:sp>
        <p:nvSpPr>
          <p:cNvPr id="3" name="Content Placeholder 2"/>
          <p:cNvSpPr>
            <a:spLocks noGrp="1"/>
          </p:cNvSpPr>
          <p:nvPr>
            <p:ph idx="1"/>
          </p:nvPr>
        </p:nvSpPr>
        <p:spPr/>
        <p:txBody>
          <a:bodyPr>
            <a:normAutofit/>
          </a:bodyPr>
          <a:lstStyle/>
          <a:p>
            <a:r>
              <a:rPr lang="en-US" dirty="0" smtClean="0"/>
              <a:t>Install JDK 1.8+</a:t>
            </a:r>
          </a:p>
          <a:p>
            <a:pPr lvl="1"/>
            <a:r>
              <a:rPr lang="en-US" dirty="0" smtClean="0">
                <a:solidFill>
                  <a:schemeClr val="bg2">
                    <a:lumMod val="10000"/>
                  </a:schemeClr>
                </a:solidFill>
                <a:hlinkClick r:id="rId3"/>
              </a:rPr>
              <a:t>Download</a:t>
            </a:r>
            <a:r>
              <a:rPr lang="en-US" dirty="0" smtClean="0">
                <a:solidFill>
                  <a:schemeClr val="bg2">
                    <a:lumMod val="10000"/>
                  </a:schemeClr>
                </a:solidFill>
              </a:rPr>
              <a:t> and perform default installation</a:t>
            </a:r>
          </a:p>
          <a:p>
            <a:r>
              <a:rPr lang="en-US" dirty="0" smtClean="0"/>
              <a:t>Setup</a:t>
            </a:r>
            <a:r>
              <a:rPr lang="en-US" dirty="0"/>
              <a:t> Environment </a:t>
            </a:r>
            <a:r>
              <a:rPr lang="en-US" dirty="0" smtClean="0"/>
              <a:t>Variable</a:t>
            </a:r>
          </a:p>
          <a:p>
            <a:pPr lvl="1"/>
            <a:r>
              <a:rPr lang="en-US" dirty="0" smtClean="0"/>
              <a:t>Create </a:t>
            </a:r>
            <a:r>
              <a:rPr lang="en-US" dirty="0" smtClean="0">
                <a:solidFill>
                  <a:schemeClr val="accent1"/>
                </a:solidFill>
              </a:rPr>
              <a:t>JAVA_HOME</a:t>
            </a:r>
            <a:r>
              <a:rPr lang="en-US" dirty="0" smtClean="0"/>
              <a:t> variable and set value to folder where JDK was installed, for example: </a:t>
            </a:r>
          </a:p>
          <a:p>
            <a:pPr marL="768096" lvl="2" indent="0">
              <a:buNone/>
            </a:pPr>
            <a:r>
              <a:rPr lang="en-US" dirty="0" smtClean="0"/>
              <a:t>C</a:t>
            </a:r>
            <a:r>
              <a:rPr lang="en-US" dirty="0"/>
              <a:t>:\Program Files\Java\jdk1.8.0_73</a:t>
            </a:r>
            <a:endParaRPr lang="en-US" dirty="0" smtClean="0"/>
          </a:p>
          <a:p>
            <a:pPr lvl="1"/>
            <a:r>
              <a:rPr lang="en-US" dirty="0"/>
              <a:t>Add </a:t>
            </a:r>
            <a:r>
              <a:rPr lang="en-US" dirty="0">
                <a:solidFill>
                  <a:schemeClr val="accent1"/>
                </a:solidFill>
              </a:rPr>
              <a:t>%JAVA_HOME%\</a:t>
            </a:r>
            <a:r>
              <a:rPr lang="en-US" dirty="0" smtClean="0">
                <a:solidFill>
                  <a:schemeClr val="accent1"/>
                </a:solidFill>
              </a:rPr>
              <a:t>bin </a:t>
            </a:r>
            <a:r>
              <a:rPr lang="en-US" dirty="0" smtClean="0"/>
              <a:t>to </a:t>
            </a:r>
            <a:r>
              <a:rPr lang="en-US" dirty="0"/>
              <a:t>Path </a:t>
            </a:r>
            <a:r>
              <a:rPr lang="en-US" dirty="0" smtClean="0"/>
              <a:t>variable</a:t>
            </a:r>
          </a:p>
          <a:p>
            <a:r>
              <a:rPr lang="en-US" dirty="0" err="1" smtClean="0"/>
              <a:t>macOS</a:t>
            </a:r>
            <a:r>
              <a:rPr lang="en-US" dirty="0" smtClean="0"/>
              <a:t> Installation</a:t>
            </a:r>
            <a:endParaRPr lang="en-US" dirty="0"/>
          </a:p>
          <a:p>
            <a:pPr lvl="1"/>
            <a:r>
              <a:rPr lang="en-US" dirty="0">
                <a:solidFill>
                  <a:schemeClr val="accent1"/>
                </a:solidFill>
              </a:rPr>
              <a:t>brew tap </a:t>
            </a:r>
            <a:r>
              <a:rPr lang="en-US" dirty="0" err="1">
                <a:solidFill>
                  <a:schemeClr val="accent1"/>
                </a:solidFill>
              </a:rPr>
              <a:t>caskroom</a:t>
            </a:r>
            <a:r>
              <a:rPr lang="en-US" dirty="0">
                <a:solidFill>
                  <a:schemeClr val="accent1"/>
                </a:solidFill>
              </a:rPr>
              <a:t>/versions</a:t>
            </a:r>
          </a:p>
          <a:p>
            <a:pPr lvl="1"/>
            <a:r>
              <a:rPr lang="en-US" dirty="0">
                <a:solidFill>
                  <a:schemeClr val="accent1"/>
                </a:solidFill>
              </a:rPr>
              <a:t>brew cask install java8</a:t>
            </a:r>
          </a:p>
        </p:txBody>
      </p:sp>
    </p:spTree>
    <p:extLst>
      <p:ext uri="{BB962C8B-B14F-4D97-AF65-F5344CB8AC3E}">
        <p14:creationId xmlns:p14="http://schemas.microsoft.com/office/powerpoint/2010/main" val="363396262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Android Studio vs. SDK</a:t>
            </a:r>
            <a:endParaRPr lang="en-US" dirty="0"/>
          </a:p>
        </p:txBody>
      </p:sp>
      <p:sp>
        <p:nvSpPr>
          <p:cNvPr id="3" name="Content Placeholder 2"/>
          <p:cNvSpPr>
            <a:spLocks noGrp="1"/>
          </p:cNvSpPr>
          <p:nvPr>
            <p:ph idx="1"/>
          </p:nvPr>
        </p:nvSpPr>
        <p:spPr/>
        <p:txBody>
          <a:bodyPr>
            <a:normAutofit/>
          </a:bodyPr>
          <a:lstStyle/>
          <a:p>
            <a:r>
              <a:rPr lang="en-US" dirty="0"/>
              <a:t>Android </a:t>
            </a:r>
            <a:r>
              <a:rPr lang="en-US" dirty="0" smtClean="0"/>
              <a:t>Studio</a:t>
            </a:r>
          </a:p>
          <a:p>
            <a:pPr lvl="1"/>
            <a:r>
              <a:rPr lang="en-US" dirty="0" smtClean="0"/>
              <a:t>Default IDE for developing Android apps</a:t>
            </a:r>
          </a:p>
          <a:p>
            <a:pPr lvl="1"/>
            <a:r>
              <a:rPr lang="en-US" dirty="0" smtClean="0"/>
              <a:t>Based on </a:t>
            </a:r>
            <a:r>
              <a:rPr lang="en-US" dirty="0" err="1" smtClean="0"/>
              <a:t>InteliJ</a:t>
            </a:r>
            <a:r>
              <a:rPr lang="en-US" dirty="0" smtClean="0"/>
              <a:t> </a:t>
            </a:r>
          </a:p>
          <a:p>
            <a:pPr lvl="1"/>
            <a:r>
              <a:rPr lang="en-US" dirty="0"/>
              <a:t>World-class code editing, debugging, performance tooling, a flexible build system, and an instant build/deploy </a:t>
            </a:r>
            <a:r>
              <a:rPr lang="en-US" dirty="0" smtClean="0"/>
              <a:t>system.</a:t>
            </a:r>
          </a:p>
          <a:p>
            <a:r>
              <a:rPr lang="en-US" dirty="0" smtClean="0"/>
              <a:t>Android SDK</a:t>
            </a:r>
          </a:p>
          <a:p>
            <a:pPr lvl="1"/>
            <a:r>
              <a:rPr lang="en-US" dirty="0" smtClean="0"/>
              <a:t>Minimal things you need to build Android Apps (no IDE)</a:t>
            </a:r>
          </a:p>
          <a:p>
            <a:pPr lvl="1"/>
            <a:r>
              <a:rPr lang="en-US" dirty="0" smtClean="0"/>
              <a:t>SDKs, Build Tools, Other Tools</a:t>
            </a:r>
          </a:p>
          <a:p>
            <a:pPr lvl="1"/>
            <a:r>
              <a:rPr lang="en-US" dirty="0" smtClean="0"/>
              <a:t>Emulator images</a:t>
            </a:r>
            <a:endParaRPr lang="en-US" dirty="0"/>
          </a:p>
        </p:txBody>
      </p:sp>
    </p:spTree>
    <p:extLst>
      <p:ext uri="{BB962C8B-B14F-4D97-AF65-F5344CB8AC3E}">
        <p14:creationId xmlns:p14="http://schemas.microsoft.com/office/powerpoint/2010/main" val="208097051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Android Studio vs. SDK</a:t>
            </a:r>
            <a:endParaRPr lang="en-US" dirty="0"/>
          </a:p>
        </p:txBody>
      </p:sp>
      <p:sp>
        <p:nvSpPr>
          <p:cNvPr id="3" name="Content Placeholder 2"/>
          <p:cNvSpPr>
            <a:spLocks noGrp="1"/>
          </p:cNvSpPr>
          <p:nvPr>
            <p:ph idx="1"/>
          </p:nvPr>
        </p:nvSpPr>
        <p:spPr/>
        <p:txBody>
          <a:bodyPr>
            <a:normAutofit/>
          </a:bodyPr>
          <a:lstStyle/>
          <a:p>
            <a:r>
              <a:rPr lang="en-US" dirty="0" smtClean="0"/>
              <a:t>When Android Studio?</a:t>
            </a:r>
          </a:p>
          <a:p>
            <a:pPr lvl="1"/>
            <a:r>
              <a:rPr lang="en-US" dirty="0" smtClean="0"/>
              <a:t>Sometimes you will touch code of the app under test</a:t>
            </a:r>
          </a:p>
          <a:p>
            <a:pPr lvl="1"/>
            <a:r>
              <a:rPr lang="en-US" dirty="0" smtClean="0"/>
              <a:t>You want to use UI Test Recorder inside Android Studio</a:t>
            </a:r>
          </a:p>
          <a:p>
            <a:pPr lvl="1"/>
            <a:r>
              <a:rPr lang="en-US" dirty="0" smtClean="0"/>
              <a:t>You want to create and manage emulators via UI</a:t>
            </a:r>
          </a:p>
          <a:p>
            <a:r>
              <a:rPr lang="en-US" dirty="0" smtClean="0"/>
              <a:t>When Android SDK?</a:t>
            </a:r>
          </a:p>
          <a:p>
            <a:pPr lvl="1"/>
            <a:r>
              <a:rPr lang="en-US" dirty="0" smtClean="0"/>
              <a:t>You don’t want to see app’s code </a:t>
            </a:r>
          </a:p>
          <a:p>
            <a:pPr lvl="2"/>
            <a:r>
              <a:rPr lang="en-US" dirty="0" smtClean="0"/>
              <a:t>…or your app is not developed at all with Android Studio</a:t>
            </a:r>
          </a:p>
          <a:p>
            <a:pPr lvl="1"/>
            <a:r>
              <a:rPr lang="en-US" dirty="0" smtClean="0"/>
              <a:t>Perfect for CI</a:t>
            </a:r>
          </a:p>
          <a:p>
            <a:pPr lvl="1"/>
            <a:r>
              <a:rPr lang="en-US" dirty="0" smtClean="0"/>
              <a:t>Will be enough if you use tools like Appium</a:t>
            </a:r>
          </a:p>
        </p:txBody>
      </p:sp>
    </p:spTree>
    <p:extLst>
      <p:ext uri="{BB962C8B-B14F-4D97-AF65-F5344CB8AC3E}">
        <p14:creationId xmlns:p14="http://schemas.microsoft.com/office/powerpoint/2010/main" val="43046173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Android Studio</a:t>
            </a:r>
            <a:endParaRPr lang="en-US" dirty="0"/>
          </a:p>
        </p:txBody>
      </p:sp>
      <p:sp>
        <p:nvSpPr>
          <p:cNvPr id="3" name="Content Placeholder 2"/>
          <p:cNvSpPr>
            <a:spLocks noGrp="1"/>
          </p:cNvSpPr>
          <p:nvPr>
            <p:ph idx="1"/>
          </p:nvPr>
        </p:nvSpPr>
        <p:spPr/>
        <p:txBody>
          <a:bodyPr>
            <a:normAutofit/>
          </a:bodyPr>
          <a:lstStyle/>
          <a:p>
            <a:r>
              <a:rPr lang="en-US" dirty="0" smtClean="0"/>
              <a:t>Installation</a:t>
            </a:r>
          </a:p>
          <a:p>
            <a:pPr lvl="1"/>
            <a:r>
              <a:rPr lang="en-US" dirty="0" smtClean="0">
                <a:hlinkClick r:id="rId3"/>
              </a:rPr>
              <a:t>Download</a:t>
            </a:r>
            <a:r>
              <a:rPr lang="en-US" dirty="0" smtClean="0"/>
              <a:t> and follow the installation wizard</a:t>
            </a:r>
          </a:p>
          <a:p>
            <a:pPr lvl="1"/>
            <a:r>
              <a:rPr lang="en-US" dirty="0" smtClean="0"/>
              <a:t>[Important] When installing you have an option to </a:t>
            </a:r>
          </a:p>
          <a:p>
            <a:pPr lvl="2"/>
            <a:r>
              <a:rPr lang="en-US" dirty="0" smtClean="0"/>
              <a:t>Specify existing Android SDK</a:t>
            </a:r>
          </a:p>
          <a:p>
            <a:pPr lvl="2"/>
            <a:r>
              <a:rPr lang="en-US" dirty="0" smtClean="0"/>
              <a:t>Install new Android SDK</a:t>
            </a:r>
          </a:p>
          <a:p>
            <a:r>
              <a:rPr lang="en-US" dirty="0" err="1" smtClean="0"/>
              <a:t>macOS</a:t>
            </a:r>
            <a:r>
              <a:rPr lang="en-US" dirty="0" smtClean="0"/>
              <a:t> Installation (alternative)</a:t>
            </a:r>
            <a:endParaRPr lang="en-US" dirty="0"/>
          </a:p>
          <a:p>
            <a:pPr lvl="1"/>
            <a:r>
              <a:rPr lang="en-US" dirty="0"/>
              <a:t>brew cask install android-studio</a:t>
            </a:r>
            <a:endParaRPr lang="en-US" dirty="0" smtClean="0"/>
          </a:p>
          <a:p>
            <a:pPr marL="768096" lvl="2" indent="0">
              <a:buNone/>
            </a:pPr>
            <a:endParaRPr lang="en-US" dirty="0" smtClean="0"/>
          </a:p>
        </p:txBody>
      </p:sp>
    </p:spTree>
    <p:extLst>
      <p:ext uri="{BB962C8B-B14F-4D97-AF65-F5344CB8AC3E}">
        <p14:creationId xmlns:p14="http://schemas.microsoft.com/office/powerpoint/2010/main" val="364487050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Android SDK</a:t>
            </a:r>
            <a:endParaRPr lang="en-US" dirty="0"/>
          </a:p>
        </p:txBody>
      </p:sp>
      <p:sp>
        <p:nvSpPr>
          <p:cNvPr id="3" name="Content Placeholder 2"/>
          <p:cNvSpPr>
            <a:spLocks noGrp="1"/>
          </p:cNvSpPr>
          <p:nvPr>
            <p:ph idx="1"/>
          </p:nvPr>
        </p:nvSpPr>
        <p:spPr/>
        <p:txBody>
          <a:bodyPr>
            <a:normAutofit/>
          </a:bodyPr>
          <a:lstStyle/>
          <a:p>
            <a:r>
              <a:rPr lang="en-US" dirty="0" smtClean="0"/>
              <a:t>Windows Installation</a:t>
            </a:r>
          </a:p>
          <a:p>
            <a:pPr lvl="1"/>
            <a:r>
              <a:rPr lang="en-US" dirty="0" smtClean="0">
                <a:hlinkClick r:id="rId3"/>
              </a:rPr>
              <a:t>Download</a:t>
            </a:r>
            <a:r>
              <a:rPr lang="en-US" dirty="0" smtClean="0"/>
              <a:t> and extract (or use installer)</a:t>
            </a:r>
          </a:p>
          <a:p>
            <a:pPr lvl="1"/>
            <a:r>
              <a:rPr lang="en-US" dirty="0" smtClean="0"/>
              <a:t>Set ANDROID_HOME=&lt;Install Folder&gt;</a:t>
            </a:r>
          </a:p>
          <a:p>
            <a:pPr lvl="1"/>
            <a:r>
              <a:rPr lang="en-US" dirty="0" smtClean="0"/>
              <a:t>[Optional] Add those two to PATH</a:t>
            </a:r>
          </a:p>
          <a:p>
            <a:pPr lvl="2"/>
            <a:r>
              <a:rPr lang="en-US" dirty="0" smtClean="0"/>
              <a:t>%ANDROID_HOME%\tools</a:t>
            </a:r>
          </a:p>
          <a:p>
            <a:pPr lvl="2"/>
            <a:r>
              <a:rPr lang="en-US" dirty="0" smtClean="0"/>
              <a:t>%ANDROID_HOME%\platform-tools</a:t>
            </a:r>
          </a:p>
          <a:p>
            <a:r>
              <a:rPr lang="en-US" dirty="0" err="1" smtClean="0"/>
              <a:t>macOS</a:t>
            </a:r>
            <a:r>
              <a:rPr lang="en-US" dirty="0" smtClean="0"/>
              <a:t> Installation</a:t>
            </a:r>
          </a:p>
          <a:p>
            <a:pPr lvl="1"/>
            <a:r>
              <a:rPr lang="en-US" dirty="0"/>
              <a:t>brew cask install </a:t>
            </a:r>
            <a:r>
              <a:rPr lang="en-US" dirty="0" smtClean="0"/>
              <a:t>android-</a:t>
            </a:r>
            <a:r>
              <a:rPr lang="en-US" dirty="0" err="1" smtClean="0"/>
              <a:t>sdk</a:t>
            </a:r>
            <a:endParaRPr lang="en-US" dirty="0" smtClean="0"/>
          </a:p>
          <a:p>
            <a:pPr lvl="2"/>
            <a:r>
              <a:rPr lang="en-US" dirty="0"/>
              <a:t>export ANDROID_SDK_ROOT=/</a:t>
            </a:r>
            <a:r>
              <a:rPr lang="en-US" dirty="0" err="1"/>
              <a:t>usr</a:t>
            </a:r>
            <a:r>
              <a:rPr lang="en-US" dirty="0"/>
              <a:t>/local/share/android-</a:t>
            </a:r>
            <a:r>
              <a:rPr lang="en-US" dirty="0" err="1"/>
              <a:t>sdk</a:t>
            </a:r>
            <a:endParaRPr lang="en-US" dirty="0" smtClean="0"/>
          </a:p>
        </p:txBody>
      </p:sp>
    </p:spTree>
    <p:extLst>
      <p:ext uri="{BB962C8B-B14F-4D97-AF65-F5344CB8AC3E}">
        <p14:creationId xmlns:p14="http://schemas.microsoft.com/office/powerpoint/2010/main" val="21999761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Android SDK Manager</a:t>
            </a:r>
            <a:endParaRPr lang="en-US" dirty="0"/>
          </a:p>
        </p:txBody>
      </p:sp>
      <p:sp>
        <p:nvSpPr>
          <p:cNvPr id="3" name="Content Placeholder 2"/>
          <p:cNvSpPr>
            <a:spLocks noGrp="1"/>
          </p:cNvSpPr>
          <p:nvPr>
            <p:ph idx="1"/>
          </p:nvPr>
        </p:nvSpPr>
        <p:spPr/>
        <p:txBody>
          <a:bodyPr>
            <a:normAutofit/>
          </a:bodyPr>
          <a:lstStyle/>
          <a:p>
            <a:r>
              <a:rPr lang="en-US" dirty="0" smtClean="0"/>
              <a:t>Android SDK Manager</a:t>
            </a:r>
          </a:p>
          <a:p>
            <a:pPr lvl="1"/>
            <a:r>
              <a:rPr lang="en-US" dirty="0" smtClean="0"/>
              <a:t>Command line only via SDK</a:t>
            </a:r>
          </a:p>
          <a:p>
            <a:pPr lvl="1"/>
            <a:r>
              <a:rPr lang="en-US" dirty="0" smtClean="0"/>
              <a:t>UI version via Android Studio</a:t>
            </a:r>
          </a:p>
          <a:p>
            <a:r>
              <a:rPr lang="en-US" dirty="0" smtClean="0"/>
              <a:t>What it does</a:t>
            </a:r>
          </a:p>
          <a:p>
            <a:pPr lvl="1"/>
            <a:r>
              <a:rPr lang="en-US" dirty="0" smtClean="0"/>
              <a:t>Install/Uninstall packages</a:t>
            </a:r>
          </a:p>
          <a:p>
            <a:pPr lvl="1"/>
            <a:r>
              <a:rPr lang="en-US" dirty="0" smtClean="0"/>
              <a:t>Everything is a package</a:t>
            </a:r>
          </a:p>
          <a:p>
            <a:pPr lvl="2"/>
            <a:r>
              <a:rPr lang="en-US" dirty="0" smtClean="0"/>
              <a:t>SDK</a:t>
            </a:r>
          </a:p>
          <a:p>
            <a:pPr lvl="2"/>
            <a:r>
              <a:rPr lang="en-US" dirty="0" smtClean="0"/>
              <a:t>Build Tools and Platform Tools</a:t>
            </a:r>
          </a:p>
          <a:p>
            <a:pPr lvl="2"/>
            <a:r>
              <a:rPr lang="en-US" dirty="0" smtClean="0"/>
              <a:t>Emulators Images</a:t>
            </a:r>
          </a:p>
          <a:p>
            <a:pPr lvl="2"/>
            <a:r>
              <a:rPr lang="en-US" dirty="0" smtClean="0"/>
              <a:t>Extras</a:t>
            </a:r>
          </a:p>
          <a:p>
            <a:pPr lvl="2"/>
            <a:endParaRPr lang="en-US" dirty="0"/>
          </a:p>
          <a:p>
            <a:pPr lvl="1"/>
            <a:endParaRPr lang="en-US" dirty="0" smtClean="0"/>
          </a:p>
        </p:txBody>
      </p:sp>
    </p:spTree>
    <p:extLst>
      <p:ext uri="{BB962C8B-B14F-4D97-AF65-F5344CB8AC3E}">
        <p14:creationId xmlns:p14="http://schemas.microsoft.com/office/powerpoint/2010/main" val="361024598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Android SDK Manager</a:t>
            </a:r>
            <a:endParaRPr lang="en-US" dirty="0"/>
          </a:p>
        </p:txBody>
      </p:sp>
      <p:pic>
        <p:nvPicPr>
          <p:cNvPr id="7" name="Picture 6"/>
          <p:cNvPicPr>
            <a:picLocks noChangeAspect="1"/>
          </p:cNvPicPr>
          <p:nvPr/>
        </p:nvPicPr>
        <p:blipFill>
          <a:blip r:embed="rId3"/>
          <a:stretch>
            <a:fillRect/>
          </a:stretch>
        </p:blipFill>
        <p:spPr>
          <a:xfrm>
            <a:off x="4010" y="1523999"/>
            <a:ext cx="9139990" cy="5356441"/>
          </a:xfrm>
          <a:prstGeom prst="rect">
            <a:avLst/>
          </a:prstGeom>
        </p:spPr>
      </p:pic>
    </p:spTree>
    <p:extLst>
      <p:ext uri="{BB962C8B-B14F-4D97-AF65-F5344CB8AC3E}">
        <p14:creationId xmlns:p14="http://schemas.microsoft.com/office/powerpoint/2010/main" val="56211650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7206242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9144000" cy="6385540"/>
          </a:xfrm>
          <a:prstGeom prst="rect">
            <a:avLst/>
          </a:prstGeom>
        </p:spPr>
      </p:pic>
    </p:spTree>
    <p:extLst>
      <p:ext uri="{BB962C8B-B14F-4D97-AF65-F5344CB8AC3E}">
        <p14:creationId xmlns:p14="http://schemas.microsoft.com/office/powerpoint/2010/main" val="12370604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Extras</a:t>
            </a:r>
            <a:endParaRPr lang="en-US" dirty="0"/>
          </a:p>
        </p:txBody>
      </p:sp>
      <p:sp>
        <p:nvSpPr>
          <p:cNvPr id="7" name="Content Placeholder 2"/>
          <p:cNvSpPr>
            <a:spLocks noGrp="1"/>
          </p:cNvSpPr>
          <p:nvPr>
            <p:ph idx="1"/>
          </p:nvPr>
        </p:nvSpPr>
        <p:spPr>
          <a:xfrm>
            <a:off x="0" y="1524000"/>
            <a:ext cx="9144000" cy="5334000"/>
          </a:xfrm>
        </p:spPr>
        <p:txBody>
          <a:bodyPr>
            <a:normAutofit lnSpcReduction="10000"/>
          </a:bodyPr>
          <a:lstStyle/>
          <a:p>
            <a:r>
              <a:rPr lang="en-US" dirty="0" smtClean="0"/>
              <a:t>Intel HAXM (the most important extra)</a:t>
            </a:r>
          </a:p>
          <a:p>
            <a:pPr lvl="1"/>
            <a:r>
              <a:rPr lang="en-US" dirty="0" smtClean="0"/>
              <a:t>What is Intel HAXM?</a:t>
            </a:r>
          </a:p>
          <a:p>
            <a:pPr lvl="2"/>
            <a:r>
              <a:rPr lang="en-US" dirty="0" smtClean="0"/>
              <a:t>Hardware-assisted </a:t>
            </a:r>
            <a:r>
              <a:rPr lang="en-US" dirty="0"/>
              <a:t>virtualization engine (hypervisor) that uses Intel® Virtualization Technology (Intel® VT) to speed up Android* app emulation on a host machine.</a:t>
            </a:r>
            <a:endParaRPr lang="en-US" dirty="0" smtClean="0"/>
          </a:p>
          <a:p>
            <a:pPr lvl="1"/>
            <a:r>
              <a:rPr lang="en-US" dirty="0" smtClean="0"/>
              <a:t>Notes:</a:t>
            </a:r>
          </a:p>
          <a:p>
            <a:pPr lvl="2"/>
            <a:r>
              <a:rPr lang="en-US" dirty="0"/>
              <a:t>E</a:t>
            </a:r>
            <a:r>
              <a:rPr lang="en-US" dirty="0" smtClean="0"/>
              <a:t>xtras are just downloaded and you should manually install them</a:t>
            </a:r>
          </a:p>
          <a:p>
            <a:pPr lvl="2"/>
            <a:r>
              <a:rPr lang="en-US" dirty="0" smtClean="0"/>
              <a:t>Even if HAXM is installed it will accelerate only x86 and x86_64 emulators</a:t>
            </a:r>
          </a:p>
          <a:p>
            <a:pPr lvl="1"/>
            <a:r>
              <a:rPr lang="en-US" dirty="0" smtClean="0"/>
              <a:t>Alternatives</a:t>
            </a:r>
          </a:p>
          <a:p>
            <a:pPr lvl="2"/>
            <a:r>
              <a:rPr lang="en-US" dirty="0" smtClean="0"/>
              <a:t>Intel HAXM is not available on Linux, to speed up Linux emulators use KVM. Read </a:t>
            </a:r>
            <a:r>
              <a:rPr lang="en-US" dirty="0" smtClean="0">
                <a:hlinkClick r:id="rId3"/>
              </a:rPr>
              <a:t>this tutorial</a:t>
            </a:r>
            <a:r>
              <a:rPr lang="en-US" dirty="0" smtClean="0"/>
              <a:t>.</a:t>
            </a:r>
          </a:p>
        </p:txBody>
      </p:sp>
    </p:spTree>
    <p:extLst>
      <p:ext uri="{BB962C8B-B14F-4D97-AF65-F5344CB8AC3E}">
        <p14:creationId xmlns:p14="http://schemas.microsoft.com/office/powerpoint/2010/main" val="23163380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AppStore</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err="1" smtClean="0"/>
              <a:t>AppStore</a:t>
            </a:r>
            <a:r>
              <a:rPr lang="en-US" dirty="0" smtClean="0"/>
              <a:t> is build-in in each </a:t>
            </a:r>
            <a:r>
              <a:rPr lang="en-US" dirty="0" err="1" smtClean="0"/>
              <a:t>macOS</a:t>
            </a:r>
            <a:r>
              <a:rPr lang="en-US" dirty="0" smtClean="0"/>
              <a:t> and iOS </a:t>
            </a:r>
          </a:p>
          <a:p>
            <a:pPr lvl="1"/>
            <a:r>
              <a:rPr lang="en-US" dirty="0" smtClean="0"/>
              <a:t>This is the place that list all the apps available for your OSX or iOS operating systems</a:t>
            </a:r>
          </a:p>
          <a:p>
            <a:pPr lvl="1"/>
            <a:r>
              <a:rPr lang="en-US" dirty="0" smtClean="0"/>
              <a:t>This also is the place from where you get updates for your OS and all installed applications</a:t>
            </a:r>
          </a:p>
        </p:txBody>
      </p:sp>
      <p:pic>
        <p:nvPicPr>
          <p:cNvPr id="2050" name="Picture 2" descr="Резултат с изображение за app sto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6095" y="4267200"/>
            <a:ext cx="5591810" cy="226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998858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Manage SDK from CMD</a:t>
            </a:r>
            <a:endParaRPr lang="en-US" dirty="0"/>
          </a:p>
        </p:txBody>
      </p:sp>
      <p:sp>
        <p:nvSpPr>
          <p:cNvPr id="7" name="Content Placeholder 2"/>
          <p:cNvSpPr>
            <a:spLocks noGrp="1"/>
          </p:cNvSpPr>
          <p:nvPr>
            <p:ph idx="1"/>
          </p:nvPr>
        </p:nvSpPr>
        <p:spPr>
          <a:xfrm>
            <a:off x="0" y="1524000"/>
            <a:ext cx="9144000" cy="5334000"/>
          </a:xfrm>
        </p:spPr>
        <p:txBody>
          <a:bodyPr>
            <a:normAutofit fontScale="92500"/>
          </a:bodyPr>
          <a:lstStyle/>
          <a:p>
            <a:r>
              <a:rPr lang="en-US" sz="3500" dirty="0" smtClean="0"/>
              <a:t>Managing SDK can be also done via commands</a:t>
            </a:r>
          </a:p>
          <a:p>
            <a:pPr lvl="1"/>
            <a:r>
              <a:rPr lang="en-US" sz="3000" dirty="0" smtClean="0"/>
              <a:t>Examples:</a:t>
            </a:r>
          </a:p>
          <a:p>
            <a:pPr marL="457200" lvl="1" indent="0">
              <a:buNone/>
            </a:pPr>
            <a:r>
              <a:rPr lang="en-US" sz="2400" dirty="0" smtClean="0"/>
              <a:t>%</a:t>
            </a:r>
            <a:r>
              <a:rPr lang="en-US" sz="2400" dirty="0"/>
              <a:t>ANDROID_HOME%\tools\bin\</a:t>
            </a:r>
            <a:r>
              <a:rPr lang="en-US" sz="2400" dirty="0" err="1"/>
              <a:t>sdkmanager</a:t>
            </a:r>
            <a:r>
              <a:rPr lang="en-US" sz="2400" dirty="0"/>
              <a:t> "tools"</a:t>
            </a:r>
          </a:p>
          <a:p>
            <a:pPr marL="457200" lvl="1" indent="0">
              <a:buNone/>
            </a:pPr>
            <a:r>
              <a:rPr lang="en-US" sz="2400" dirty="0" smtClean="0"/>
              <a:t>%</a:t>
            </a:r>
            <a:r>
              <a:rPr lang="en-US" sz="2400" dirty="0"/>
              <a:t>ANDROID_HOME%\tools\bin\</a:t>
            </a:r>
            <a:r>
              <a:rPr lang="en-US" sz="2400" dirty="0" err="1"/>
              <a:t>sdkmanager</a:t>
            </a:r>
            <a:r>
              <a:rPr lang="en-US" sz="2400" dirty="0"/>
              <a:t> "build-tools;27.0.3"</a:t>
            </a:r>
          </a:p>
          <a:p>
            <a:pPr marL="457200" lvl="1" indent="0">
              <a:buNone/>
            </a:pPr>
            <a:r>
              <a:rPr lang="en-US" sz="2400" dirty="0" smtClean="0"/>
              <a:t>%</a:t>
            </a:r>
            <a:r>
              <a:rPr lang="en-US" sz="2400" dirty="0"/>
              <a:t>ANDROID_HOME%\tools\bin\</a:t>
            </a:r>
            <a:r>
              <a:rPr lang="en-US" sz="2400" dirty="0" err="1"/>
              <a:t>sdkmanager</a:t>
            </a:r>
            <a:r>
              <a:rPr lang="en-US" sz="2400" dirty="0"/>
              <a:t> "platforms;android-27"</a:t>
            </a:r>
          </a:p>
          <a:p>
            <a:pPr marL="457200" lvl="1" indent="0">
              <a:buNone/>
            </a:pPr>
            <a:r>
              <a:rPr lang="en-US" sz="2400" dirty="0" smtClean="0"/>
              <a:t>%</a:t>
            </a:r>
            <a:r>
              <a:rPr lang="en-US" sz="2400" dirty="0"/>
              <a:t>ANDROID_HOME%\tools\bin\</a:t>
            </a:r>
            <a:r>
              <a:rPr lang="en-US" sz="2400" dirty="0" err="1"/>
              <a:t>sdkmanager</a:t>
            </a:r>
            <a:r>
              <a:rPr lang="en-US" sz="2400" dirty="0"/>
              <a:t> "emulator"</a:t>
            </a:r>
            <a:endParaRPr lang="en-US" dirty="0" smtClean="0"/>
          </a:p>
          <a:p>
            <a:endParaRPr lang="en-US" sz="3500" dirty="0" smtClean="0"/>
          </a:p>
          <a:p>
            <a:r>
              <a:rPr lang="en-US" sz="3500" dirty="0" smtClean="0"/>
              <a:t>See scripts attached with slides</a:t>
            </a:r>
          </a:p>
          <a:p>
            <a:endParaRPr lang="en-US" dirty="0"/>
          </a:p>
          <a:p>
            <a:pPr marL="118872" indent="0">
              <a:buNone/>
            </a:pPr>
            <a:endParaRPr lang="en-US" dirty="0" smtClean="0"/>
          </a:p>
          <a:p>
            <a:pPr marL="118872" indent="0">
              <a:buNone/>
            </a:pPr>
            <a:r>
              <a:rPr lang="en-US" dirty="0" smtClean="0"/>
              <a:t> </a:t>
            </a:r>
          </a:p>
          <a:p>
            <a:endParaRPr lang="en-US" dirty="0" smtClean="0"/>
          </a:p>
        </p:txBody>
      </p:sp>
    </p:spTree>
    <p:extLst>
      <p:ext uri="{BB962C8B-B14F-4D97-AF65-F5344CB8AC3E}">
        <p14:creationId xmlns:p14="http://schemas.microsoft.com/office/powerpoint/2010/main" val="11720542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09800"/>
            <a:ext cx="8077200" cy="1981200"/>
          </a:xfrm>
        </p:spPr>
        <p:txBody>
          <a:bodyPr>
            <a:normAutofit/>
          </a:bodyPr>
          <a:lstStyle/>
          <a:p>
            <a:pPr algn="ctr"/>
            <a:r>
              <a:rPr lang="en-US" dirty="0"/>
              <a:t>Manage Android </a:t>
            </a:r>
            <a:r>
              <a:rPr lang="en-US" dirty="0" smtClean="0"/>
              <a:t>Emulators</a:t>
            </a:r>
            <a:br>
              <a:rPr lang="en-US" dirty="0" smtClean="0"/>
            </a:br>
            <a:r>
              <a:rPr lang="en-US" dirty="0" smtClean="0"/>
              <a:t>via Terminal</a:t>
            </a:r>
            <a:endParaRPr lang="bg-BG" dirty="0"/>
          </a:p>
        </p:txBody>
      </p:sp>
      <p:sp>
        <p:nvSpPr>
          <p:cNvPr id="8" name="Title 1"/>
          <p:cNvSpPr txBox="1">
            <a:spLocks/>
          </p:cNvSpPr>
          <p:nvPr/>
        </p:nvSpPr>
        <p:spPr>
          <a:xfrm>
            <a:off x="4953000" y="5715000"/>
            <a:ext cx="3886200" cy="914400"/>
          </a:xfrm>
          <a:prstGeom prst="rect">
            <a:avLst/>
          </a:prstGeom>
        </p:spPr>
        <p:txBody>
          <a:bodyPr vert="horz" lIns="91440" tIns="0" rIns="45720" bIns="0" rtlCol="0" anchor="t">
            <a:normAutofit/>
            <a:scene3d>
              <a:camera prst="orthographicFront"/>
              <a:lightRig rig="threePt" dir="t">
                <a:rot lat="0" lon="0" rev="4800000"/>
              </a:lightRig>
            </a:scene3d>
            <a:sp3d prstMaterial="matte">
              <a:bevelT w="50800" h="10160"/>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500" b="1" i="0" u="none" strike="noStrike" kern="1200" cap="none" spc="0" normalizeH="0" baseline="0" noProof="0" dirty="0" smtClean="0">
                <a:ln>
                  <a:noFill/>
                </a:ln>
                <a:solidFill>
                  <a:schemeClr val="tx1">
                    <a:lumMod val="85000"/>
                  </a:schemeClr>
                </a:solidFill>
                <a:effectLst/>
                <a:uLnTx/>
                <a:uFillTx/>
                <a:latin typeface="+mj-lt"/>
                <a:ea typeface="+mj-ea"/>
                <a:cs typeface="+mj-cs"/>
              </a:rPr>
              <a:t>www.pragmatic.bg</a:t>
            </a:r>
            <a:endParaRPr kumimoji="0" lang="en-US" sz="3500" b="1" i="0" u="none" strike="noStrike" kern="1200" cap="none" spc="0" normalizeH="0" baseline="0" noProof="0" dirty="0">
              <a:ln>
                <a:noFill/>
              </a:ln>
              <a:solidFill>
                <a:schemeClr val="tx1">
                  <a:lumMod val="85000"/>
                </a:schemeClr>
              </a:solidFill>
              <a:effectLst/>
              <a:uLnTx/>
              <a:uFillTx/>
              <a:latin typeface="+mj-lt"/>
              <a:ea typeface="+mj-ea"/>
              <a:cs typeface="+mj-cs"/>
            </a:endParaRPr>
          </a:p>
        </p:txBody>
      </p:sp>
    </p:spTree>
    <p:extLst>
      <p:ext uri="{BB962C8B-B14F-4D97-AF65-F5344CB8AC3E}">
        <p14:creationId xmlns:p14="http://schemas.microsoft.com/office/powerpoint/2010/main" val="4963397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List Emulators</a:t>
            </a:r>
            <a:endParaRPr lang="en-US" dirty="0"/>
          </a:p>
        </p:txBody>
      </p:sp>
      <p:sp>
        <p:nvSpPr>
          <p:cNvPr id="7" name="Content Placeholder 2"/>
          <p:cNvSpPr>
            <a:spLocks noGrp="1"/>
          </p:cNvSpPr>
          <p:nvPr>
            <p:ph idx="1"/>
          </p:nvPr>
        </p:nvSpPr>
        <p:spPr>
          <a:xfrm>
            <a:off x="0" y="1524000"/>
            <a:ext cx="9144000" cy="5334000"/>
          </a:xfrm>
        </p:spPr>
        <p:txBody>
          <a:bodyPr>
            <a:normAutofit fontScale="92500" lnSpcReduction="10000"/>
          </a:bodyPr>
          <a:lstStyle/>
          <a:p>
            <a:r>
              <a:rPr lang="en-US" sz="3500" dirty="0" smtClean="0"/>
              <a:t>Default</a:t>
            </a:r>
          </a:p>
          <a:p>
            <a:pPr lvl="1"/>
            <a:r>
              <a:rPr lang="en-US" sz="3000" dirty="0" smtClean="0">
                <a:solidFill>
                  <a:schemeClr val="accent1"/>
                </a:solidFill>
              </a:rPr>
              <a:t>%ANDROID_HOME%\tools\bin\</a:t>
            </a:r>
            <a:r>
              <a:rPr lang="en-US" sz="3000" dirty="0" err="1" smtClean="0">
                <a:solidFill>
                  <a:schemeClr val="accent1"/>
                </a:solidFill>
              </a:rPr>
              <a:t>avdmanager</a:t>
            </a:r>
            <a:r>
              <a:rPr lang="en-US" sz="3000" dirty="0" smtClean="0">
                <a:solidFill>
                  <a:schemeClr val="accent1"/>
                </a:solidFill>
              </a:rPr>
              <a:t> list </a:t>
            </a:r>
            <a:r>
              <a:rPr lang="en-US" sz="3000" dirty="0" err="1" smtClean="0">
                <a:solidFill>
                  <a:schemeClr val="accent1"/>
                </a:solidFill>
              </a:rPr>
              <a:t>avd</a:t>
            </a:r>
            <a:endParaRPr lang="en-US" sz="3000" dirty="0" smtClean="0">
              <a:solidFill>
                <a:schemeClr val="accent1"/>
              </a:solidFill>
            </a:endParaRPr>
          </a:p>
          <a:p>
            <a:pPr marL="768096" lvl="2" indent="0">
              <a:buNone/>
            </a:pPr>
            <a:r>
              <a:rPr lang="en-US" dirty="0">
                <a:solidFill>
                  <a:schemeClr val="tx2"/>
                </a:solidFill>
              </a:rPr>
              <a:t>Available Android Virtual Devices:</a:t>
            </a:r>
          </a:p>
          <a:p>
            <a:pPr marL="768096" lvl="2" indent="0">
              <a:buNone/>
            </a:pPr>
            <a:r>
              <a:rPr lang="en-US" dirty="0">
                <a:solidFill>
                  <a:schemeClr val="tx2"/>
                </a:solidFill>
              </a:rPr>
              <a:t>    Name: Emulator-Api19-Default</a:t>
            </a:r>
          </a:p>
          <a:p>
            <a:pPr marL="768096" lvl="2" indent="0">
              <a:buNone/>
            </a:pPr>
            <a:r>
              <a:rPr lang="en-US" dirty="0">
                <a:solidFill>
                  <a:schemeClr val="tx2"/>
                </a:solidFill>
              </a:rPr>
              <a:t>    Path: C:\Users\Mitaka_F1\.android\avd\Emulator-Api19-Default.avd</a:t>
            </a:r>
          </a:p>
          <a:p>
            <a:pPr marL="768096" lvl="2" indent="0">
              <a:buNone/>
            </a:pPr>
            <a:r>
              <a:rPr lang="en-US" dirty="0">
                <a:solidFill>
                  <a:schemeClr val="tx2"/>
                </a:solidFill>
              </a:rPr>
              <a:t>  Target: Android 4.4.2 (API level 19)</a:t>
            </a:r>
          </a:p>
          <a:p>
            <a:pPr marL="768096" lvl="2" indent="0">
              <a:buNone/>
            </a:pPr>
            <a:r>
              <a:rPr lang="en-US" dirty="0">
                <a:solidFill>
                  <a:schemeClr val="tx2"/>
                </a:solidFill>
              </a:rPr>
              <a:t> Tag/ABI: default/x86</a:t>
            </a:r>
          </a:p>
          <a:p>
            <a:pPr marL="768096" lvl="2" indent="0">
              <a:buNone/>
            </a:pPr>
            <a:r>
              <a:rPr lang="en-US" dirty="0">
                <a:solidFill>
                  <a:schemeClr val="tx2"/>
                </a:solidFill>
              </a:rPr>
              <a:t>    Skin: WVGA800</a:t>
            </a:r>
          </a:p>
          <a:p>
            <a:pPr marL="768096" lvl="2" indent="0">
              <a:buNone/>
            </a:pPr>
            <a:r>
              <a:rPr lang="en-US" dirty="0" smtClean="0">
                <a:solidFill>
                  <a:schemeClr val="tx2"/>
                </a:solidFill>
              </a:rPr>
              <a:t>….</a:t>
            </a:r>
            <a:endParaRPr lang="en-US" dirty="0">
              <a:solidFill>
                <a:schemeClr val="tx2"/>
              </a:solidFill>
            </a:endParaRPr>
          </a:p>
          <a:p>
            <a:r>
              <a:rPr lang="en-US" sz="3500" dirty="0" smtClean="0"/>
              <a:t>Compact </a:t>
            </a:r>
          </a:p>
          <a:p>
            <a:pPr lvl="1"/>
            <a:r>
              <a:rPr lang="en-US" sz="3000" dirty="0">
                <a:solidFill>
                  <a:schemeClr val="accent1"/>
                </a:solidFill>
              </a:rPr>
              <a:t>%ANDROID_HOME%\tools\bin\</a:t>
            </a:r>
            <a:r>
              <a:rPr lang="en-US" sz="3000" dirty="0" err="1">
                <a:solidFill>
                  <a:schemeClr val="accent1"/>
                </a:solidFill>
              </a:rPr>
              <a:t>avdmanager</a:t>
            </a:r>
            <a:r>
              <a:rPr lang="en-US" sz="3000" dirty="0">
                <a:solidFill>
                  <a:schemeClr val="accent1"/>
                </a:solidFill>
              </a:rPr>
              <a:t> list </a:t>
            </a:r>
            <a:r>
              <a:rPr lang="en-US" sz="3000" dirty="0" err="1" smtClean="0">
                <a:solidFill>
                  <a:schemeClr val="accent1"/>
                </a:solidFill>
              </a:rPr>
              <a:t>avd</a:t>
            </a:r>
            <a:r>
              <a:rPr lang="en-US" sz="3000" dirty="0" smtClean="0">
                <a:solidFill>
                  <a:schemeClr val="accent1"/>
                </a:solidFill>
              </a:rPr>
              <a:t> </a:t>
            </a:r>
            <a:r>
              <a:rPr lang="en-US" sz="3000" dirty="0" smtClean="0">
                <a:solidFill>
                  <a:schemeClr val="accent1"/>
                </a:solidFill>
              </a:rPr>
              <a:t>–c</a:t>
            </a:r>
          </a:p>
          <a:p>
            <a:pPr marL="768096" lvl="2" indent="0">
              <a:buNone/>
            </a:pPr>
            <a:r>
              <a:rPr lang="en-US" dirty="0" smtClean="0">
                <a:solidFill>
                  <a:schemeClr val="tx2"/>
                </a:solidFill>
              </a:rPr>
              <a:t>Emulator-Api19-Default</a:t>
            </a:r>
          </a:p>
          <a:p>
            <a:pPr marL="768096" lvl="2" indent="0">
              <a:buNone/>
            </a:pPr>
            <a:r>
              <a:rPr lang="en-US" dirty="0" smtClean="0">
                <a:solidFill>
                  <a:schemeClr val="tx2"/>
                </a:solidFill>
              </a:rPr>
              <a:t>Nexus5-Api19</a:t>
            </a:r>
            <a:endParaRPr lang="en-US" dirty="0">
              <a:solidFill>
                <a:schemeClr val="tx2"/>
              </a:solidFill>
            </a:endParaRPr>
          </a:p>
        </p:txBody>
      </p:sp>
    </p:spTree>
    <p:extLst>
      <p:ext uri="{BB962C8B-B14F-4D97-AF65-F5344CB8AC3E}">
        <p14:creationId xmlns:p14="http://schemas.microsoft.com/office/powerpoint/2010/main" val="31826537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Create Emulators</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smtClean="0"/>
              <a:t>Example:</a:t>
            </a:r>
          </a:p>
          <a:p>
            <a:pPr lvl="1"/>
            <a:r>
              <a:rPr lang="en-US" dirty="0">
                <a:solidFill>
                  <a:schemeClr val="accent1"/>
                </a:solidFill>
              </a:rPr>
              <a:t>%ANDROID_HOME%\tools\bin\</a:t>
            </a:r>
            <a:r>
              <a:rPr lang="en-US" dirty="0" err="1">
                <a:solidFill>
                  <a:schemeClr val="accent1"/>
                </a:solidFill>
              </a:rPr>
              <a:t>avdmanager</a:t>
            </a:r>
            <a:r>
              <a:rPr lang="en-US" dirty="0">
                <a:solidFill>
                  <a:schemeClr val="accent1"/>
                </a:solidFill>
              </a:rPr>
              <a:t> </a:t>
            </a:r>
            <a:r>
              <a:rPr lang="en-US" dirty="0" smtClean="0">
                <a:solidFill>
                  <a:schemeClr val="accent1"/>
                </a:solidFill>
              </a:rPr>
              <a:t>create </a:t>
            </a:r>
            <a:r>
              <a:rPr lang="en-US" dirty="0" err="1" smtClean="0">
                <a:solidFill>
                  <a:schemeClr val="accent1"/>
                </a:solidFill>
              </a:rPr>
              <a:t>avd</a:t>
            </a:r>
            <a:endParaRPr lang="en-US" dirty="0" smtClean="0">
              <a:solidFill>
                <a:schemeClr val="accent1"/>
              </a:solidFill>
            </a:endParaRPr>
          </a:p>
          <a:p>
            <a:pPr marL="457200" lvl="1" indent="0">
              <a:buNone/>
            </a:pPr>
            <a:r>
              <a:rPr lang="en-US" dirty="0" smtClean="0">
                <a:solidFill>
                  <a:schemeClr val="accent1"/>
                </a:solidFill>
              </a:rPr>
              <a:t>-n </a:t>
            </a:r>
            <a:r>
              <a:rPr lang="en-US" dirty="0">
                <a:solidFill>
                  <a:schemeClr val="accent1"/>
                </a:solidFill>
              </a:rPr>
              <a:t>Emulator-Api23-Default </a:t>
            </a:r>
            <a:r>
              <a:rPr lang="en-US" dirty="0" smtClean="0">
                <a:solidFill>
                  <a:schemeClr val="accent1"/>
                </a:solidFill>
              </a:rPr>
              <a:t> </a:t>
            </a:r>
            <a:r>
              <a:rPr lang="en-US" dirty="0" smtClean="0"/>
              <a:t>(-n set name)</a:t>
            </a:r>
          </a:p>
          <a:p>
            <a:pPr marL="457200" lvl="1" indent="0">
              <a:buNone/>
            </a:pPr>
            <a:r>
              <a:rPr lang="en-US" dirty="0" smtClean="0">
                <a:solidFill>
                  <a:schemeClr val="accent1"/>
                </a:solidFill>
              </a:rPr>
              <a:t>-</a:t>
            </a:r>
            <a:r>
              <a:rPr lang="en-US" dirty="0">
                <a:solidFill>
                  <a:schemeClr val="accent1"/>
                </a:solidFill>
              </a:rPr>
              <a:t>k "</a:t>
            </a:r>
            <a:r>
              <a:rPr lang="en-US" dirty="0" smtClean="0">
                <a:solidFill>
                  <a:schemeClr val="accent1"/>
                </a:solidFill>
              </a:rPr>
              <a:t>system-images;android-23;default;x86“ </a:t>
            </a:r>
            <a:r>
              <a:rPr lang="en-US" dirty="0" smtClean="0"/>
              <a:t>(-k set image)</a:t>
            </a:r>
          </a:p>
          <a:p>
            <a:pPr marL="457200" lvl="1" indent="0">
              <a:buNone/>
            </a:pPr>
            <a:r>
              <a:rPr lang="en-US" dirty="0" smtClean="0">
                <a:solidFill>
                  <a:schemeClr val="accent1"/>
                </a:solidFill>
              </a:rPr>
              <a:t>-</a:t>
            </a:r>
            <a:r>
              <a:rPr lang="en-US" dirty="0">
                <a:solidFill>
                  <a:schemeClr val="accent1"/>
                </a:solidFill>
              </a:rPr>
              <a:t>b </a:t>
            </a:r>
            <a:r>
              <a:rPr lang="en-US" dirty="0" smtClean="0">
                <a:solidFill>
                  <a:schemeClr val="accent1"/>
                </a:solidFill>
              </a:rPr>
              <a:t>default/x86 </a:t>
            </a:r>
            <a:r>
              <a:rPr lang="en-US" dirty="0" smtClean="0"/>
              <a:t>(-b set arch, must be comp. with image)</a:t>
            </a:r>
          </a:p>
          <a:p>
            <a:pPr marL="457200" lvl="1" indent="0">
              <a:buNone/>
            </a:pPr>
            <a:r>
              <a:rPr lang="en-US" dirty="0" smtClean="0">
                <a:solidFill>
                  <a:schemeClr val="accent1"/>
                </a:solidFill>
              </a:rPr>
              <a:t>-c 64M </a:t>
            </a:r>
            <a:r>
              <a:rPr lang="en-US" dirty="0" smtClean="0"/>
              <a:t>(create 64MB SD card)</a:t>
            </a:r>
            <a:endParaRPr lang="en-US" dirty="0"/>
          </a:p>
        </p:txBody>
      </p:sp>
    </p:spTree>
    <p:extLst>
      <p:ext uri="{BB962C8B-B14F-4D97-AF65-F5344CB8AC3E}">
        <p14:creationId xmlns:p14="http://schemas.microsoft.com/office/powerpoint/2010/main" val="142185577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Emulator Configs</a:t>
            </a:r>
            <a:endParaRPr lang="en-US" dirty="0"/>
          </a:p>
        </p:txBody>
      </p:sp>
      <p:sp>
        <p:nvSpPr>
          <p:cNvPr id="7" name="Content Placeholder 2"/>
          <p:cNvSpPr>
            <a:spLocks noGrp="1"/>
          </p:cNvSpPr>
          <p:nvPr>
            <p:ph idx="1"/>
          </p:nvPr>
        </p:nvSpPr>
        <p:spPr>
          <a:xfrm>
            <a:off x="0" y="1524000"/>
            <a:ext cx="9144000" cy="5334000"/>
          </a:xfrm>
        </p:spPr>
        <p:txBody>
          <a:bodyPr>
            <a:normAutofit fontScale="92500" lnSpcReduction="20000"/>
          </a:bodyPr>
          <a:lstStyle/>
          <a:p>
            <a:r>
              <a:rPr lang="en-US" dirty="0">
                <a:solidFill>
                  <a:schemeClr val="accent1"/>
                </a:solidFill>
              </a:rPr>
              <a:t>c</a:t>
            </a:r>
            <a:r>
              <a:rPr lang="en-US" dirty="0" smtClean="0">
                <a:solidFill>
                  <a:schemeClr val="accent1"/>
                </a:solidFill>
              </a:rPr>
              <a:t>onfig.ini</a:t>
            </a:r>
            <a:r>
              <a:rPr lang="en-US" dirty="0" smtClean="0"/>
              <a:t> file located in folder like this</a:t>
            </a:r>
            <a:r>
              <a:rPr lang="en-US" dirty="0" smtClean="0"/>
              <a:t>:</a:t>
            </a:r>
            <a:endParaRPr lang="en-US" dirty="0" smtClean="0"/>
          </a:p>
          <a:p>
            <a:pPr lvl="1"/>
            <a:r>
              <a:rPr lang="en-US" dirty="0" smtClean="0">
                <a:solidFill>
                  <a:schemeClr val="accent1"/>
                </a:solidFill>
              </a:rPr>
              <a:t>%HOMEPATH%\.android\</a:t>
            </a:r>
            <a:r>
              <a:rPr lang="en-US" dirty="0" err="1" smtClean="0">
                <a:solidFill>
                  <a:schemeClr val="accent1"/>
                </a:solidFill>
              </a:rPr>
              <a:t>avd</a:t>
            </a:r>
            <a:r>
              <a:rPr lang="en-US" dirty="0" smtClean="0">
                <a:solidFill>
                  <a:schemeClr val="accent1"/>
                </a:solidFill>
              </a:rPr>
              <a:t>\Emulator-Api23.avd</a:t>
            </a:r>
          </a:p>
          <a:p>
            <a:r>
              <a:rPr lang="en-US" dirty="0" smtClean="0"/>
              <a:t>Config content:</a:t>
            </a:r>
            <a:endParaRPr lang="en-US" dirty="0"/>
          </a:p>
          <a:p>
            <a:pPr lvl="1"/>
            <a:r>
              <a:rPr lang="en-US" dirty="0" err="1" smtClean="0">
                <a:solidFill>
                  <a:schemeClr val="accent1"/>
                </a:solidFill>
              </a:rPr>
              <a:t>PlayStore.enabled</a:t>
            </a:r>
            <a:r>
              <a:rPr lang="en-US" dirty="0" smtClean="0">
                <a:solidFill>
                  <a:schemeClr val="accent1"/>
                </a:solidFill>
              </a:rPr>
              <a:t>=false</a:t>
            </a:r>
          </a:p>
          <a:p>
            <a:pPr lvl="1"/>
            <a:r>
              <a:rPr lang="en-US" dirty="0" err="1" smtClean="0">
                <a:solidFill>
                  <a:schemeClr val="accent1"/>
                </a:solidFill>
              </a:rPr>
              <a:t>avd.ini.encoding</a:t>
            </a:r>
            <a:r>
              <a:rPr lang="en-US" dirty="0" smtClean="0">
                <a:solidFill>
                  <a:schemeClr val="accent1"/>
                </a:solidFill>
              </a:rPr>
              <a:t>=UTF-8</a:t>
            </a:r>
          </a:p>
          <a:p>
            <a:pPr lvl="1"/>
            <a:r>
              <a:rPr lang="en-US" dirty="0" err="1" smtClean="0">
                <a:solidFill>
                  <a:schemeClr val="accent1"/>
                </a:solidFill>
              </a:rPr>
              <a:t>hw.cpu.arch</a:t>
            </a:r>
            <a:r>
              <a:rPr lang="en-US" dirty="0" smtClean="0">
                <a:solidFill>
                  <a:schemeClr val="accent1"/>
                </a:solidFill>
              </a:rPr>
              <a:t>=x86</a:t>
            </a:r>
          </a:p>
          <a:p>
            <a:pPr lvl="1"/>
            <a:r>
              <a:rPr lang="en-US" dirty="0" err="1" smtClean="0">
                <a:solidFill>
                  <a:schemeClr val="accent1"/>
                </a:solidFill>
              </a:rPr>
              <a:t>hw.sdCard</a:t>
            </a:r>
            <a:r>
              <a:rPr lang="en-US" dirty="0" smtClean="0">
                <a:solidFill>
                  <a:schemeClr val="accent1"/>
                </a:solidFill>
              </a:rPr>
              <a:t>=yes</a:t>
            </a:r>
          </a:p>
          <a:p>
            <a:pPr lvl="1"/>
            <a:r>
              <a:rPr lang="en-US" dirty="0" smtClean="0">
                <a:solidFill>
                  <a:schemeClr val="accent1"/>
                </a:solidFill>
              </a:rPr>
              <a:t>image.sysdir.1=system-images/android-23/default/x86/</a:t>
            </a:r>
          </a:p>
          <a:p>
            <a:pPr lvl="1"/>
            <a:r>
              <a:rPr lang="en-US" dirty="0" err="1" smtClean="0">
                <a:solidFill>
                  <a:schemeClr val="accent1"/>
                </a:solidFill>
              </a:rPr>
              <a:t>sdcard.size</a:t>
            </a:r>
            <a:r>
              <a:rPr lang="en-US" dirty="0" smtClean="0">
                <a:solidFill>
                  <a:schemeClr val="accent1"/>
                </a:solidFill>
              </a:rPr>
              <a:t>=12M</a:t>
            </a:r>
          </a:p>
          <a:p>
            <a:pPr lvl="1"/>
            <a:r>
              <a:rPr lang="en-US" dirty="0" err="1" smtClean="0">
                <a:solidFill>
                  <a:schemeClr val="accent1"/>
                </a:solidFill>
              </a:rPr>
              <a:t>hw.lcd.density</a:t>
            </a:r>
            <a:r>
              <a:rPr lang="en-US" dirty="0" smtClean="0">
                <a:solidFill>
                  <a:schemeClr val="accent1"/>
                </a:solidFill>
              </a:rPr>
              <a:t>=240</a:t>
            </a:r>
          </a:p>
          <a:p>
            <a:pPr lvl="1"/>
            <a:r>
              <a:rPr lang="en-US" dirty="0" smtClean="0">
                <a:solidFill>
                  <a:schemeClr val="accent1"/>
                </a:solidFill>
              </a:rPr>
              <a:t>skin.name=480x800</a:t>
            </a:r>
          </a:p>
          <a:p>
            <a:pPr lvl="1"/>
            <a:r>
              <a:rPr lang="en-US" dirty="0" err="1" smtClean="0">
                <a:solidFill>
                  <a:schemeClr val="accent1"/>
                </a:solidFill>
              </a:rPr>
              <a:t>hw.gpu.enabled</a:t>
            </a:r>
            <a:r>
              <a:rPr lang="en-US" dirty="0" smtClean="0">
                <a:solidFill>
                  <a:schemeClr val="accent1"/>
                </a:solidFill>
              </a:rPr>
              <a:t>=yes</a:t>
            </a:r>
          </a:p>
          <a:p>
            <a:pPr lvl="1"/>
            <a:r>
              <a:rPr lang="en-US" dirty="0" err="1" smtClean="0">
                <a:solidFill>
                  <a:schemeClr val="accent1"/>
                </a:solidFill>
              </a:rPr>
              <a:t>hw.keyboard</a:t>
            </a:r>
            <a:r>
              <a:rPr lang="en-US" dirty="0" smtClean="0">
                <a:solidFill>
                  <a:schemeClr val="accent1"/>
                </a:solidFill>
              </a:rPr>
              <a:t>=no</a:t>
            </a:r>
            <a:endParaRPr lang="en-US" dirty="0"/>
          </a:p>
        </p:txBody>
      </p:sp>
    </p:spTree>
    <p:extLst>
      <p:ext uri="{BB962C8B-B14F-4D97-AF65-F5344CB8AC3E}">
        <p14:creationId xmlns:p14="http://schemas.microsoft.com/office/powerpoint/2010/main" val="205602952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Start Emulator</a:t>
            </a:r>
            <a:endParaRPr lang="en-US" dirty="0"/>
          </a:p>
        </p:txBody>
      </p:sp>
      <p:sp>
        <p:nvSpPr>
          <p:cNvPr id="7" name="Content Placeholder 2"/>
          <p:cNvSpPr>
            <a:spLocks noGrp="1"/>
          </p:cNvSpPr>
          <p:nvPr>
            <p:ph idx="1"/>
          </p:nvPr>
        </p:nvSpPr>
        <p:spPr>
          <a:xfrm>
            <a:off x="0" y="1524000"/>
            <a:ext cx="9144000" cy="5334000"/>
          </a:xfrm>
        </p:spPr>
        <p:txBody>
          <a:bodyPr>
            <a:normAutofit fontScale="92500"/>
          </a:bodyPr>
          <a:lstStyle/>
          <a:p>
            <a:r>
              <a:rPr lang="en-US" dirty="0" smtClean="0"/>
              <a:t>Usage</a:t>
            </a:r>
          </a:p>
          <a:p>
            <a:pPr lvl="1"/>
            <a:r>
              <a:rPr lang="en-US" dirty="0">
                <a:solidFill>
                  <a:schemeClr val="accent1"/>
                </a:solidFill>
              </a:rPr>
              <a:t>emulator -</a:t>
            </a:r>
            <a:r>
              <a:rPr lang="en-US" dirty="0" err="1">
                <a:solidFill>
                  <a:schemeClr val="accent1"/>
                </a:solidFill>
              </a:rPr>
              <a:t>avd</a:t>
            </a:r>
            <a:r>
              <a:rPr lang="en-US" dirty="0">
                <a:solidFill>
                  <a:schemeClr val="accent1"/>
                </a:solidFill>
              </a:rPr>
              <a:t> &lt;</a:t>
            </a:r>
            <a:r>
              <a:rPr lang="en-US" dirty="0" err="1">
                <a:solidFill>
                  <a:schemeClr val="accent1"/>
                </a:solidFill>
              </a:rPr>
              <a:t>avd_name</a:t>
            </a:r>
            <a:r>
              <a:rPr lang="en-US" dirty="0">
                <a:solidFill>
                  <a:schemeClr val="accent1"/>
                </a:solidFill>
              </a:rPr>
              <a:t>&gt; [&lt;options</a:t>
            </a:r>
            <a:r>
              <a:rPr lang="en-US" dirty="0" smtClean="0">
                <a:solidFill>
                  <a:schemeClr val="accent1"/>
                </a:solidFill>
              </a:rPr>
              <a:t>&gt;]</a:t>
            </a:r>
          </a:p>
          <a:p>
            <a:r>
              <a:rPr lang="en-US" dirty="0" smtClean="0"/>
              <a:t>Options</a:t>
            </a:r>
            <a:endParaRPr lang="en-US" dirty="0"/>
          </a:p>
          <a:p>
            <a:pPr lvl="1"/>
            <a:r>
              <a:rPr lang="en-US" dirty="0"/>
              <a:t>-</a:t>
            </a:r>
            <a:r>
              <a:rPr lang="en-US" dirty="0" smtClean="0"/>
              <a:t>wipe-data		// Wipe and start clean image</a:t>
            </a:r>
          </a:p>
          <a:p>
            <a:pPr lvl="1"/>
            <a:r>
              <a:rPr lang="en-US" dirty="0"/>
              <a:t>-</a:t>
            </a:r>
            <a:r>
              <a:rPr lang="en-US" dirty="0" err="1"/>
              <a:t>gpu</a:t>
            </a:r>
            <a:r>
              <a:rPr lang="en-US" dirty="0"/>
              <a:t> </a:t>
            </a:r>
            <a:r>
              <a:rPr lang="en-US" dirty="0" smtClean="0"/>
              <a:t>on			// </a:t>
            </a:r>
            <a:r>
              <a:rPr lang="en-US" dirty="0"/>
              <a:t>Turn on graphics </a:t>
            </a:r>
            <a:r>
              <a:rPr lang="en-US" dirty="0" smtClean="0"/>
              <a:t>acceleration</a:t>
            </a:r>
          </a:p>
          <a:p>
            <a:pPr lvl="1"/>
            <a:r>
              <a:rPr lang="en-US" dirty="0"/>
              <a:t>-</a:t>
            </a:r>
            <a:r>
              <a:rPr lang="en-US" dirty="0" err="1"/>
              <a:t>timezone</a:t>
            </a:r>
            <a:r>
              <a:rPr lang="en-US" dirty="0"/>
              <a:t> </a:t>
            </a:r>
            <a:r>
              <a:rPr lang="en-US" dirty="0" smtClean="0"/>
              <a:t>&lt;zone&gt; 	// Set </a:t>
            </a:r>
            <a:r>
              <a:rPr lang="en-US" dirty="0" err="1" smtClean="0"/>
              <a:t>timezone</a:t>
            </a:r>
            <a:endParaRPr lang="en-US" dirty="0" smtClean="0"/>
          </a:p>
          <a:p>
            <a:pPr lvl="1"/>
            <a:r>
              <a:rPr lang="en-US" dirty="0"/>
              <a:t>-</a:t>
            </a:r>
            <a:r>
              <a:rPr lang="en-US" dirty="0" err="1" smtClean="0"/>
              <a:t>noaudio</a:t>
            </a:r>
            <a:r>
              <a:rPr lang="en-US" dirty="0" smtClean="0"/>
              <a:t>		// Disable Audio</a:t>
            </a:r>
          </a:p>
          <a:p>
            <a:pPr lvl="1"/>
            <a:r>
              <a:rPr lang="en-US" dirty="0" smtClean="0"/>
              <a:t>-no-window		// </a:t>
            </a:r>
            <a:r>
              <a:rPr lang="en-US" dirty="0"/>
              <a:t>Disable </a:t>
            </a:r>
            <a:r>
              <a:rPr lang="en-US" dirty="0" smtClean="0"/>
              <a:t>graphical </a:t>
            </a:r>
            <a:r>
              <a:rPr lang="en-US" dirty="0"/>
              <a:t>window display</a:t>
            </a:r>
            <a:endParaRPr lang="en-US" dirty="0" smtClean="0"/>
          </a:p>
          <a:p>
            <a:pPr lvl="1"/>
            <a:r>
              <a:rPr lang="en-US" dirty="0"/>
              <a:t>-</a:t>
            </a:r>
            <a:r>
              <a:rPr lang="en-US" dirty="0" smtClean="0"/>
              <a:t>no-boot-</a:t>
            </a:r>
            <a:r>
              <a:rPr lang="en-US" dirty="0" err="1" smtClean="0"/>
              <a:t>anim</a:t>
            </a:r>
            <a:r>
              <a:rPr lang="en-US" dirty="0" smtClean="0"/>
              <a:t>	</a:t>
            </a:r>
            <a:r>
              <a:rPr lang="en-US" dirty="0"/>
              <a:t>	// Disable animations on </a:t>
            </a:r>
            <a:r>
              <a:rPr lang="en-US" dirty="0" smtClean="0"/>
              <a:t>boot</a:t>
            </a:r>
            <a:endParaRPr lang="en-US" dirty="0"/>
          </a:p>
          <a:p>
            <a:pPr lvl="1"/>
            <a:r>
              <a:rPr lang="en-US" dirty="0" smtClean="0"/>
              <a:t>-</a:t>
            </a:r>
            <a:r>
              <a:rPr lang="en-US" dirty="0" err="1"/>
              <a:t>cpu</a:t>
            </a:r>
            <a:r>
              <a:rPr lang="en-US" dirty="0"/>
              <a:t>-delay &lt;delay</a:t>
            </a:r>
            <a:r>
              <a:rPr lang="en-US" dirty="0" smtClean="0"/>
              <a:t>&gt; 	// Slow down emulator, </a:t>
            </a:r>
            <a:r>
              <a:rPr lang="en-US" dirty="0" err="1" smtClean="0"/>
              <a:t>deplay</a:t>
            </a:r>
            <a:r>
              <a:rPr lang="en-US" dirty="0" smtClean="0"/>
              <a:t> 0-1000</a:t>
            </a:r>
          </a:p>
          <a:p>
            <a:r>
              <a:rPr lang="en-US" dirty="0" smtClean="0">
                <a:hlinkClick r:id="rId3"/>
              </a:rPr>
              <a:t>Complete specs</a:t>
            </a:r>
            <a:endParaRPr lang="en-US" dirty="0">
              <a:solidFill>
                <a:schemeClr val="tx2"/>
              </a:solidFill>
            </a:endParaRPr>
          </a:p>
        </p:txBody>
      </p:sp>
    </p:spTree>
    <p:extLst>
      <p:ext uri="{BB962C8B-B14F-4D97-AF65-F5344CB8AC3E}">
        <p14:creationId xmlns:p14="http://schemas.microsoft.com/office/powerpoint/2010/main" val="2631386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Delete Emulators</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smtClean="0"/>
              <a:t>No command, just delete files</a:t>
            </a:r>
          </a:p>
          <a:p>
            <a:pPr marL="722376" lvl="2" indent="0">
              <a:buNone/>
            </a:pPr>
            <a:r>
              <a:rPr lang="en-US" sz="3200" dirty="0">
                <a:solidFill>
                  <a:schemeClr val="accent1"/>
                </a:solidFill>
              </a:rPr>
              <a:t>cd ~/.android/</a:t>
            </a:r>
            <a:r>
              <a:rPr lang="en-US" sz="3200" dirty="0" err="1">
                <a:solidFill>
                  <a:schemeClr val="accent1"/>
                </a:solidFill>
              </a:rPr>
              <a:t>avd</a:t>
            </a:r>
            <a:endParaRPr lang="en-US" sz="3200" dirty="0">
              <a:solidFill>
                <a:schemeClr val="accent1"/>
              </a:solidFill>
            </a:endParaRPr>
          </a:p>
          <a:p>
            <a:pPr marL="722376" lvl="2" indent="0">
              <a:buNone/>
            </a:pPr>
            <a:r>
              <a:rPr lang="en-US" sz="3200" dirty="0" smtClean="0">
                <a:solidFill>
                  <a:schemeClr val="accent1"/>
                </a:solidFill>
              </a:rPr>
              <a:t>ls -la</a:t>
            </a:r>
            <a:endParaRPr lang="en-US" sz="3200" dirty="0">
              <a:solidFill>
                <a:schemeClr val="accent1"/>
              </a:solidFill>
            </a:endParaRPr>
          </a:p>
          <a:p>
            <a:pPr marL="722376" lvl="2" indent="0">
              <a:buNone/>
            </a:pPr>
            <a:r>
              <a:rPr lang="en-US" sz="3200" dirty="0" err="1">
                <a:solidFill>
                  <a:schemeClr val="accent1"/>
                </a:solidFill>
              </a:rPr>
              <a:t>rm</a:t>
            </a:r>
            <a:r>
              <a:rPr lang="en-US" sz="3200" dirty="0">
                <a:solidFill>
                  <a:schemeClr val="accent1"/>
                </a:solidFill>
              </a:rPr>
              <a:t> -</a:t>
            </a:r>
            <a:r>
              <a:rPr lang="en-US" sz="3200" dirty="0" err="1">
                <a:solidFill>
                  <a:schemeClr val="accent1"/>
                </a:solidFill>
              </a:rPr>
              <a:t>rf</a:t>
            </a:r>
            <a:r>
              <a:rPr lang="en-US" sz="3200" dirty="0">
                <a:solidFill>
                  <a:schemeClr val="accent1"/>
                </a:solidFill>
              </a:rPr>
              <a:t> what-you-want-to-delete</a:t>
            </a:r>
            <a:endParaRPr lang="en-US" sz="3200" dirty="0" smtClean="0">
              <a:solidFill>
                <a:schemeClr val="accent1"/>
              </a:solidFill>
            </a:endParaRPr>
          </a:p>
        </p:txBody>
      </p:sp>
    </p:spTree>
    <p:extLst>
      <p:ext uri="{BB962C8B-B14F-4D97-AF65-F5344CB8AC3E}">
        <p14:creationId xmlns:p14="http://schemas.microsoft.com/office/powerpoint/2010/main" val="57502969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FAQ</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a:t>How to type in </a:t>
            </a:r>
            <a:r>
              <a:rPr lang="en-US" dirty="0" smtClean="0"/>
              <a:t>Emulator </a:t>
            </a:r>
            <a:r>
              <a:rPr lang="en-US" dirty="0"/>
              <a:t>using </a:t>
            </a:r>
            <a:r>
              <a:rPr lang="en-US" dirty="0" smtClean="0"/>
              <a:t>PC Keyboard</a:t>
            </a:r>
          </a:p>
          <a:p>
            <a:pPr lvl="1"/>
            <a:r>
              <a:rPr lang="en-US" dirty="0" smtClean="0"/>
              <a:t>Place “</a:t>
            </a:r>
            <a:r>
              <a:rPr lang="en-US" dirty="0" err="1" smtClean="0"/>
              <a:t>hw.keyboard</a:t>
            </a:r>
            <a:r>
              <a:rPr lang="en-US" dirty="0" smtClean="0"/>
              <a:t>=yes” in config.ini</a:t>
            </a:r>
          </a:p>
          <a:p>
            <a:pPr lvl="1"/>
            <a:r>
              <a:rPr lang="en-US" dirty="0" smtClean="0"/>
              <a:t>Config location:</a:t>
            </a:r>
          </a:p>
          <a:p>
            <a:pPr lvl="2"/>
            <a:r>
              <a:rPr lang="en-US" dirty="0" smtClean="0"/>
              <a:t>~/.</a:t>
            </a:r>
            <a:r>
              <a:rPr lang="en-US" dirty="0"/>
              <a:t>android/</a:t>
            </a:r>
            <a:r>
              <a:rPr lang="en-US" dirty="0" err="1"/>
              <a:t>avd</a:t>
            </a:r>
            <a:r>
              <a:rPr lang="en-US" dirty="0"/>
              <a:t>/&lt;</a:t>
            </a:r>
            <a:r>
              <a:rPr lang="en-US" dirty="0" err="1"/>
              <a:t>The_Device_Name</a:t>
            </a:r>
            <a:r>
              <a:rPr lang="en-US" dirty="0"/>
              <a:t>&gt;/</a:t>
            </a:r>
            <a:r>
              <a:rPr lang="en-US" dirty="0" smtClean="0"/>
              <a:t>config.ini</a:t>
            </a:r>
          </a:p>
        </p:txBody>
      </p:sp>
    </p:spTree>
    <p:extLst>
      <p:ext uri="{BB962C8B-B14F-4D97-AF65-F5344CB8AC3E}">
        <p14:creationId xmlns:p14="http://schemas.microsoft.com/office/powerpoint/2010/main" val="388571477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Inspect UI</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smtClean="0"/>
              <a:t>%ANDROID_HOME%\tools\</a:t>
            </a:r>
            <a:r>
              <a:rPr lang="en-US" dirty="0" err="1" smtClean="0"/>
              <a:t>uiautomatorviewer</a:t>
            </a:r>
            <a:endParaRPr lang="en-US" dirty="0" smtClean="0"/>
          </a:p>
          <a:p>
            <a:pPr lvl="1"/>
            <a:r>
              <a:rPr lang="en-US" dirty="0" smtClean="0">
                <a:solidFill>
                  <a:srgbClr val="FF0000"/>
                </a:solidFill>
              </a:rPr>
              <a:t>…remind me to demo this later </a:t>
            </a:r>
            <a:r>
              <a:rPr lang="en-US" dirty="0" smtClean="0">
                <a:solidFill>
                  <a:srgbClr val="FF0000"/>
                </a:solidFill>
                <a:sym typeface="Wingdings" panose="05000000000000000000" pitchFamily="2" charset="2"/>
              </a:rPr>
              <a:t></a:t>
            </a:r>
            <a:endParaRPr lang="en-US" dirty="0" smtClean="0">
              <a:solidFill>
                <a:srgbClr val="FF0000"/>
              </a:solidFill>
            </a:endParaRPr>
          </a:p>
        </p:txBody>
      </p:sp>
    </p:spTree>
    <p:extLst>
      <p:ext uri="{BB962C8B-B14F-4D97-AF65-F5344CB8AC3E}">
        <p14:creationId xmlns:p14="http://schemas.microsoft.com/office/powerpoint/2010/main" val="164405740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09800"/>
            <a:ext cx="8077200" cy="1981200"/>
          </a:xfrm>
        </p:spPr>
        <p:txBody>
          <a:bodyPr>
            <a:normAutofit/>
          </a:bodyPr>
          <a:lstStyle/>
          <a:p>
            <a:pPr algn="ctr"/>
            <a:r>
              <a:rPr lang="en-US" dirty="0"/>
              <a:t>Work with Android </a:t>
            </a:r>
            <a:r>
              <a:rPr lang="en-US" dirty="0" smtClean="0"/>
              <a:t/>
            </a:r>
            <a:br>
              <a:rPr lang="en-US" dirty="0" smtClean="0"/>
            </a:br>
            <a:r>
              <a:rPr lang="en-US" dirty="0" smtClean="0"/>
              <a:t>Emulators </a:t>
            </a:r>
            <a:r>
              <a:rPr lang="en-US" dirty="0"/>
              <a:t>and Devices</a:t>
            </a:r>
            <a:endParaRPr lang="bg-BG" dirty="0"/>
          </a:p>
        </p:txBody>
      </p:sp>
      <p:sp>
        <p:nvSpPr>
          <p:cNvPr id="8" name="Title 1"/>
          <p:cNvSpPr txBox="1">
            <a:spLocks/>
          </p:cNvSpPr>
          <p:nvPr/>
        </p:nvSpPr>
        <p:spPr>
          <a:xfrm>
            <a:off x="4953000" y="5715000"/>
            <a:ext cx="3886200" cy="914400"/>
          </a:xfrm>
          <a:prstGeom prst="rect">
            <a:avLst/>
          </a:prstGeom>
        </p:spPr>
        <p:txBody>
          <a:bodyPr vert="horz" lIns="91440" tIns="0" rIns="45720" bIns="0" rtlCol="0" anchor="t">
            <a:normAutofit/>
            <a:scene3d>
              <a:camera prst="orthographicFront"/>
              <a:lightRig rig="threePt" dir="t">
                <a:rot lat="0" lon="0" rev="4800000"/>
              </a:lightRig>
            </a:scene3d>
            <a:sp3d prstMaterial="matte">
              <a:bevelT w="50800" h="10160"/>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500" b="1" i="0" u="none" strike="noStrike" kern="1200" cap="none" spc="0" normalizeH="0" baseline="0" noProof="0" dirty="0" smtClean="0">
                <a:ln>
                  <a:noFill/>
                </a:ln>
                <a:solidFill>
                  <a:schemeClr val="tx1">
                    <a:lumMod val="85000"/>
                  </a:schemeClr>
                </a:solidFill>
                <a:effectLst/>
                <a:uLnTx/>
                <a:uFillTx/>
                <a:latin typeface="+mj-lt"/>
                <a:ea typeface="+mj-ea"/>
                <a:cs typeface="+mj-cs"/>
              </a:rPr>
              <a:t>www.pragmatic.bg</a:t>
            </a:r>
            <a:endParaRPr kumimoji="0" lang="en-US" sz="3500" b="1" i="0" u="none" strike="noStrike" kern="1200" cap="none" spc="0" normalizeH="0" baseline="0" noProof="0" dirty="0">
              <a:ln>
                <a:noFill/>
              </a:ln>
              <a:solidFill>
                <a:schemeClr val="tx1">
                  <a:lumMod val="85000"/>
                </a:schemeClr>
              </a:solidFill>
              <a:effectLst/>
              <a:uLnTx/>
              <a:uFillTx/>
              <a:latin typeface="+mj-lt"/>
              <a:ea typeface="+mj-ea"/>
              <a:cs typeface="+mj-cs"/>
            </a:endParaRPr>
          </a:p>
        </p:txBody>
      </p:sp>
    </p:spTree>
    <p:extLst>
      <p:ext uri="{BB962C8B-B14F-4D97-AF65-F5344CB8AC3E}">
        <p14:creationId xmlns:p14="http://schemas.microsoft.com/office/powerpoint/2010/main" val="3314594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Apple Account</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smtClean="0"/>
              <a:t>In order to do anything on </a:t>
            </a:r>
            <a:r>
              <a:rPr lang="en-US" dirty="0" err="1" smtClean="0"/>
              <a:t>macOS</a:t>
            </a:r>
            <a:r>
              <a:rPr lang="en-US" dirty="0" smtClean="0"/>
              <a:t> most likely you need Apple account</a:t>
            </a:r>
          </a:p>
          <a:p>
            <a:pPr lvl="1"/>
            <a:r>
              <a:rPr lang="en-US" dirty="0" smtClean="0"/>
              <a:t>Usually creating Apple account require billing info and you need to enter you credit car number</a:t>
            </a:r>
          </a:p>
          <a:p>
            <a:pPr lvl="1"/>
            <a:r>
              <a:rPr lang="en-US" dirty="0" smtClean="0"/>
              <a:t>Luckily there is workaround</a:t>
            </a:r>
          </a:p>
          <a:p>
            <a:pPr lvl="2"/>
            <a:r>
              <a:rPr lang="en-US" dirty="0" smtClean="0"/>
              <a:t>Open </a:t>
            </a:r>
            <a:r>
              <a:rPr lang="en-US" dirty="0" err="1" smtClean="0"/>
              <a:t>AppStore</a:t>
            </a:r>
            <a:r>
              <a:rPr lang="en-US" dirty="0" smtClean="0"/>
              <a:t>, search for some free music or app, click get. When you are prompted for account select register new account and you will be able to select payment “None” which will not require your credit card number.</a:t>
            </a:r>
          </a:p>
          <a:p>
            <a:pPr lvl="2"/>
            <a:r>
              <a:rPr lang="en-US" dirty="0" smtClean="0">
                <a:hlinkClick r:id="rId3"/>
              </a:rPr>
              <a:t>Read more about this!</a:t>
            </a:r>
            <a:endParaRPr lang="en-US" dirty="0" smtClean="0"/>
          </a:p>
        </p:txBody>
      </p:sp>
    </p:spTree>
    <p:extLst>
      <p:ext uri="{BB962C8B-B14F-4D97-AF65-F5344CB8AC3E}">
        <p14:creationId xmlns:p14="http://schemas.microsoft.com/office/powerpoint/2010/main" val="418045567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Android </a:t>
            </a:r>
            <a:r>
              <a:rPr lang="en-US" dirty="0" smtClean="0"/>
              <a:t>Apps</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smtClean="0"/>
              <a:t>Android apps are named *.</a:t>
            </a:r>
            <a:r>
              <a:rPr lang="en-US" dirty="0" err="1" smtClean="0"/>
              <a:t>apk</a:t>
            </a:r>
            <a:endParaRPr lang="en-US" dirty="0" smtClean="0"/>
          </a:p>
          <a:p>
            <a:pPr lvl="1"/>
            <a:r>
              <a:rPr lang="en-US" dirty="0" smtClean="0"/>
              <a:t>Release builds</a:t>
            </a:r>
          </a:p>
          <a:p>
            <a:pPr lvl="2"/>
            <a:r>
              <a:rPr lang="en-US" dirty="0" smtClean="0"/>
              <a:t>Require signing</a:t>
            </a:r>
          </a:p>
          <a:p>
            <a:pPr lvl="2"/>
            <a:r>
              <a:rPr lang="en-US" dirty="0" smtClean="0"/>
              <a:t>Can run on both emulators and devices</a:t>
            </a:r>
          </a:p>
          <a:p>
            <a:pPr lvl="1"/>
            <a:r>
              <a:rPr lang="en-US" dirty="0" smtClean="0"/>
              <a:t>Debug builds</a:t>
            </a:r>
          </a:p>
          <a:p>
            <a:pPr lvl="2"/>
            <a:r>
              <a:rPr lang="en-US" dirty="0" smtClean="0"/>
              <a:t>Do not require signing</a:t>
            </a:r>
          </a:p>
          <a:p>
            <a:pPr lvl="2"/>
            <a:r>
              <a:rPr lang="en-US" dirty="0" smtClean="0"/>
              <a:t>Can run only on emulators</a:t>
            </a:r>
          </a:p>
          <a:p>
            <a:pPr lvl="2"/>
            <a:endParaRPr lang="en-US" dirty="0" smtClean="0"/>
          </a:p>
          <a:p>
            <a:r>
              <a:rPr lang="en-US" dirty="0" smtClean="0"/>
              <a:t>Package Ids</a:t>
            </a:r>
            <a:endParaRPr lang="en-US" dirty="0"/>
          </a:p>
          <a:p>
            <a:pPr lvl="1"/>
            <a:r>
              <a:rPr lang="en-US" sz="2400" dirty="0" smtClean="0"/>
              <a:t>When installed on device/emulator each app has its unique </a:t>
            </a:r>
            <a:r>
              <a:rPr lang="en-US" sz="2400" dirty="0" err="1" smtClean="0"/>
              <a:t>packageid</a:t>
            </a:r>
            <a:r>
              <a:rPr lang="en-US" sz="2400" dirty="0" smtClean="0"/>
              <a:t>, usually in this format: </a:t>
            </a:r>
            <a:r>
              <a:rPr lang="en-US" sz="2400" dirty="0" err="1" smtClean="0">
                <a:solidFill>
                  <a:srgbClr val="FF0000"/>
                </a:solidFill>
              </a:rPr>
              <a:t>com.company.appname</a:t>
            </a:r>
            <a:endParaRPr lang="en-US" sz="2400" dirty="0" smtClean="0">
              <a:solidFill>
                <a:srgbClr val="FF0000"/>
              </a:solidFill>
            </a:endParaRPr>
          </a:p>
        </p:txBody>
      </p:sp>
    </p:spTree>
    <p:extLst>
      <p:ext uri="{BB962C8B-B14F-4D97-AF65-F5344CB8AC3E}">
        <p14:creationId xmlns:p14="http://schemas.microsoft.com/office/powerpoint/2010/main" val="5709142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Android Debug </a:t>
            </a:r>
            <a:r>
              <a:rPr lang="en-US" dirty="0" smtClean="0"/>
              <a:t>Bridge</a:t>
            </a:r>
            <a:endParaRPr lang="en-US" dirty="0"/>
          </a:p>
        </p:txBody>
      </p:sp>
      <p:sp>
        <p:nvSpPr>
          <p:cNvPr id="7" name="Content Placeholder 2"/>
          <p:cNvSpPr>
            <a:spLocks noGrp="1"/>
          </p:cNvSpPr>
          <p:nvPr>
            <p:ph idx="1"/>
          </p:nvPr>
        </p:nvSpPr>
        <p:spPr>
          <a:xfrm>
            <a:off x="0" y="1524000"/>
            <a:ext cx="9144000" cy="5334000"/>
          </a:xfrm>
        </p:spPr>
        <p:txBody>
          <a:bodyPr>
            <a:normAutofit lnSpcReduction="10000"/>
          </a:bodyPr>
          <a:lstStyle/>
          <a:p>
            <a:r>
              <a:rPr lang="en-US" dirty="0">
                <a:hlinkClick r:id="rId3"/>
              </a:rPr>
              <a:t>Android Debug </a:t>
            </a:r>
            <a:r>
              <a:rPr lang="en-US" dirty="0" smtClean="0">
                <a:hlinkClick r:id="rId3"/>
              </a:rPr>
              <a:t>Bridge </a:t>
            </a:r>
            <a:r>
              <a:rPr lang="en-US" dirty="0" smtClean="0"/>
              <a:t>(</a:t>
            </a:r>
            <a:r>
              <a:rPr lang="en-US" dirty="0" err="1" smtClean="0"/>
              <a:t>a.k.a</a:t>
            </a:r>
            <a:r>
              <a:rPr lang="en-US" dirty="0" smtClean="0"/>
              <a:t> adb)</a:t>
            </a:r>
          </a:p>
          <a:p>
            <a:pPr lvl="1"/>
            <a:r>
              <a:rPr lang="en-US" dirty="0" smtClean="0"/>
              <a:t>Command </a:t>
            </a:r>
            <a:r>
              <a:rPr lang="en-US" dirty="0"/>
              <a:t>line tool that lets you communicate with an </a:t>
            </a:r>
            <a:r>
              <a:rPr lang="en-US" dirty="0" smtClean="0"/>
              <a:t>emulators and android devices. </a:t>
            </a:r>
          </a:p>
          <a:p>
            <a:pPr lvl="1"/>
            <a:r>
              <a:rPr lang="en-US" dirty="0" smtClean="0"/>
              <a:t>Includes </a:t>
            </a:r>
            <a:r>
              <a:rPr lang="en-US" dirty="0"/>
              <a:t>three </a:t>
            </a:r>
            <a:r>
              <a:rPr lang="en-US" dirty="0" smtClean="0"/>
              <a:t>components</a:t>
            </a:r>
          </a:p>
          <a:p>
            <a:pPr lvl="2"/>
            <a:r>
              <a:rPr lang="en-US" b="1" dirty="0" smtClean="0"/>
              <a:t>A client</a:t>
            </a:r>
            <a:r>
              <a:rPr lang="en-US" dirty="0" smtClean="0"/>
              <a:t>, which sends commands. The client runs on your development machine. You can invoke a client from a shell by issuing an adb command. </a:t>
            </a:r>
          </a:p>
          <a:p>
            <a:pPr lvl="2"/>
            <a:r>
              <a:rPr lang="en-US" b="1" dirty="0" smtClean="0"/>
              <a:t>A </a:t>
            </a:r>
            <a:r>
              <a:rPr lang="en-US" b="1" dirty="0"/>
              <a:t>daemon</a:t>
            </a:r>
            <a:r>
              <a:rPr lang="en-US" dirty="0"/>
              <a:t>, which runs commands on a device. The daemon runs as a background process on each emulator or device instance.</a:t>
            </a:r>
          </a:p>
          <a:p>
            <a:pPr lvl="2"/>
            <a:r>
              <a:rPr lang="en-US" b="1" dirty="0"/>
              <a:t>A server</a:t>
            </a:r>
            <a:r>
              <a:rPr lang="en-US" dirty="0"/>
              <a:t>, which manages communication between the client and the daemon. The server runs as a background process on your development machine.</a:t>
            </a:r>
          </a:p>
          <a:p>
            <a:pPr lvl="1"/>
            <a:endParaRPr lang="en-US" dirty="0" smtClean="0"/>
          </a:p>
        </p:txBody>
      </p:sp>
    </p:spTree>
    <p:extLst>
      <p:ext uri="{BB962C8B-B14F-4D97-AF65-F5344CB8AC3E}">
        <p14:creationId xmlns:p14="http://schemas.microsoft.com/office/powerpoint/2010/main" val="342014430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Enable adb Debugging</a:t>
            </a:r>
            <a:endParaRPr lang="en-US" dirty="0"/>
          </a:p>
        </p:txBody>
      </p:sp>
      <p:sp>
        <p:nvSpPr>
          <p:cNvPr id="7" name="Content Placeholder 2"/>
          <p:cNvSpPr>
            <a:spLocks noGrp="1"/>
          </p:cNvSpPr>
          <p:nvPr>
            <p:ph idx="1"/>
          </p:nvPr>
        </p:nvSpPr>
        <p:spPr>
          <a:xfrm>
            <a:off x="0" y="1524000"/>
            <a:ext cx="9144000" cy="5334000"/>
          </a:xfrm>
        </p:spPr>
        <p:txBody>
          <a:bodyPr>
            <a:normAutofit lnSpcReduction="10000"/>
          </a:bodyPr>
          <a:lstStyle/>
          <a:p>
            <a:r>
              <a:rPr lang="en-US" dirty="0" smtClean="0"/>
              <a:t>Enable USB Debugging</a:t>
            </a:r>
          </a:p>
          <a:p>
            <a:pPr lvl="1"/>
            <a:r>
              <a:rPr lang="en-US" dirty="0" smtClean="0"/>
              <a:t>In </a:t>
            </a:r>
            <a:r>
              <a:rPr lang="en-US" dirty="0"/>
              <a:t>order to use adb with a device connected over USB, you must enable </a:t>
            </a:r>
            <a:r>
              <a:rPr lang="en-US" b="1" dirty="0"/>
              <a:t>USB debugging</a:t>
            </a:r>
            <a:r>
              <a:rPr lang="en-US" dirty="0"/>
              <a:t> in the device system settings, under </a:t>
            </a:r>
            <a:r>
              <a:rPr lang="en-US" b="1" dirty="0"/>
              <a:t>Developer options</a:t>
            </a:r>
            <a:r>
              <a:rPr lang="en-US" dirty="0"/>
              <a:t>.</a:t>
            </a:r>
          </a:p>
          <a:p>
            <a:endParaRPr lang="en-US" dirty="0" smtClean="0"/>
          </a:p>
          <a:p>
            <a:r>
              <a:rPr lang="en-US" dirty="0" smtClean="0"/>
              <a:t>Enable Developer Options</a:t>
            </a:r>
          </a:p>
          <a:p>
            <a:pPr lvl="1"/>
            <a:r>
              <a:rPr lang="en-US" dirty="0" smtClean="0"/>
              <a:t>On </a:t>
            </a:r>
            <a:r>
              <a:rPr lang="en-US" dirty="0"/>
              <a:t>Android 4.2 and higher, the Developer options screen is hidden by </a:t>
            </a:r>
            <a:r>
              <a:rPr lang="en-US" dirty="0" smtClean="0"/>
              <a:t>default</a:t>
            </a:r>
          </a:p>
          <a:p>
            <a:pPr lvl="1"/>
            <a:r>
              <a:rPr lang="en-US" dirty="0" smtClean="0"/>
              <a:t>To </a:t>
            </a:r>
            <a:r>
              <a:rPr lang="en-US" dirty="0"/>
              <a:t>make it visible, go to </a:t>
            </a:r>
            <a:r>
              <a:rPr lang="en-US" b="1" dirty="0"/>
              <a:t>Settings &gt; About phone</a:t>
            </a:r>
            <a:r>
              <a:rPr lang="en-US" dirty="0"/>
              <a:t> and tap </a:t>
            </a:r>
            <a:r>
              <a:rPr lang="en-US" b="1" dirty="0"/>
              <a:t>Build </a:t>
            </a:r>
            <a:r>
              <a:rPr lang="en-US" b="1" dirty="0" smtClean="0"/>
              <a:t>number </a:t>
            </a:r>
            <a:r>
              <a:rPr lang="en-US" dirty="0" smtClean="0"/>
              <a:t>seven </a:t>
            </a:r>
            <a:r>
              <a:rPr lang="en-US" dirty="0"/>
              <a:t>times. </a:t>
            </a:r>
            <a:endParaRPr lang="en-US" dirty="0" smtClean="0"/>
          </a:p>
          <a:p>
            <a:pPr lvl="1"/>
            <a:r>
              <a:rPr lang="en-US" dirty="0" smtClean="0"/>
              <a:t>Return </a:t>
            </a:r>
            <a:r>
              <a:rPr lang="en-US" dirty="0"/>
              <a:t>to the previous screen to find </a:t>
            </a:r>
            <a:r>
              <a:rPr lang="en-US" b="1" dirty="0"/>
              <a:t>Developer options</a:t>
            </a:r>
            <a:r>
              <a:rPr lang="en-US" dirty="0"/>
              <a:t> at the bottom.</a:t>
            </a:r>
          </a:p>
        </p:txBody>
      </p:sp>
    </p:spTree>
    <p:extLst>
      <p:ext uri="{BB962C8B-B14F-4D97-AF65-F5344CB8AC3E}">
        <p14:creationId xmlns:p14="http://schemas.microsoft.com/office/powerpoint/2010/main" val="162688653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Ports</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smtClean="0"/>
              <a:t>Android emulator can run on even port form 5554 </a:t>
            </a:r>
            <a:r>
              <a:rPr lang="en-US" dirty="0"/>
              <a:t>to </a:t>
            </a:r>
            <a:r>
              <a:rPr lang="en-US" dirty="0" smtClean="0"/>
              <a:t>5584</a:t>
            </a:r>
          </a:p>
          <a:p>
            <a:r>
              <a:rPr lang="en-US" dirty="0"/>
              <a:t>E</a:t>
            </a:r>
            <a:r>
              <a:rPr lang="en-US" dirty="0" smtClean="0"/>
              <a:t>ach </a:t>
            </a:r>
            <a:r>
              <a:rPr lang="en-US" dirty="0"/>
              <a:t>emulator/device instance acquires a pair of sequential </a:t>
            </a:r>
            <a:r>
              <a:rPr lang="en-US" dirty="0" smtClean="0"/>
              <a:t>ports</a:t>
            </a:r>
          </a:p>
          <a:p>
            <a:pPr lvl="1"/>
            <a:r>
              <a:rPr lang="en-US" dirty="0" smtClean="0"/>
              <a:t>An </a:t>
            </a:r>
            <a:r>
              <a:rPr lang="en-US" dirty="0"/>
              <a:t>even-numbered port for console connections </a:t>
            </a:r>
            <a:endParaRPr lang="en-US" dirty="0" smtClean="0"/>
          </a:p>
          <a:p>
            <a:pPr lvl="1"/>
            <a:r>
              <a:rPr lang="en-US" dirty="0"/>
              <a:t>A</a:t>
            </a:r>
            <a:r>
              <a:rPr lang="en-US" dirty="0" smtClean="0"/>
              <a:t>n </a:t>
            </a:r>
            <a:r>
              <a:rPr lang="en-US" dirty="0"/>
              <a:t>odd-numbered port for adb connections. </a:t>
            </a:r>
          </a:p>
          <a:p>
            <a:pPr lvl="2"/>
            <a:r>
              <a:rPr lang="en-US" dirty="0"/>
              <a:t>Emulator 1, console: 5554</a:t>
            </a:r>
            <a:br>
              <a:rPr lang="en-US" dirty="0"/>
            </a:br>
            <a:r>
              <a:rPr lang="en-US" dirty="0"/>
              <a:t>Emulator 1, adb: 5555</a:t>
            </a:r>
            <a:br>
              <a:rPr lang="en-US" dirty="0"/>
            </a:br>
            <a:r>
              <a:rPr lang="en-US" dirty="0"/>
              <a:t>Emulator 2, console: 5556</a:t>
            </a:r>
            <a:br>
              <a:rPr lang="en-US" dirty="0"/>
            </a:br>
            <a:r>
              <a:rPr lang="en-US" dirty="0"/>
              <a:t>Emulator 2, adb: 5557</a:t>
            </a:r>
            <a:endParaRPr lang="en-US" dirty="0" smtClean="0"/>
          </a:p>
        </p:txBody>
      </p:sp>
    </p:spTree>
    <p:extLst>
      <p:ext uri="{BB962C8B-B14F-4D97-AF65-F5344CB8AC3E}">
        <p14:creationId xmlns:p14="http://schemas.microsoft.com/office/powerpoint/2010/main" val="60085956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a:t>
            </a:r>
            <a:r>
              <a:rPr lang="en-US" dirty="0" smtClean="0"/>
              <a:t>db general commands</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smtClean="0"/>
              <a:t>List all running devices and emulators</a:t>
            </a:r>
          </a:p>
          <a:p>
            <a:pPr lvl="1"/>
            <a:r>
              <a:rPr lang="en-US" dirty="0" smtClean="0">
                <a:solidFill>
                  <a:schemeClr val="accent1"/>
                </a:solidFill>
              </a:rPr>
              <a:t>adb devices</a:t>
            </a:r>
          </a:p>
          <a:p>
            <a:pPr lvl="1"/>
            <a:endParaRPr lang="en-US" dirty="0" smtClean="0">
              <a:solidFill>
                <a:srgbClr val="00B050"/>
              </a:solidFill>
            </a:endParaRPr>
          </a:p>
          <a:p>
            <a:endParaRPr lang="en-US" dirty="0">
              <a:solidFill>
                <a:srgbClr val="00B050"/>
              </a:solidFill>
            </a:endParaRPr>
          </a:p>
          <a:p>
            <a:endParaRPr lang="en-US" dirty="0" smtClean="0">
              <a:solidFill>
                <a:srgbClr val="00B050"/>
              </a:solidFill>
            </a:endParaRPr>
          </a:p>
          <a:p>
            <a:endParaRPr lang="en-US" dirty="0" smtClean="0"/>
          </a:p>
          <a:p>
            <a:r>
              <a:rPr lang="en-US" dirty="0" smtClean="0"/>
              <a:t>Help </a:t>
            </a:r>
            <a:endParaRPr lang="en-US" dirty="0"/>
          </a:p>
          <a:p>
            <a:pPr lvl="1"/>
            <a:r>
              <a:rPr lang="en-US" dirty="0">
                <a:solidFill>
                  <a:schemeClr val="accent1"/>
                </a:solidFill>
              </a:rPr>
              <a:t>adb </a:t>
            </a:r>
            <a:r>
              <a:rPr lang="en-US" dirty="0" smtClean="0">
                <a:solidFill>
                  <a:schemeClr val="accent1"/>
                </a:solidFill>
              </a:rPr>
              <a:t>help</a:t>
            </a:r>
            <a:endParaRPr lang="en-US" dirty="0">
              <a:solidFill>
                <a:schemeClr val="accent1"/>
              </a:solidFill>
            </a:endParaRPr>
          </a:p>
          <a:p>
            <a:r>
              <a:rPr lang="en-US" dirty="0" smtClean="0"/>
              <a:t>Get adb version</a:t>
            </a:r>
            <a:endParaRPr lang="en-US" dirty="0"/>
          </a:p>
          <a:p>
            <a:pPr lvl="1"/>
            <a:r>
              <a:rPr lang="en-US" dirty="0">
                <a:solidFill>
                  <a:schemeClr val="accent1"/>
                </a:solidFill>
              </a:rPr>
              <a:t>adb </a:t>
            </a:r>
            <a:r>
              <a:rPr lang="en-US" dirty="0" smtClean="0">
                <a:solidFill>
                  <a:schemeClr val="accent1"/>
                </a:solidFill>
              </a:rPr>
              <a:t>version</a:t>
            </a:r>
            <a:endParaRPr lang="en-US" dirty="0">
              <a:solidFill>
                <a:schemeClr val="accent1"/>
              </a:solidFill>
            </a:endParaRPr>
          </a:p>
          <a:p>
            <a:pPr lvl="1"/>
            <a:endParaRPr lang="en-US" dirty="0" smtClean="0"/>
          </a:p>
        </p:txBody>
      </p:sp>
      <p:pic>
        <p:nvPicPr>
          <p:cNvPr id="4" name="Picture 3"/>
          <p:cNvPicPr>
            <a:picLocks noChangeAspect="1"/>
          </p:cNvPicPr>
          <p:nvPr/>
        </p:nvPicPr>
        <p:blipFill>
          <a:blip r:embed="rId3"/>
          <a:stretch>
            <a:fillRect/>
          </a:stretch>
        </p:blipFill>
        <p:spPr>
          <a:xfrm>
            <a:off x="1308961" y="2667000"/>
            <a:ext cx="6526078" cy="1878237"/>
          </a:xfrm>
          <a:prstGeom prst="rect">
            <a:avLst/>
          </a:prstGeom>
        </p:spPr>
      </p:pic>
    </p:spTree>
    <p:extLst>
      <p:ext uri="{BB962C8B-B14F-4D97-AF65-F5344CB8AC3E}">
        <p14:creationId xmlns:p14="http://schemas.microsoft.com/office/powerpoint/2010/main" val="106963112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a:t>
            </a:r>
            <a:r>
              <a:rPr lang="en-US" dirty="0" smtClean="0"/>
              <a:t>db command to device</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smtClean="0"/>
              <a:t>Syntax</a:t>
            </a:r>
          </a:p>
          <a:p>
            <a:pPr lvl="1"/>
            <a:r>
              <a:rPr lang="en-US" dirty="0">
                <a:solidFill>
                  <a:schemeClr val="accent1"/>
                </a:solidFill>
              </a:rPr>
              <a:t>adb [-d|-e|-s &lt;</a:t>
            </a:r>
            <a:r>
              <a:rPr lang="en-US" dirty="0" err="1">
                <a:solidFill>
                  <a:schemeClr val="accent1"/>
                </a:solidFill>
              </a:rPr>
              <a:t>serialNumber</a:t>
            </a:r>
            <a:r>
              <a:rPr lang="en-US" dirty="0">
                <a:solidFill>
                  <a:schemeClr val="accent1"/>
                </a:solidFill>
              </a:rPr>
              <a:t>&gt;] &lt;command&gt;</a:t>
            </a:r>
            <a:endParaRPr lang="en-US" dirty="0" smtClean="0">
              <a:solidFill>
                <a:schemeClr val="accent1"/>
              </a:solidFill>
            </a:endParaRPr>
          </a:p>
          <a:p>
            <a:pPr lvl="1"/>
            <a:r>
              <a:rPr lang="en-US" dirty="0" smtClean="0"/>
              <a:t>-d </a:t>
            </a:r>
          </a:p>
          <a:p>
            <a:pPr lvl="2"/>
            <a:r>
              <a:rPr lang="en-US" dirty="0" smtClean="0"/>
              <a:t>Direct </a:t>
            </a:r>
            <a:r>
              <a:rPr lang="en-US" dirty="0"/>
              <a:t>an adb command to the only attached USB device</a:t>
            </a:r>
            <a:r>
              <a:rPr lang="en-US" dirty="0" smtClean="0"/>
              <a:t>. </a:t>
            </a:r>
            <a:r>
              <a:rPr lang="en-US" dirty="0"/>
              <a:t>Returns an error if more than one USB device is attached</a:t>
            </a:r>
            <a:r>
              <a:rPr lang="en-US" dirty="0" smtClean="0"/>
              <a:t>.</a:t>
            </a:r>
          </a:p>
          <a:p>
            <a:pPr lvl="1"/>
            <a:r>
              <a:rPr lang="en-US" dirty="0" smtClean="0"/>
              <a:t>-e </a:t>
            </a:r>
            <a:endParaRPr lang="en-US" dirty="0"/>
          </a:p>
          <a:p>
            <a:pPr lvl="2"/>
            <a:r>
              <a:rPr lang="en-US" dirty="0"/>
              <a:t>Direct an adb command to the only running emulator instance</a:t>
            </a:r>
            <a:r>
              <a:rPr lang="en-US" dirty="0" smtClean="0"/>
              <a:t>.</a:t>
            </a:r>
          </a:p>
          <a:p>
            <a:pPr lvl="2"/>
            <a:r>
              <a:rPr lang="en-US" dirty="0"/>
              <a:t>Returns an error if more than one emulator instance is running.</a:t>
            </a:r>
            <a:endParaRPr lang="en-US" dirty="0" smtClean="0"/>
          </a:p>
          <a:p>
            <a:pPr lvl="1"/>
            <a:r>
              <a:rPr lang="en-US" dirty="0" smtClean="0"/>
              <a:t>-s </a:t>
            </a:r>
          </a:p>
          <a:p>
            <a:pPr lvl="2"/>
            <a:r>
              <a:rPr lang="en-US" dirty="0"/>
              <a:t>Direct an adb command a specific emulator/device instance, referred to by its adb-assigned serial number </a:t>
            </a:r>
            <a:endParaRPr lang="en-US" dirty="0" smtClean="0"/>
          </a:p>
        </p:txBody>
      </p:sp>
    </p:spTree>
    <p:extLst>
      <p:ext uri="{BB962C8B-B14F-4D97-AF65-F5344CB8AC3E}">
        <p14:creationId xmlns:p14="http://schemas.microsoft.com/office/powerpoint/2010/main" val="284165607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a:t>
            </a:r>
            <a:r>
              <a:rPr lang="en-US" dirty="0" smtClean="0"/>
              <a:t>db logcat</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smtClean="0"/>
              <a:t>Get logs from device/emulator</a:t>
            </a:r>
          </a:p>
          <a:p>
            <a:pPr lvl="1"/>
            <a:r>
              <a:rPr lang="en-US" dirty="0" smtClean="0"/>
              <a:t>Default: </a:t>
            </a:r>
            <a:r>
              <a:rPr lang="en-US" dirty="0" smtClean="0">
                <a:solidFill>
                  <a:schemeClr val="accent1"/>
                </a:solidFill>
              </a:rPr>
              <a:t>adb logcat</a:t>
            </a:r>
          </a:p>
          <a:p>
            <a:pPr lvl="1"/>
            <a:r>
              <a:rPr lang="en-US" dirty="0" smtClean="0"/>
              <a:t>Write log to file: </a:t>
            </a:r>
            <a:r>
              <a:rPr lang="en-US" dirty="0" smtClean="0">
                <a:solidFill>
                  <a:schemeClr val="accent1"/>
                </a:solidFill>
              </a:rPr>
              <a:t>adb </a:t>
            </a:r>
            <a:r>
              <a:rPr lang="en-US" dirty="0">
                <a:solidFill>
                  <a:schemeClr val="accent1"/>
                </a:solidFill>
              </a:rPr>
              <a:t>logcat -f /</a:t>
            </a:r>
            <a:r>
              <a:rPr lang="en-US" dirty="0" err="1" smtClean="0">
                <a:solidFill>
                  <a:schemeClr val="accent1"/>
                </a:solidFill>
              </a:rPr>
              <a:t>mnt</a:t>
            </a:r>
            <a:r>
              <a:rPr lang="en-US" dirty="0" smtClean="0">
                <a:solidFill>
                  <a:schemeClr val="accent1"/>
                </a:solidFill>
              </a:rPr>
              <a:t>/</a:t>
            </a:r>
            <a:r>
              <a:rPr lang="en-US" dirty="0" err="1" smtClean="0">
                <a:solidFill>
                  <a:schemeClr val="accent1"/>
                </a:solidFill>
              </a:rPr>
              <a:t>sdcard</a:t>
            </a:r>
            <a:r>
              <a:rPr lang="en-US" dirty="0" smtClean="0">
                <a:solidFill>
                  <a:schemeClr val="accent1"/>
                </a:solidFill>
              </a:rPr>
              <a:t>/log.txt</a:t>
            </a:r>
          </a:p>
          <a:p>
            <a:pPr lvl="2"/>
            <a:r>
              <a:rPr lang="en-US" dirty="0" smtClean="0">
                <a:solidFill>
                  <a:srgbClr val="FF0000"/>
                </a:solidFill>
              </a:rPr>
              <a:t>Note that log is written on mobile device, not on your host!</a:t>
            </a:r>
          </a:p>
          <a:p>
            <a:pPr lvl="1"/>
            <a:r>
              <a:rPr lang="en-US" dirty="0" smtClean="0"/>
              <a:t>Clean (flush) the entire log and exit: </a:t>
            </a:r>
            <a:r>
              <a:rPr lang="en-US" dirty="0" smtClean="0">
                <a:solidFill>
                  <a:schemeClr val="accent1"/>
                </a:solidFill>
              </a:rPr>
              <a:t>adb logcat –c</a:t>
            </a:r>
          </a:p>
          <a:p>
            <a:pPr lvl="1"/>
            <a:r>
              <a:rPr lang="en-US" dirty="0" smtClean="0"/>
              <a:t>Dump </a:t>
            </a:r>
            <a:r>
              <a:rPr lang="en-US" dirty="0"/>
              <a:t>the log and then exit (don't block</a:t>
            </a:r>
            <a:r>
              <a:rPr lang="en-US" dirty="0" smtClean="0"/>
              <a:t>): </a:t>
            </a:r>
            <a:r>
              <a:rPr lang="en-US" dirty="0" smtClean="0">
                <a:solidFill>
                  <a:schemeClr val="accent1"/>
                </a:solidFill>
              </a:rPr>
              <a:t>adb logcat –d</a:t>
            </a:r>
          </a:p>
          <a:p>
            <a:pPr lvl="1"/>
            <a:r>
              <a:rPr lang="en-US" dirty="0" smtClean="0"/>
              <a:t>Examples</a:t>
            </a:r>
          </a:p>
          <a:p>
            <a:pPr lvl="2"/>
            <a:r>
              <a:rPr lang="en-US" dirty="0" smtClean="0">
                <a:solidFill>
                  <a:schemeClr val="accent1"/>
                </a:solidFill>
              </a:rPr>
              <a:t>adb</a:t>
            </a:r>
            <a:r>
              <a:rPr lang="en-US" dirty="0">
                <a:solidFill>
                  <a:schemeClr val="accent1"/>
                </a:solidFill>
              </a:rPr>
              <a:t> </a:t>
            </a:r>
            <a:r>
              <a:rPr lang="en-US" dirty="0" smtClean="0">
                <a:solidFill>
                  <a:schemeClr val="accent1"/>
                </a:solidFill>
              </a:rPr>
              <a:t>–s YT910LNE9U logcat –c </a:t>
            </a:r>
          </a:p>
          <a:p>
            <a:pPr lvl="3"/>
            <a:r>
              <a:rPr lang="en-US" dirty="0" smtClean="0">
                <a:solidFill>
                  <a:schemeClr val="accent1"/>
                </a:solidFill>
              </a:rPr>
              <a:t>…run some tests </a:t>
            </a:r>
          </a:p>
          <a:p>
            <a:pPr lvl="2"/>
            <a:r>
              <a:rPr lang="en-US" dirty="0" smtClean="0">
                <a:solidFill>
                  <a:schemeClr val="accent1"/>
                </a:solidFill>
              </a:rPr>
              <a:t>adb </a:t>
            </a:r>
            <a:r>
              <a:rPr lang="en-US" dirty="0">
                <a:solidFill>
                  <a:schemeClr val="accent1"/>
                </a:solidFill>
              </a:rPr>
              <a:t>–s </a:t>
            </a:r>
            <a:r>
              <a:rPr lang="en-US" dirty="0" smtClean="0">
                <a:solidFill>
                  <a:schemeClr val="accent1"/>
                </a:solidFill>
              </a:rPr>
              <a:t>YT910LNE9U logcat –d &gt; console.log</a:t>
            </a:r>
          </a:p>
        </p:txBody>
      </p:sp>
    </p:spTree>
    <p:extLst>
      <p:ext uri="{BB962C8B-B14F-4D97-AF65-F5344CB8AC3E}">
        <p14:creationId xmlns:p14="http://schemas.microsoft.com/office/powerpoint/2010/main" val="134830944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a:t>
            </a:r>
            <a:r>
              <a:rPr lang="en-US" dirty="0" smtClean="0"/>
              <a:t>db </a:t>
            </a:r>
            <a:r>
              <a:rPr lang="en-US" dirty="0" err="1" smtClean="0"/>
              <a:t>bugreport</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smtClean="0"/>
              <a:t>Get logs from device/emulator</a:t>
            </a:r>
          </a:p>
          <a:p>
            <a:pPr lvl="1"/>
            <a:r>
              <a:rPr lang="en-US" dirty="0" smtClean="0"/>
              <a:t>Default: </a:t>
            </a:r>
            <a:r>
              <a:rPr lang="en-US" dirty="0" smtClean="0">
                <a:solidFill>
                  <a:schemeClr val="accent1"/>
                </a:solidFill>
              </a:rPr>
              <a:t>adb </a:t>
            </a:r>
            <a:r>
              <a:rPr lang="en-US" dirty="0" err="1" smtClean="0">
                <a:solidFill>
                  <a:schemeClr val="accent1"/>
                </a:solidFill>
              </a:rPr>
              <a:t>bugreport</a:t>
            </a:r>
            <a:endParaRPr lang="en-US" dirty="0" smtClean="0">
              <a:solidFill>
                <a:schemeClr val="accent1"/>
              </a:solidFill>
            </a:endParaRPr>
          </a:p>
          <a:p>
            <a:pPr lvl="2"/>
            <a:r>
              <a:rPr lang="en-US" dirty="0"/>
              <a:t>Prints </a:t>
            </a:r>
            <a:r>
              <a:rPr lang="en-US" dirty="0" err="1">
                <a:solidFill>
                  <a:schemeClr val="accent1"/>
                </a:solidFill>
              </a:rPr>
              <a:t>dumpsys</a:t>
            </a:r>
            <a:r>
              <a:rPr lang="en-US" dirty="0"/>
              <a:t>, </a:t>
            </a:r>
            <a:r>
              <a:rPr lang="en-US" dirty="0" err="1">
                <a:solidFill>
                  <a:schemeClr val="accent1"/>
                </a:solidFill>
              </a:rPr>
              <a:t>dumpstate</a:t>
            </a:r>
            <a:r>
              <a:rPr lang="en-US" dirty="0"/>
              <a:t>, and </a:t>
            </a:r>
            <a:r>
              <a:rPr lang="en-US" dirty="0">
                <a:solidFill>
                  <a:schemeClr val="accent1"/>
                </a:solidFill>
              </a:rPr>
              <a:t>logcat</a:t>
            </a:r>
            <a:r>
              <a:rPr lang="en-US" dirty="0"/>
              <a:t> data to the screen, for the purposes of bug reporting</a:t>
            </a:r>
            <a:r>
              <a:rPr lang="en-US" dirty="0" smtClean="0"/>
              <a:t>.</a:t>
            </a:r>
          </a:p>
          <a:p>
            <a:pPr lvl="2"/>
            <a:r>
              <a:rPr lang="en-US" dirty="0" smtClean="0"/>
              <a:t>No options are available.</a:t>
            </a:r>
          </a:p>
          <a:p>
            <a:pPr lvl="2"/>
            <a:r>
              <a:rPr lang="en-US" dirty="0" smtClean="0"/>
              <a:t>Most likely you will need to forward it to file</a:t>
            </a:r>
          </a:p>
          <a:p>
            <a:pPr lvl="3"/>
            <a:r>
              <a:rPr lang="en-US" dirty="0" smtClean="0"/>
              <a:t>adb </a:t>
            </a:r>
            <a:r>
              <a:rPr lang="en-US" dirty="0" err="1" smtClean="0"/>
              <a:t>bugreport</a:t>
            </a:r>
            <a:r>
              <a:rPr lang="en-US" dirty="0" smtClean="0"/>
              <a:t> &gt; report.txt</a:t>
            </a:r>
          </a:p>
          <a:p>
            <a:pPr lvl="2"/>
            <a:r>
              <a:rPr lang="en-US" dirty="0" smtClean="0"/>
              <a:t>Sony has a </a:t>
            </a:r>
            <a:r>
              <a:rPr lang="en-US" dirty="0" smtClean="0">
                <a:hlinkClick r:id="rId3"/>
              </a:rPr>
              <a:t>tool</a:t>
            </a:r>
            <a:r>
              <a:rPr lang="en-US" dirty="0" smtClean="0"/>
              <a:t> to read such logs</a:t>
            </a:r>
            <a:endParaRPr lang="en-US" dirty="0"/>
          </a:p>
          <a:p>
            <a:pPr lvl="3"/>
            <a:endParaRPr lang="en-US" dirty="0" smtClean="0"/>
          </a:p>
        </p:txBody>
      </p:sp>
    </p:spTree>
    <p:extLst>
      <p:ext uri="{BB962C8B-B14F-4D97-AF65-F5344CB8AC3E}">
        <p14:creationId xmlns:p14="http://schemas.microsoft.com/office/powerpoint/2010/main" val="117892570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a:t>
            </a:r>
            <a:r>
              <a:rPr lang="en-US" dirty="0" smtClean="0"/>
              <a:t>db install/uninstall</a:t>
            </a:r>
            <a:endParaRPr lang="en-US" dirty="0"/>
          </a:p>
        </p:txBody>
      </p:sp>
      <p:sp>
        <p:nvSpPr>
          <p:cNvPr id="7" name="Content Placeholder 2"/>
          <p:cNvSpPr>
            <a:spLocks noGrp="1"/>
          </p:cNvSpPr>
          <p:nvPr>
            <p:ph idx="1"/>
          </p:nvPr>
        </p:nvSpPr>
        <p:spPr>
          <a:xfrm>
            <a:off x="0" y="1524000"/>
            <a:ext cx="9144000" cy="5334000"/>
          </a:xfrm>
        </p:spPr>
        <p:txBody>
          <a:bodyPr>
            <a:normAutofit lnSpcReduction="10000"/>
          </a:bodyPr>
          <a:lstStyle/>
          <a:p>
            <a:r>
              <a:rPr lang="en-US" dirty="0" smtClean="0"/>
              <a:t>Install file on emulator/device</a:t>
            </a:r>
          </a:p>
          <a:p>
            <a:pPr lvl="1"/>
            <a:r>
              <a:rPr lang="en-US" dirty="0" smtClean="0"/>
              <a:t>Default: </a:t>
            </a:r>
            <a:r>
              <a:rPr lang="en-US" dirty="0" smtClean="0">
                <a:solidFill>
                  <a:schemeClr val="accent1"/>
                </a:solidFill>
              </a:rPr>
              <a:t>adb install &lt;path-to-</a:t>
            </a:r>
            <a:r>
              <a:rPr lang="en-US" dirty="0" err="1" smtClean="0">
                <a:solidFill>
                  <a:schemeClr val="accent1"/>
                </a:solidFill>
              </a:rPr>
              <a:t>apk</a:t>
            </a:r>
            <a:r>
              <a:rPr lang="en-US" dirty="0" smtClean="0">
                <a:solidFill>
                  <a:schemeClr val="accent1"/>
                </a:solidFill>
              </a:rPr>
              <a:t>&gt;</a:t>
            </a:r>
          </a:p>
          <a:p>
            <a:pPr lvl="2"/>
            <a:r>
              <a:rPr lang="en-US" dirty="0" smtClean="0"/>
              <a:t>On Success: Install log </a:t>
            </a:r>
            <a:r>
              <a:rPr lang="en-US" dirty="0"/>
              <a:t>ends with “Success</a:t>
            </a:r>
            <a:r>
              <a:rPr lang="en-US" dirty="0" smtClean="0"/>
              <a:t>”</a:t>
            </a:r>
          </a:p>
          <a:p>
            <a:pPr lvl="2"/>
            <a:r>
              <a:rPr lang="en-US" dirty="0" smtClean="0"/>
              <a:t>On Failure: Failure reason is printed</a:t>
            </a:r>
          </a:p>
          <a:p>
            <a:pPr lvl="3"/>
            <a:r>
              <a:rPr lang="en-US" dirty="0"/>
              <a:t>Example: Failure [INSTALL_FAILED_ALREADY_EXISTS]</a:t>
            </a:r>
          </a:p>
          <a:p>
            <a:pPr lvl="1"/>
            <a:r>
              <a:rPr lang="en-US" dirty="0" smtClean="0"/>
              <a:t>Force reinstall: </a:t>
            </a:r>
            <a:r>
              <a:rPr lang="en-US" dirty="0">
                <a:solidFill>
                  <a:schemeClr val="accent1"/>
                </a:solidFill>
              </a:rPr>
              <a:t>adb install </a:t>
            </a:r>
            <a:r>
              <a:rPr lang="en-US" dirty="0" smtClean="0">
                <a:solidFill>
                  <a:schemeClr val="accent1"/>
                </a:solidFill>
              </a:rPr>
              <a:t>–r &lt;path-to-</a:t>
            </a:r>
            <a:r>
              <a:rPr lang="en-US" dirty="0" err="1" smtClean="0">
                <a:solidFill>
                  <a:schemeClr val="accent1"/>
                </a:solidFill>
              </a:rPr>
              <a:t>apk</a:t>
            </a:r>
            <a:r>
              <a:rPr lang="en-US" dirty="0">
                <a:solidFill>
                  <a:schemeClr val="accent1"/>
                </a:solidFill>
              </a:rPr>
              <a:t>&gt;</a:t>
            </a:r>
          </a:p>
          <a:p>
            <a:pPr lvl="2"/>
            <a:r>
              <a:rPr lang="en-US" dirty="0" smtClean="0"/>
              <a:t>It will not fail if app already exists</a:t>
            </a:r>
          </a:p>
          <a:p>
            <a:pPr lvl="2"/>
            <a:r>
              <a:rPr lang="en-US" dirty="0" smtClean="0"/>
              <a:t>Note that –</a:t>
            </a:r>
            <a:r>
              <a:rPr lang="en-US" dirty="0"/>
              <a:t>r </a:t>
            </a:r>
            <a:r>
              <a:rPr lang="en-US" dirty="0" smtClean="0"/>
              <a:t>means “</a:t>
            </a:r>
            <a:r>
              <a:rPr lang="en-US" dirty="0" smtClean="0">
                <a:solidFill>
                  <a:srgbClr val="FF0000"/>
                </a:solidFill>
              </a:rPr>
              <a:t>reinstall </a:t>
            </a:r>
            <a:r>
              <a:rPr lang="en-US" dirty="0">
                <a:solidFill>
                  <a:srgbClr val="FF0000"/>
                </a:solidFill>
              </a:rPr>
              <a:t>the app, keeping its data</a:t>
            </a:r>
            <a:r>
              <a:rPr lang="en-US" dirty="0" smtClean="0"/>
              <a:t>”</a:t>
            </a:r>
          </a:p>
          <a:p>
            <a:pPr lvl="2"/>
            <a:endParaRPr lang="en-US" dirty="0" smtClean="0"/>
          </a:p>
          <a:p>
            <a:r>
              <a:rPr lang="en-US" dirty="0"/>
              <a:t>Uninstall file on emulator/device</a:t>
            </a:r>
          </a:p>
          <a:p>
            <a:pPr lvl="1"/>
            <a:r>
              <a:rPr lang="en-US" dirty="0"/>
              <a:t>Default: </a:t>
            </a:r>
            <a:r>
              <a:rPr lang="en-US" dirty="0">
                <a:solidFill>
                  <a:schemeClr val="accent1"/>
                </a:solidFill>
              </a:rPr>
              <a:t>adb uninstall </a:t>
            </a:r>
            <a:r>
              <a:rPr lang="en-US" dirty="0" err="1">
                <a:solidFill>
                  <a:schemeClr val="accent1"/>
                </a:solidFill>
              </a:rPr>
              <a:t>pacakgeId</a:t>
            </a:r>
            <a:endParaRPr lang="en-US" dirty="0">
              <a:solidFill>
                <a:schemeClr val="accent1"/>
              </a:solidFill>
            </a:endParaRPr>
          </a:p>
          <a:p>
            <a:pPr lvl="1"/>
            <a:r>
              <a:rPr lang="en-US" dirty="0"/>
              <a:t>Keep user data: </a:t>
            </a:r>
            <a:r>
              <a:rPr lang="en-US" dirty="0">
                <a:solidFill>
                  <a:schemeClr val="accent1"/>
                </a:solidFill>
              </a:rPr>
              <a:t>adb uninstall –k </a:t>
            </a:r>
            <a:r>
              <a:rPr lang="en-US" dirty="0" err="1">
                <a:solidFill>
                  <a:schemeClr val="accent1"/>
                </a:solidFill>
              </a:rPr>
              <a:t>pacakgeId</a:t>
            </a:r>
            <a:endParaRPr lang="en-US" dirty="0">
              <a:solidFill>
                <a:schemeClr val="accent1"/>
              </a:solidFill>
            </a:endParaRPr>
          </a:p>
          <a:p>
            <a:pPr lvl="2"/>
            <a:endParaRPr lang="en-US" dirty="0" smtClean="0"/>
          </a:p>
        </p:txBody>
      </p:sp>
    </p:spTree>
    <p:extLst>
      <p:ext uri="{BB962C8B-B14F-4D97-AF65-F5344CB8AC3E}">
        <p14:creationId xmlns:p14="http://schemas.microsoft.com/office/powerpoint/2010/main" val="391374974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a:t>
            </a:r>
            <a:r>
              <a:rPr lang="en-US" dirty="0" smtClean="0"/>
              <a:t>db push/pull</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smtClean="0"/>
              <a:t>Get files from device</a:t>
            </a:r>
          </a:p>
          <a:p>
            <a:pPr lvl="1"/>
            <a:r>
              <a:rPr lang="en-US" dirty="0" smtClean="0">
                <a:solidFill>
                  <a:schemeClr val="accent1"/>
                </a:solidFill>
              </a:rPr>
              <a:t>adb </a:t>
            </a:r>
            <a:r>
              <a:rPr lang="en-US" dirty="0">
                <a:solidFill>
                  <a:schemeClr val="accent1"/>
                </a:solidFill>
              </a:rPr>
              <a:t>pull &lt;remote&gt; &lt;local</a:t>
            </a:r>
            <a:r>
              <a:rPr lang="en-US" dirty="0" smtClean="0">
                <a:solidFill>
                  <a:schemeClr val="accent1"/>
                </a:solidFill>
              </a:rPr>
              <a:t>&gt;</a:t>
            </a:r>
          </a:p>
          <a:p>
            <a:pPr lvl="1"/>
            <a:endParaRPr lang="en-US" dirty="0" smtClean="0">
              <a:solidFill>
                <a:schemeClr val="accent1"/>
              </a:solidFill>
            </a:endParaRPr>
          </a:p>
          <a:p>
            <a:r>
              <a:rPr lang="en-US" dirty="0" smtClean="0"/>
              <a:t>Send files to device</a:t>
            </a:r>
            <a:endParaRPr lang="en-US" dirty="0"/>
          </a:p>
          <a:p>
            <a:pPr lvl="1"/>
            <a:r>
              <a:rPr lang="en-US" dirty="0">
                <a:solidFill>
                  <a:schemeClr val="accent1"/>
                </a:solidFill>
              </a:rPr>
              <a:t>push &lt;local&gt; &lt;remote&gt;</a:t>
            </a:r>
          </a:p>
        </p:txBody>
      </p:sp>
    </p:spTree>
    <p:extLst>
      <p:ext uri="{BB962C8B-B14F-4D97-AF65-F5344CB8AC3E}">
        <p14:creationId xmlns:p14="http://schemas.microsoft.com/office/powerpoint/2010/main" val="26505737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Xcode</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b="1" dirty="0" err="1"/>
              <a:t>Xcode</a:t>
            </a:r>
            <a:r>
              <a:rPr lang="en-US" dirty="0"/>
              <a:t> is an </a:t>
            </a:r>
            <a:r>
              <a:rPr lang="en-US" dirty="0" smtClean="0"/>
              <a:t>IDE </a:t>
            </a:r>
          </a:p>
          <a:p>
            <a:pPr lvl="1"/>
            <a:r>
              <a:rPr lang="en-US" dirty="0" smtClean="0"/>
              <a:t>Containing </a:t>
            </a:r>
            <a:r>
              <a:rPr lang="en-US" dirty="0"/>
              <a:t>a suite of </a:t>
            </a:r>
            <a:r>
              <a:rPr lang="en-US" dirty="0">
                <a:hlinkClick r:id="rId3" tooltip="Software development"/>
              </a:rPr>
              <a:t>software development</a:t>
            </a:r>
            <a:r>
              <a:rPr lang="en-US" dirty="0"/>
              <a:t> tools </a:t>
            </a:r>
            <a:r>
              <a:rPr lang="en-US" dirty="0" smtClean="0"/>
              <a:t>for </a:t>
            </a:r>
            <a:r>
              <a:rPr lang="en-US" dirty="0"/>
              <a:t>developing software </a:t>
            </a:r>
            <a:r>
              <a:rPr lang="en-US" dirty="0" smtClean="0"/>
              <a:t>for</a:t>
            </a:r>
            <a:r>
              <a:rPr lang="en-US" dirty="0"/>
              <a:t> </a:t>
            </a:r>
            <a:r>
              <a:rPr lang="en-US" dirty="0" err="1" smtClean="0">
                <a:hlinkClick r:id="rId4" tooltip="MacOS"/>
              </a:rPr>
              <a:t>macOS</a:t>
            </a:r>
            <a:r>
              <a:rPr lang="en-US" dirty="0" smtClean="0"/>
              <a:t>, </a:t>
            </a:r>
            <a:r>
              <a:rPr lang="en-US" dirty="0" smtClean="0">
                <a:hlinkClick r:id="rId5" tooltip="IOS"/>
              </a:rPr>
              <a:t>iOS</a:t>
            </a:r>
            <a:r>
              <a:rPr lang="en-US" dirty="0" smtClean="0"/>
              <a:t>, </a:t>
            </a:r>
            <a:r>
              <a:rPr lang="en-US" dirty="0" err="1" smtClean="0">
                <a:hlinkClick r:id="rId6" tooltip="WatchOS"/>
              </a:rPr>
              <a:t>WatchOS</a:t>
            </a:r>
            <a:r>
              <a:rPr lang="en-US" dirty="0" smtClean="0"/>
              <a:t>, </a:t>
            </a:r>
            <a:r>
              <a:rPr lang="en-US" dirty="0" err="1" smtClean="0">
                <a:hlinkClick r:id="rId7" tooltip="TvOS"/>
              </a:rPr>
              <a:t>tvOS</a:t>
            </a:r>
            <a:endParaRPr lang="en-US" dirty="0" smtClean="0"/>
          </a:p>
          <a:p>
            <a:r>
              <a:rPr lang="en-US" dirty="0" smtClean="0"/>
              <a:t>iOS Simulators</a:t>
            </a:r>
          </a:p>
          <a:p>
            <a:pPr lvl="1"/>
            <a:r>
              <a:rPr lang="en-US" dirty="0" smtClean="0"/>
              <a:t>Build in in </a:t>
            </a:r>
            <a:r>
              <a:rPr lang="en-US" dirty="0" err="1" smtClean="0"/>
              <a:t>Xcode</a:t>
            </a:r>
            <a:endParaRPr lang="en-US" dirty="0" smtClean="0"/>
          </a:p>
          <a:p>
            <a:pPr lvl="1"/>
            <a:r>
              <a:rPr lang="en-US" dirty="0"/>
              <a:t>Usually </a:t>
            </a:r>
            <a:r>
              <a:rPr lang="en-US" dirty="0" err="1"/>
              <a:t>Xcode</a:t>
            </a:r>
            <a:r>
              <a:rPr lang="en-US" dirty="0"/>
              <a:t> version support latest </a:t>
            </a:r>
            <a:r>
              <a:rPr lang="en-US" dirty="0" smtClean="0"/>
              <a:t>two </a:t>
            </a:r>
            <a:r>
              <a:rPr lang="en-US" dirty="0"/>
              <a:t>iOS </a:t>
            </a:r>
            <a:r>
              <a:rPr lang="en-US" dirty="0" smtClean="0"/>
              <a:t>versions</a:t>
            </a:r>
          </a:p>
          <a:p>
            <a:pPr lvl="2"/>
            <a:r>
              <a:rPr lang="en-US" dirty="0"/>
              <a:t>With Xcode7 you can start iOS8 and iOS9 </a:t>
            </a:r>
            <a:r>
              <a:rPr lang="en-US" dirty="0" smtClean="0"/>
              <a:t>Simulators</a:t>
            </a:r>
          </a:p>
          <a:p>
            <a:r>
              <a:rPr lang="en-US" dirty="0" smtClean="0"/>
              <a:t>Testing Tools</a:t>
            </a:r>
            <a:endParaRPr lang="en-US" dirty="0"/>
          </a:p>
          <a:p>
            <a:pPr lvl="1"/>
            <a:r>
              <a:rPr lang="en-US" dirty="0" err="1" smtClean="0"/>
              <a:t>XCUITest</a:t>
            </a:r>
            <a:r>
              <a:rPr lang="en-US" dirty="0" smtClean="0"/>
              <a:t>: Testing framework for iOS applications</a:t>
            </a:r>
          </a:p>
          <a:p>
            <a:pPr lvl="1"/>
            <a:r>
              <a:rPr lang="en-US" dirty="0" smtClean="0"/>
              <a:t>Latest </a:t>
            </a:r>
            <a:r>
              <a:rPr lang="en-US" dirty="0" err="1" smtClean="0"/>
              <a:t>Xcodes</a:t>
            </a:r>
            <a:r>
              <a:rPr lang="en-US" dirty="0" smtClean="0"/>
              <a:t> has build in recorder</a:t>
            </a:r>
          </a:p>
        </p:txBody>
      </p:sp>
    </p:spTree>
    <p:extLst>
      <p:ext uri="{BB962C8B-B14F-4D97-AF65-F5344CB8AC3E}">
        <p14:creationId xmlns:p14="http://schemas.microsoft.com/office/powerpoint/2010/main" val="368984024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a:t>
            </a:r>
            <a:r>
              <a:rPr lang="en-US" dirty="0" smtClean="0"/>
              <a:t>db </a:t>
            </a:r>
            <a:r>
              <a:rPr lang="en-US" dirty="0"/>
              <a:t>package manager</a:t>
            </a:r>
          </a:p>
        </p:txBody>
      </p:sp>
      <p:sp>
        <p:nvSpPr>
          <p:cNvPr id="7" name="Content Placeholder 2"/>
          <p:cNvSpPr>
            <a:spLocks noGrp="1"/>
          </p:cNvSpPr>
          <p:nvPr>
            <p:ph idx="1"/>
          </p:nvPr>
        </p:nvSpPr>
        <p:spPr>
          <a:xfrm>
            <a:off x="0" y="1524000"/>
            <a:ext cx="9144000" cy="5334000"/>
          </a:xfrm>
        </p:spPr>
        <p:txBody>
          <a:bodyPr>
            <a:normAutofit fontScale="92500" lnSpcReduction="20000"/>
          </a:bodyPr>
          <a:lstStyle/>
          <a:p>
            <a:r>
              <a:rPr lang="en-US" sz="3500" dirty="0" smtClean="0"/>
              <a:t>List applications</a:t>
            </a:r>
          </a:p>
          <a:p>
            <a:pPr lvl="1"/>
            <a:r>
              <a:rPr lang="en-US" sz="3000" dirty="0"/>
              <a:t>Default: </a:t>
            </a:r>
            <a:endParaRPr lang="en-US" sz="3000" dirty="0" smtClean="0"/>
          </a:p>
          <a:p>
            <a:pPr marL="457200" lvl="1" indent="0">
              <a:buNone/>
            </a:pPr>
            <a:r>
              <a:rPr lang="en-US" dirty="0">
                <a:solidFill>
                  <a:schemeClr val="accent1"/>
                </a:solidFill>
              </a:rPr>
              <a:t>	</a:t>
            </a:r>
            <a:r>
              <a:rPr lang="en-US" dirty="0" smtClean="0">
                <a:solidFill>
                  <a:schemeClr val="accent1"/>
                </a:solidFill>
              </a:rPr>
              <a:t>adb shell </a:t>
            </a:r>
            <a:r>
              <a:rPr lang="en-US" dirty="0">
                <a:solidFill>
                  <a:schemeClr val="accent1"/>
                </a:solidFill>
              </a:rPr>
              <a:t>pm list </a:t>
            </a:r>
            <a:r>
              <a:rPr lang="en-US" dirty="0" smtClean="0">
                <a:solidFill>
                  <a:schemeClr val="accent1"/>
                </a:solidFill>
              </a:rPr>
              <a:t>packages</a:t>
            </a:r>
          </a:p>
          <a:p>
            <a:pPr lvl="1"/>
            <a:r>
              <a:rPr lang="en-US" sz="3000" dirty="0" smtClean="0"/>
              <a:t>String Filter</a:t>
            </a:r>
            <a:r>
              <a:rPr lang="en-US" sz="3000" dirty="0"/>
              <a:t>: </a:t>
            </a:r>
            <a:endParaRPr lang="en-US" sz="3000" dirty="0" smtClean="0"/>
          </a:p>
          <a:p>
            <a:pPr marL="457200" lvl="1" indent="0">
              <a:buNone/>
            </a:pPr>
            <a:r>
              <a:rPr lang="en-US" dirty="0">
                <a:solidFill>
                  <a:schemeClr val="accent1"/>
                </a:solidFill>
              </a:rPr>
              <a:t>	</a:t>
            </a:r>
            <a:r>
              <a:rPr lang="en-US" dirty="0" smtClean="0">
                <a:solidFill>
                  <a:schemeClr val="accent1"/>
                </a:solidFill>
              </a:rPr>
              <a:t>adb -shell </a:t>
            </a:r>
            <a:r>
              <a:rPr lang="en-US" dirty="0">
                <a:solidFill>
                  <a:schemeClr val="accent1"/>
                </a:solidFill>
              </a:rPr>
              <a:t>pm list packages </a:t>
            </a:r>
            <a:r>
              <a:rPr lang="en-US" dirty="0" err="1">
                <a:solidFill>
                  <a:schemeClr val="accent1"/>
                </a:solidFill>
              </a:rPr>
              <a:t>io.selendroid</a:t>
            </a:r>
            <a:r>
              <a:rPr lang="en-US" dirty="0" smtClean="0">
                <a:solidFill>
                  <a:schemeClr val="accent1"/>
                </a:solidFill>
              </a:rPr>
              <a:t>.</a:t>
            </a:r>
          </a:p>
          <a:p>
            <a:pPr lvl="2"/>
            <a:r>
              <a:rPr lang="en-US" dirty="0" smtClean="0"/>
              <a:t>This will list only apps containing “</a:t>
            </a:r>
            <a:r>
              <a:rPr lang="en-US" dirty="0" err="1" smtClean="0"/>
              <a:t>ios.senedoid</a:t>
            </a:r>
            <a:r>
              <a:rPr lang="en-US" dirty="0" smtClean="0"/>
              <a:t>” in </a:t>
            </a:r>
            <a:r>
              <a:rPr lang="en-US" dirty="0" err="1" smtClean="0"/>
              <a:t>packageId</a:t>
            </a:r>
            <a:endParaRPr lang="en-US" dirty="0" smtClean="0"/>
          </a:p>
          <a:p>
            <a:pPr lvl="1"/>
            <a:r>
              <a:rPr lang="en-US" sz="3000" dirty="0" smtClean="0"/>
              <a:t>Other Filters: </a:t>
            </a:r>
          </a:p>
          <a:p>
            <a:pPr marL="457200" lvl="1" indent="0">
              <a:buNone/>
            </a:pPr>
            <a:r>
              <a:rPr lang="en-US" dirty="0" smtClean="0">
                <a:solidFill>
                  <a:schemeClr val="accent1"/>
                </a:solidFill>
              </a:rPr>
              <a:t>	adb </a:t>
            </a:r>
            <a:r>
              <a:rPr lang="en-US" dirty="0">
                <a:solidFill>
                  <a:schemeClr val="accent1"/>
                </a:solidFill>
              </a:rPr>
              <a:t>-shell pm list </a:t>
            </a:r>
            <a:r>
              <a:rPr lang="en-US" dirty="0" smtClean="0">
                <a:solidFill>
                  <a:schemeClr val="accent1"/>
                </a:solidFill>
              </a:rPr>
              <a:t>packages –s </a:t>
            </a:r>
            <a:r>
              <a:rPr lang="en-US" dirty="0" smtClean="0"/>
              <a:t>(only system apps)</a:t>
            </a:r>
          </a:p>
          <a:p>
            <a:pPr marL="457200" lvl="1" indent="0">
              <a:buNone/>
            </a:pPr>
            <a:r>
              <a:rPr lang="en-US" dirty="0" smtClean="0">
                <a:solidFill>
                  <a:schemeClr val="accent1"/>
                </a:solidFill>
              </a:rPr>
              <a:t>	adb </a:t>
            </a:r>
            <a:r>
              <a:rPr lang="en-US" dirty="0">
                <a:solidFill>
                  <a:schemeClr val="accent1"/>
                </a:solidFill>
              </a:rPr>
              <a:t>-shell pm list packages </a:t>
            </a:r>
            <a:r>
              <a:rPr lang="en-US" dirty="0" smtClean="0">
                <a:solidFill>
                  <a:schemeClr val="accent1"/>
                </a:solidFill>
              </a:rPr>
              <a:t>–3 </a:t>
            </a:r>
            <a:r>
              <a:rPr lang="en-US" dirty="0" smtClean="0"/>
              <a:t>(only 3</a:t>
            </a:r>
            <a:r>
              <a:rPr lang="en-US" baseline="30000" dirty="0" smtClean="0"/>
              <a:t>rd</a:t>
            </a:r>
            <a:r>
              <a:rPr lang="en-US" dirty="0" smtClean="0"/>
              <a:t> party apps)</a:t>
            </a:r>
          </a:p>
          <a:p>
            <a:pPr marL="457200" lvl="1" indent="0">
              <a:buNone/>
            </a:pPr>
            <a:endParaRPr lang="en-US" dirty="0" smtClean="0"/>
          </a:p>
          <a:p>
            <a:r>
              <a:rPr lang="en-US" sz="3500" dirty="0"/>
              <a:t>Clean user data of </a:t>
            </a:r>
            <a:r>
              <a:rPr lang="en-US" sz="3500" dirty="0" smtClean="0"/>
              <a:t>application</a:t>
            </a:r>
            <a:endParaRPr lang="en-US" sz="3500" dirty="0"/>
          </a:p>
          <a:p>
            <a:pPr lvl="1"/>
            <a:r>
              <a:rPr lang="en-US" sz="3000" dirty="0" err="1">
                <a:solidFill>
                  <a:schemeClr val="accent1"/>
                </a:solidFill>
              </a:rPr>
              <a:t>adb</a:t>
            </a:r>
            <a:r>
              <a:rPr lang="en-US" sz="3000" dirty="0">
                <a:solidFill>
                  <a:schemeClr val="accent1"/>
                </a:solidFill>
              </a:rPr>
              <a:t> shell pm clear </a:t>
            </a:r>
            <a:r>
              <a:rPr lang="en-US" sz="3000" dirty="0" err="1">
                <a:solidFill>
                  <a:schemeClr val="accent1"/>
                </a:solidFill>
              </a:rPr>
              <a:t>packageName</a:t>
            </a:r>
            <a:endParaRPr lang="en-US" sz="3000" dirty="0">
              <a:solidFill>
                <a:schemeClr val="accent1"/>
              </a:solidFill>
            </a:endParaRPr>
          </a:p>
          <a:p>
            <a:pPr marL="457200" lvl="1" indent="0">
              <a:buNone/>
            </a:pPr>
            <a:endParaRPr lang="en-US" dirty="0"/>
          </a:p>
        </p:txBody>
      </p:sp>
    </p:spTree>
    <p:extLst>
      <p:ext uri="{BB962C8B-B14F-4D97-AF65-F5344CB8AC3E}">
        <p14:creationId xmlns:p14="http://schemas.microsoft.com/office/powerpoint/2010/main" val="151272231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a:t>
            </a:r>
            <a:r>
              <a:rPr lang="en-US" dirty="0" smtClean="0"/>
              <a:t>db </a:t>
            </a:r>
            <a:r>
              <a:rPr lang="en-US" dirty="0"/>
              <a:t>package manager</a:t>
            </a:r>
          </a:p>
        </p:txBody>
      </p:sp>
      <p:sp>
        <p:nvSpPr>
          <p:cNvPr id="7" name="Content Placeholder 2"/>
          <p:cNvSpPr>
            <a:spLocks noGrp="1"/>
          </p:cNvSpPr>
          <p:nvPr>
            <p:ph idx="1"/>
          </p:nvPr>
        </p:nvSpPr>
        <p:spPr>
          <a:xfrm>
            <a:off x="0" y="1524000"/>
            <a:ext cx="9144000" cy="5334000"/>
          </a:xfrm>
        </p:spPr>
        <p:txBody>
          <a:bodyPr>
            <a:normAutofit lnSpcReduction="10000"/>
          </a:bodyPr>
          <a:lstStyle/>
          <a:p>
            <a:r>
              <a:rPr lang="en-US" dirty="0" smtClean="0"/>
              <a:t>List features of the device</a:t>
            </a:r>
          </a:p>
          <a:p>
            <a:pPr lvl="1"/>
            <a:r>
              <a:rPr lang="en-US" dirty="0">
                <a:solidFill>
                  <a:schemeClr val="accent1"/>
                </a:solidFill>
              </a:rPr>
              <a:t>adb shell pm list </a:t>
            </a:r>
            <a:r>
              <a:rPr lang="en-US" dirty="0" smtClean="0">
                <a:solidFill>
                  <a:schemeClr val="accent1"/>
                </a:solidFill>
              </a:rPr>
              <a:t>features</a:t>
            </a:r>
          </a:p>
          <a:p>
            <a:pPr marL="768096" lvl="2" indent="0">
              <a:buNone/>
            </a:pPr>
            <a:r>
              <a:rPr lang="en-US" dirty="0" err="1" smtClean="0"/>
              <a:t>feature:reqGlEsVersion</a:t>
            </a:r>
            <a:r>
              <a:rPr lang="en-US" dirty="0" smtClean="0"/>
              <a:t>=0x30000</a:t>
            </a:r>
          </a:p>
          <a:p>
            <a:pPr marL="768096" lvl="2" indent="0">
              <a:buNone/>
            </a:pPr>
            <a:r>
              <a:rPr lang="en-US" dirty="0" err="1" smtClean="0"/>
              <a:t>feature:android.hardware.bluetooth</a:t>
            </a:r>
            <a:endParaRPr lang="en-US" dirty="0" smtClean="0"/>
          </a:p>
          <a:p>
            <a:pPr marL="768096" lvl="2" indent="0">
              <a:buNone/>
            </a:pPr>
            <a:r>
              <a:rPr lang="en-US" dirty="0" err="1" smtClean="0"/>
              <a:t>feature:android.hardware.camera</a:t>
            </a:r>
            <a:endParaRPr lang="en-US" dirty="0" smtClean="0"/>
          </a:p>
          <a:p>
            <a:pPr marL="768096" lvl="2" indent="0">
              <a:buNone/>
            </a:pPr>
            <a:r>
              <a:rPr lang="en-US" dirty="0" err="1" smtClean="0"/>
              <a:t>feature:android.hardware.camera.front</a:t>
            </a:r>
            <a:endParaRPr lang="en-US" dirty="0" smtClean="0"/>
          </a:p>
          <a:p>
            <a:pPr marL="768096" lvl="2" indent="0">
              <a:buNone/>
            </a:pPr>
            <a:r>
              <a:rPr lang="en-US" dirty="0" err="1" smtClean="0"/>
              <a:t>feature:android.hardware.location</a:t>
            </a:r>
            <a:endParaRPr lang="en-US" dirty="0" smtClean="0"/>
          </a:p>
          <a:p>
            <a:pPr marL="768096" lvl="2" indent="0">
              <a:buNone/>
            </a:pPr>
            <a:r>
              <a:rPr lang="en-US" dirty="0" err="1" smtClean="0"/>
              <a:t>feature:android.hardware.location.gps</a:t>
            </a:r>
            <a:endParaRPr lang="en-US" dirty="0" smtClean="0"/>
          </a:p>
          <a:p>
            <a:pPr marL="768096" lvl="2" indent="0">
              <a:buNone/>
            </a:pPr>
            <a:r>
              <a:rPr lang="en-US" dirty="0" err="1" smtClean="0"/>
              <a:t>feature:android.hardware.location.network</a:t>
            </a:r>
            <a:endParaRPr lang="en-US" dirty="0" smtClean="0"/>
          </a:p>
          <a:p>
            <a:pPr marL="768096" lvl="2" indent="0">
              <a:buNone/>
            </a:pPr>
            <a:r>
              <a:rPr lang="en-US" dirty="0" err="1" smtClean="0"/>
              <a:t>feature:android.hardware.microphone</a:t>
            </a:r>
            <a:endParaRPr lang="en-US" dirty="0" smtClean="0"/>
          </a:p>
          <a:p>
            <a:pPr marL="768096" lvl="2" indent="0">
              <a:buNone/>
            </a:pPr>
            <a:r>
              <a:rPr lang="en-US" dirty="0" err="1" smtClean="0"/>
              <a:t>feature:android.hardware.nfc</a:t>
            </a:r>
            <a:endParaRPr lang="en-US" dirty="0" smtClean="0"/>
          </a:p>
          <a:p>
            <a:pPr marL="768096" lvl="2" indent="0">
              <a:buNone/>
            </a:pPr>
            <a:r>
              <a:rPr lang="en-US" dirty="0" err="1" smtClean="0"/>
              <a:t>feature:android.hardware.sensor.accelerometer</a:t>
            </a:r>
            <a:endParaRPr lang="en-US" dirty="0"/>
          </a:p>
        </p:txBody>
      </p:sp>
    </p:spTree>
    <p:extLst>
      <p:ext uri="{BB962C8B-B14F-4D97-AF65-F5344CB8AC3E}">
        <p14:creationId xmlns:p14="http://schemas.microsoft.com/office/powerpoint/2010/main" val="291227928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a:t>
            </a:r>
            <a:r>
              <a:rPr lang="en-US" dirty="0" smtClean="0"/>
              <a:t>db activity manager</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smtClean="0"/>
              <a:t>Stop apps and kill processes</a:t>
            </a:r>
          </a:p>
          <a:p>
            <a:pPr lvl="1"/>
            <a:r>
              <a:rPr lang="en-US" dirty="0">
                <a:solidFill>
                  <a:schemeClr val="accent1"/>
                </a:solidFill>
              </a:rPr>
              <a:t>adb shell am force-stop &lt;PACKAGE&gt;</a:t>
            </a:r>
            <a:r>
              <a:rPr lang="en-US" dirty="0"/>
              <a:t>	</a:t>
            </a:r>
          </a:p>
          <a:p>
            <a:pPr lvl="2"/>
            <a:r>
              <a:rPr lang="en-US" dirty="0"/>
              <a:t>Force stop everything associated with &lt;</a:t>
            </a:r>
            <a:r>
              <a:rPr lang="en-US" dirty="0" smtClean="0"/>
              <a:t>PACKAGE</a:t>
            </a:r>
            <a:r>
              <a:rPr lang="en-US" dirty="0"/>
              <a:t>&gt;</a:t>
            </a:r>
            <a:endParaRPr lang="en-US" dirty="0" smtClean="0"/>
          </a:p>
          <a:p>
            <a:pPr lvl="1"/>
            <a:r>
              <a:rPr lang="en-US" dirty="0" smtClean="0">
                <a:solidFill>
                  <a:schemeClr val="accent1"/>
                </a:solidFill>
              </a:rPr>
              <a:t>adb shell kill &lt;PACKAGE&gt;	</a:t>
            </a:r>
          </a:p>
          <a:p>
            <a:pPr lvl="2"/>
            <a:r>
              <a:rPr lang="en-US" dirty="0" smtClean="0"/>
              <a:t>Kill </a:t>
            </a:r>
            <a:r>
              <a:rPr lang="en-US" dirty="0"/>
              <a:t>all processes associated with &lt;</a:t>
            </a:r>
            <a:r>
              <a:rPr lang="en-US" dirty="0" smtClean="0"/>
              <a:t>PACKAGE&gt;</a:t>
            </a:r>
          </a:p>
          <a:p>
            <a:pPr lvl="2"/>
            <a:r>
              <a:rPr lang="en-US" dirty="0" smtClean="0"/>
              <a:t>This </a:t>
            </a:r>
            <a:r>
              <a:rPr lang="en-US" dirty="0"/>
              <a:t>command kills only processes that are safe to kill and that will not impact the user experience.</a:t>
            </a:r>
          </a:p>
          <a:p>
            <a:pPr lvl="1"/>
            <a:r>
              <a:rPr lang="en-US" dirty="0">
                <a:solidFill>
                  <a:schemeClr val="accent1"/>
                </a:solidFill>
              </a:rPr>
              <a:t>adb shell kill-all</a:t>
            </a:r>
            <a:r>
              <a:rPr lang="en-US" dirty="0"/>
              <a:t>	</a:t>
            </a:r>
          </a:p>
          <a:p>
            <a:pPr lvl="2"/>
            <a:r>
              <a:rPr lang="en-US" dirty="0" smtClean="0"/>
              <a:t>Kill all background processes</a:t>
            </a:r>
          </a:p>
        </p:txBody>
      </p:sp>
    </p:spTree>
    <p:extLst>
      <p:ext uri="{BB962C8B-B14F-4D97-AF65-F5344CB8AC3E}">
        <p14:creationId xmlns:p14="http://schemas.microsoft.com/office/powerpoint/2010/main" val="187401257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a:t>
            </a:r>
            <a:r>
              <a:rPr lang="en-US" dirty="0" smtClean="0"/>
              <a:t>db activity manager</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smtClean="0"/>
              <a:t>Start application</a:t>
            </a:r>
            <a:endParaRPr lang="en-US" dirty="0"/>
          </a:p>
          <a:p>
            <a:pPr lvl="1"/>
            <a:r>
              <a:rPr lang="en-US" dirty="0">
                <a:solidFill>
                  <a:schemeClr val="accent1"/>
                </a:solidFill>
              </a:rPr>
              <a:t>adb shell am start -n com.package.name/.</a:t>
            </a:r>
            <a:r>
              <a:rPr lang="en-US" dirty="0" err="1">
                <a:solidFill>
                  <a:schemeClr val="accent1"/>
                </a:solidFill>
              </a:rPr>
              <a:t>ActivityName</a:t>
            </a:r>
            <a:endParaRPr lang="en-US" dirty="0" smtClean="0">
              <a:solidFill>
                <a:schemeClr val="accent1"/>
              </a:solidFill>
            </a:endParaRPr>
          </a:p>
          <a:p>
            <a:pPr lvl="1"/>
            <a:r>
              <a:rPr lang="en-US" dirty="0" smtClean="0"/>
              <a:t>Better use monkey tool, it can launch without specifying activity:</a:t>
            </a:r>
          </a:p>
          <a:p>
            <a:pPr marL="768096" lvl="2" indent="0">
              <a:buNone/>
            </a:pPr>
            <a:r>
              <a:rPr lang="en-US" sz="2800" dirty="0" smtClean="0">
                <a:solidFill>
                  <a:schemeClr val="accent1"/>
                </a:solidFill>
              </a:rPr>
              <a:t>adb </a:t>
            </a:r>
            <a:r>
              <a:rPr lang="en-US" sz="2800" dirty="0">
                <a:solidFill>
                  <a:schemeClr val="accent1"/>
                </a:solidFill>
              </a:rPr>
              <a:t>shell monkey -p your.app.package.name -c </a:t>
            </a:r>
            <a:r>
              <a:rPr lang="en-US" sz="2800" dirty="0" err="1">
                <a:solidFill>
                  <a:schemeClr val="accent1"/>
                </a:solidFill>
              </a:rPr>
              <a:t>android.intent.category.LAUNCHER</a:t>
            </a:r>
            <a:r>
              <a:rPr lang="en-US" sz="2800" dirty="0">
                <a:solidFill>
                  <a:schemeClr val="accent1"/>
                </a:solidFill>
              </a:rPr>
              <a:t> </a:t>
            </a:r>
            <a:r>
              <a:rPr lang="en-US" sz="2800" dirty="0" smtClean="0">
                <a:solidFill>
                  <a:schemeClr val="accent1"/>
                </a:solidFill>
              </a:rPr>
              <a:t>1</a:t>
            </a:r>
          </a:p>
          <a:p>
            <a:pPr lvl="1"/>
            <a:r>
              <a:rPr lang="en-US" dirty="0" smtClean="0"/>
              <a:t>Shell script to start app (given </a:t>
            </a:r>
            <a:r>
              <a:rPr lang="en-US" dirty="0" err="1" smtClean="0"/>
              <a:t>apk</a:t>
            </a:r>
            <a:r>
              <a:rPr lang="en-US" dirty="0" smtClean="0"/>
              <a:t> file)</a:t>
            </a:r>
          </a:p>
          <a:p>
            <a:pPr marL="457200" lvl="1" indent="0">
              <a:buNone/>
            </a:pPr>
            <a:r>
              <a:rPr lang="en-US" sz="2000" dirty="0" err="1" smtClean="0">
                <a:solidFill>
                  <a:srgbClr val="FF0000"/>
                </a:solidFill>
              </a:rPr>
              <a:t>pkg</a:t>
            </a:r>
            <a:r>
              <a:rPr lang="en-US" sz="2000" dirty="0">
                <a:solidFill>
                  <a:srgbClr val="FF0000"/>
                </a:solidFill>
              </a:rPr>
              <a:t>=$(</a:t>
            </a:r>
            <a:r>
              <a:rPr lang="en-US" sz="2000" dirty="0" err="1">
                <a:solidFill>
                  <a:srgbClr val="FF0000"/>
                </a:solidFill>
              </a:rPr>
              <a:t>aapt</a:t>
            </a:r>
            <a:r>
              <a:rPr lang="en-US" sz="2000" dirty="0">
                <a:solidFill>
                  <a:srgbClr val="FF0000"/>
                </a:solidFill>
              </a:rPr>
              <a:t> dump badging $1|awk -F" " '/package/ {print $2}'|</a:t>
            </a:r>
            <a:r>
              <a:rPr lang="en-US" sz="2000" dirty="0" err="1">
                <a:solidFill>
                  <a:srgbClr val="FF0000"/>
                </a:solidFill>
              </a:rPr>
              <a:t>awk</a:t>
            </a:r>
            <a:r>
              <a:rPr lang="en-US" sz="2000" dirty="0">
                <a:solidFill>
                  <a:srgbClr val="FF0000"/>
                </a:solidFill>
              </a:rPr>
              <a:t> -F"'" '/name=/ {print $2</a:t>
            </a:r>
            <a:r>
              <a:rPr lang="en-US" sz="2000" dirty="0" smtClean="0">
                <a:solidFill>
                  <a:srgbClr val="FF0000"/>
                </a:solidFill>
              </a:rPr>
              <a:t>}')</a:t>
            </a:r>
          </a:p>
          <a:p>
            <a:pPr marL="457200" lvl="1" indent="0">
              <a:buNone/>
            </a:pPr>
            <a:r>
              <a:rPr lang="en-US" sz="2000" dirty="0" smtClean="0">
                <a:solidFill>
                  <a:srgbClr val="FF0000"/>
                </a:solidFill>
              </a:rPr>
              <a:t>act</a:t>
            </a:r>
            <a:r>
              <a:rPr lang="en-US" sz="2000" dirty="0">
                <a:solidFill>
                  <a:srgbClr val="FF0000"/>
                </a:solidFill>
              </a:rPr>
              <a:t>=$(</a:t>
            </a:r>
            <a:r>
              <a:rPr lang="en-US" sz="2000" dirty="0" err="1">
                <a:solidFill>
                  <a:srgbClr val="FF0000"/>
                </a:solidFill>
              </a:rPr>
              <a:t>aapt</a:t>
            </a:r>
            <a:r>
              <a:rPr lang="en-US" sz="2000" dirty="0">
                <a:solidFill>
                  <a:srgbClr val="FF0000"/>
                </a:solidFill>
              </a:rPr>
              <a:t> dump badging $1|awk -F" " '/</a:t>
            </a:r>
            <a:r>
              <a:rPr lang="en-US" sz="2000" dirty="0" err="1">
                <a:solidFill>
                  <a:srgbClr val="FF0000"/>
                </a:solidFill>
              </a:rPr>
              <a:t>launchable</a:t>
            </a:r>
            <a:r>
              <a:rPr lang="en-US" sz="2000" dirty="0">
                <a:solidFill>
                  <a:srgbClr val="FF0000"/>
                </a:solidFill>
              </a:rPr>
              <a:t>-activity/ {print $2}'|</a:t>
            </a:r>
            <a:r>
              <a:rPr lang="en-US" sz="2000" dirty="0" err="1">
                <a:solidFill>
                  <a:srgbClr val="FF0000"/>
                </a:solidFill>
              </a:rPr>
              <a:t>awk</a:t>
            </a:r>
            <a:r>
              <a:rPr lang="en-US" sz="2000" dirty="0">
                <a:solidFill>
                  <a:srgbClr val="FF0000"/>
                </a:solidFill>
              </a:rPr>
              <a:t> -F"'" '/name=/ {print $2</a:t>
            </a:r>
            <a:r>
              <a:rPr lang="en-US" sz="2000" dirty="0" smtClean="0">
                <a:solidFill>
                  <a:srgbClr val="FF0000"/>
                </a:solidFill>
              </a:rPr>
              <a:t>}')</a:t>
            </a:r>
          </a:p>
          <a:p>
            <a:pPr marL="457200" lvl="1" indent="0">
              <a:buNone/>
            </a:pPr>
            <a:r>
              <a:rPr lang="en-US" sz="2000" dirty="0" smtClean="0">
                <a:solidFill>
                  <a:srgbClr val="FF0000"/>
                </a:solidFill>
              </a:rPr>
              <a:t>adb </a:t>
            </a:r>
            <a:r>
              <a:rPr lang="en-US" sz="2000" dirty="0">
                <a:solidFill>
                  <a:srgbClr val="FF0000"/>
                </a:solidFill>
              </a:rPr>
              <a:t>shell am start -n $</a:t>
            </a:r>
            <a:r>
              <a:rPr lang="en-US" sz="2000" dirty="0" err="1">
                <a:solidFill>
                  <a:srgbClr val="FF0000"/>
                </a:solidFill>
              </a:rPr>
              <a:t>pkg</a:t>
            </a:r>
            <a:r>
              <a:rPr lang="en-US" sz="2000" dirty="0">
                <a:solidFill>
                  <a:srgbClr val="FF0000"/>
                </a:solidFill>
              </a:rPr>
              <a:t>/$act</a:t>
            </a:r>
            <a:endParaRPr lang="en-US" sz="2000" dirty="0" smtClean="0">
              <a:solidFill>
                <a:srgbClr val="FF0000"/>
              </a:solidFill>
            </a:endParaRPr>
          </a:p>
        </p:txBody>
      </p:sp>
    </p:spTree>
    <p:extLst>
      <p:ext uri="{BB962C8B-B14F-4D97-AF65-F5344CB8AC3E}">
        <p14:creationId xmlns:p14="http://schemas.microsoft.com/office/powerpoint/2010/main" val="265098151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a:t>
            </a:r>
            <a:r>
              <a:rPr lang="en-US" dirty="0" smtClean="0"/>
              <a:t>db screenshot &amp; video</a:t>
            </a:r>
            <a:endParaRPr lang="en-US" dirty="0"/>
          </a:p>
        </p:txBody>
      </p:sp>
      <p:sp>
        <p:nvSpPr>
          <p:cNvPr id="7" name="Content Placeholder 2"/>
          <p:cNvSpPr>
            <a:spLocks noGrp="1"/>
          </p:cNvSpPr>
          <p:nvPr>
            <p:ph idx="1"/>
          </p:nvPr>
        </p:nvSpPr>
        <p:spPr>
          <a:xfrm>
            <a:off x="0" y="1524000"/>
            <a:ext cx="9144000" cy="5334000"/>
          </a:xfrm>
        </p:spPr>
        <p:txBody>
          <a:bodyPr>
            <a:normAutofit lnSpcReduction="10000"/>
          </a:bodyPr>
          <a:lstStyle/>
          <a:p>
            <a:r>
              <a:rPr lang="en-US" dirty="0"/>
              <a:t>Taking a device </a:t>
            </a:r>
            <a:r>
              <a:rPr lang="en-US" dirty="0" smtClean="0"/>
              <a:t>screenshot</a:t>
            </a:r>
          </a:p>
          <a:p>
            <a:pPr marL="457200" lvl="1" indent="0">
              <a:buNone/>
            </a:pPr>
            <a:r>
              <a:rPr lang="en-US" dirty="0">
                <a:solidFill>
                  <a:schemeClr val="accent1"/>
                </a:solidFill>
              </a:rPr>
              <a:t>adb shell </a:t>
            </a:r>
            <a:r>
              <a:rPr lang="en-US" dirty="0" err="1">
                <a:solidFill>
                  <a:schemeClr val="accent1"/>
                </a:solidFill>
              </a:rPr>
              <a:t>screencap</a:t>
            </a:r>
            <a:r>
              <a:rPr lang="en-US" dirty="0">
                <a:solidFill>
                  <a:schemeClr val="accent1"/>
                </a:solidFill>
              </a:rPr>
              <a:t> /</a:t>
            </a:r>
            <a:r>
              <a:rPr lang="en-US" dirty="0" err="1">
                <a:solidFill>
                  <a:schemeClr val="accent1"/>
                </a:solidFill>
              </a:rPr>
              <a:t>sdcard</a:t>
            </a:r>
            <a:r>
              <a:rPr lang="en-US" dirty="0">
                <a:solidFill>
                  <a:schemeClr val="accent1"/>
                </a:solidFill>
              </a:rPr>
              <a:t>/screen.png</a:t>
            </a:r>
          </a:p>
          <a:p>
            <a:pPr marL="457200" lvl="1" indent="0">
              <a:buNone/>
            </a:pPr>
            <a:r>
              <a:rPr lang="en-US" dirty="0">
                <a:solidFill>
                  <a:schemeClr val="accent1"/>
                </a:solidFill>
              </a:rPr>
              <a:t>adb pull /</a:t>
            </a:r>
            <a:r>
              <a:rPr lang="en-US" dirty="0" err="1" smtClean="0">
                <a:solidFill>
                  <a:schemeClr val="accent1"/>
                </a:solidFill>
              </a:rPr>
              <a:t>sdcard</a:t>
            </a:r>
            <a:r>
              <a:rPr lang="en-US" dirty="0" smtClean="0">
                <a:solidFill>
                  <a:schemeClr val="accent1"/>
                </a:solidFill>
              </a:rPr>
              <a:t>/screen.png</a:t>
            </a:r>
          </a:p>
          <a:p>
            <a:r>
              <a:rPr lang="en-US" dirty="0"/>
              <a:t>Recording a device </a:t>
            </a:r>
            <a:r>
              <a:rPr lang="en-US" dirty="0" smtClean="0"/>
              <a:t>screen (only on Android 4.4+)</a:t>
            </a:r>
          </a:p>
          <a:p>
            <a:pPr marL="457200" lvl="1" indent="0">
              <a:buNone/>
            </a:pPr>
            <a:r>
              <a:rPr lang="en-US" dirty="0" smtClean="0">
                <a:solidFill>
                  <a:schemeClr val="accent1"/>
                </a:solidFill>
              </a:rPr>
              <a:t>adb </a:t>
            </a:r>
            <a:r>
              <a:rPr lang="en-US" dirty="0">
                <a:solidFill>
                  <a:schemeClr val="accent1"/>
                </a:solidFill>
              </a:rPr>
              <a:t>shell </a:t>
            </a:r>
            <a:r>
              <a:rPr lang="en-US" dirty="0" err="1">
                <a:solidFill>
                  <a:schemeClr val="accent1"/>
                </a:solidFill>
              </a:rPr>
              <a:t>screenrecord</a:t>
            </a:r>
            <a:r>
              <a:rPr lang="en-US" dirty="0">
                <a:solidFill>
                  <a:schemeClr val="accent1"/>
                </a:solidFill>
              </a:rPr>
              <a:t> /</a:t>
            </a:r>
            <a:r>
              <a:rPr lang="en-US" dirty="0" err="1">
                <a:solidFill>
                  <a:schemeClr val="accent1"/>
                </a:solidFill>
              </a:rPr>
              <a:t>sdcard</a:t>
            </a:r>
            <a:r>
              <a:rPr lang="en-US" dirty="0">
                <a:solidFill>
                  <a:schemeClr val="accent1"/>
                </a:solidFill>
              </a:rPr>
              <a:t>/demo.mp4</a:t>
            </a:r>
          </a:p>
          <a:p>
            <a:pPr marL="457200" lvl="1" indent="0">
              <a:buNone/>
            </a:pPr>
            <a:r>
              <a:rPr lang="en-US" dirty="0">
                <a:solidFill>
                  <a:schemeClr val="accent1"/>
                </a:solidFill>
              </a:rPr>
              <a:t>adb pull /</a:t>
            </a:r>
            <a:r>
              <a:rPr lang="en-US" dirty="0" err="1" smtClean="0">
                <a:solidFill>
                  <a:schemeClr val="accent1"/>
                </a:solidFill>
              </a:rPr>
              <a:t>sdcard</a:t>
            </a:r>
            <a:r>
              <a:rPr lang="en-US" dirty="0" smtClean="0">
                <a:solidFill>
                  <a:schemeClr val="accent1"/>
                </a:solidFill>
              </a:rPr>
              <a:t>/demo.mp4</a:t>
            </a:r>
          </a:p>
          <a:p>
            <a:pPr lvl="1"/>
            <a:r>
              <a:rPr lang="en-US" dirty="0" smtClean="0"/>
              <a:t>Press </a:t>
            </a:r>
            <a:r>
              <a:rPr lang="en-US" dirty="0" err="1" smtClean="0"/>
              <a:t>Ctrl+C</a:t>
            </a:r>
            <a:r>
              <a:rPr lang="en-US" dirty="0" smtClean="0"/>
              <a:t> to stop it</a:t>
            </a:r>
          </a:p>
          <a:p>
            <a:pPr lvl="1"/>
            <a:r>
              <a:rPr lang="en-US" dirty="0" smtClean="0"/>
              <a:t>Set timeout of recording (in seconds): </a:t>
            </a:r>
          </a:p>
          <a:p>
            <a:pPr marL="457200" lvl="1" indent="0">
              <a:buNone/>
            </a:pPr>
            <a:r>
              <a:rPr lang="en-US" dirty="0">
                <a:solidFill>
                  <a:schemeClr val="accent1"/>
                </a:solidFill>
              </a:rPr>
              <a:t>adb shell </a:t>
            </a:r>
            <a:r>
              <a:rPr lang="en-US" dirty="0" err="1">
                <a:solidFill>
                  <a:schemeClr val="accent1"/>
                </a:solidFill>
              </a:rPr>
              <a:t>screenrecord</a:t>
            </a:r>
            <a:r>
              <a:rPr lang="en-US" dirty="0">
                <a:solidFill>
                  <a:schemeClr val="accent1"/>
                </a:solidFill>
              </a:rPr>
              <a:t> </a:t>
            </a:r>
            <a:r>
              <a:rPr lang="en-US" dirty="0" smtClean="0">
                <a:solidFill>
                  <a:schemeClr val="accent1"/>
                </a:solidFill>
              </a:rPr>
              <a:t>--</a:t>
            </a:r>
            <a:r>
              <a:rPr lang="en-US" dirty="0">
                <a:solidFill>
                  <a:schemeClr val="accent1"/>
                </a:solidFill>
              </a:rPr>
              <a:t>time-limit </a:t>
            </a:r>
            <a:r>
              <a:rPr lang="en-US" dirty="0" smtClean="0">
                <a:solidFill>
                  <a:schemeClr val="accent1"/>
                </a:solidFill>
              </a:rPr>
              <a:t>60 </a:t>
            </a:r>
            <a:r>
              <a:rPr lang="en-US" dirty="0">
                <a:solidFill>
                  <a:schemeClr val="accent1"/>
                </a:solidFill>
              </a:rPr>
              <a:t>/</a:t>
            </a:r>
            <a:r>
              <a:rPr lang="en-US" dirty="0" err="1" smtClean="0">
                <a:solidFill>
                  <a:schemeClr val="accent1"/>
                </a:solidFill>
              </a:rPr>
              <a:t>sdcard</a:t>
            </a:r>
            <a:r>
              <a:rPr lang="en-US" dirty="0" smtClean="0">
                <a:solidFill>
                  <a:schemeClr val="accent1"/>
                </a:solidFill>
              </a:rPr>
              <a:t>/demo.mp4</a:t>
            </a:r>
          </a:p>
          <a:p>
            <a:pPr lvl="1"/>
            <a:r>
              <a:rPr lang="en-US" dirty="0" smtClean="0"/>
              <a:t>Options such as resolution and bitrate are </a:t>
            </a:r>
            <a:r>
              <a:rPr lang="en-US" dirty="0" err="1" smtClean="0"/>
              <a:t>availalbe</a:t>
            </a:r>
            <a:r>
              <a:rPr lang="en-US" dirty="0" smtClean="0"/>
              <a:t>, </a:t>
            </a:r>
            <a:r>
              <a:rPr lang="en-US" dirty="0" smtClean="0">
                <a:hlinkClick r:id="rId3"/>
              </a:rPr>
              <a:t>please read this </a:t>
            </a:r>
            <a:endParaRPr lang="en-US" dirty="0" smtClean="0"/>
          </a:p>
        </p:txBody>
      </p:sp>
    </p:spTree>
    <p:extLst>
      <p:ext uri="{BB962C8B-B14F-4D97-AF65-F5344CB8AC3E}">
        <p14:creationId xmlns:p14="http://schemas.microsoft.com/office/powerpoint/2010/main" val="20341954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a</a:t>
            </a:r>
            <a:r>
              <a:rPr lang="en-US" dirty="0" err="1" smtClean="0"/>
              <a:t>db</a:t>
            </a:r>
            <a:r>
              <a:rPr lang="en-US" dirty="0" smtClean="0"/>
              <a:t> </a:t>
            </a:r>
            <a:r>
              <a:rPr lang="en-US" dirty="0" err="1"/>
              <a:t>dumpsys</a:t>
            </a:r>
            <a:endParaRPr lang="en-US" dirty="0"/>
          </a:p>
        </p:txBody>
      </p:sp>
      <p:sp>
        <p:nvSpPr>
          <p:cNvPr id="7" name="Content Placeholder 2"/>
          <p:cNvSpPr>
            <a:spLocks noGrp="1"/>
          </p:cNvSpPr>
          <p:nvPr>
            <p:ph idx="1"/>
          </p:nvPr>
        </p:nvSpPr>
        <p:spPr>
          <a:xfrm>
            <a:off x="0" y="1524000"/>
            <a:ext cx="9144000" cy="5334000"/>
          </a:xfrm>
        </p:spPr>
        <p:txBody>
          <a:bodyPr>
            <a:normAutofit lnSpcReduction="10000"/>
          </a:bodyPr>
          <a:lstStyle/>
          <a:p>
            <a:r>
              <a:rPr lang="en-US" dirty="0" err="1"/>
              <a:t>d</a:t>
            </a:r>
            <a:r>
              <a:rPr lang="en-US" dirty="0" err="1" smtClean="0"/>
              <a:t>umpsys</a:t>
            </a:r>
            <a:endParaRPr lang="en-US" dirty="0" smtClean="0"/>
          </a:p>
          <a:p>
            <a:pPr lvl="1"/>
            <a:r>
              <a:rPr lang="en-US" dirty="0" smtClean="0"/>
              <a:t>Android </a:t>
            </a:r>
            <a:r>
              <a:rPr lang="en-US" dirty="0"/>
              <a:t>tool that runs on the device and dumps </a:t>
            </a:r>
            <a:r>
              <a:rPr lang="en-US" dirty="0" smtClean="0"/>
              <a:t>information </a:t>
            </a:r>
            <a:r>
              <a:rPr lang="en-US" dirty="0"/>
              <a:t>about the status of system </a:t>
            </a:r>
            <a:r>
              <a:rPr lang="en-US" dirty="0" smtClean="0"/>
              <a:t>services</a:t>
            </a:r>
            <a:endParaRPr lang="en-US" dirty="0"/>
          </a:p>
          <a:p>
            <a:r>
              <a:rPr lang="en-US" dirty="0"/>
              <a:t>Obvious benefits:</a:t>
            </a:r>
          </a:p>
          <a:p>
            <a:pPr lvl="1"/>
            <a:r>
              <a:rPr lang="en-US" dirty="0"/>
              <a:t>Possibility to easily </a:t>
            </a:r>
            <a:r>
              <a:rPr lang="en-US" dirty="0">
                <a:solidFill>
                  <a:schemeClr val="accent1"/>
                </a:solidFill>
              </a:rPr>
              <a:t>get system information </a:t>
            </a:r>
            <a:r>
              <a:rPr lang="en-US" dirty="0"/>
              <a:t>in a simple string representation.</a:t>
            </a:r>
          </a:p>
          <a:p>
            <a:pPr lvl="1"/>
            <a:r>
              <a:rPr lang="en-US" dirty="0"/>
              <a:t>Possibility to use dumped </a:t>
            </a:r>
            <a:r>
              <a:rPr lang="en-US" dirty="0">
                <a:solidFill>
                  <a:schemeClr val="accent1"/>
                </a:solidFill>
              </a:rPr>
              <a:t>CPU, RAM, Battery, storage </a:t>
            </a:r>
            <a:r>
              <a:rPr lang="en-US" dirty="0" smtClean="0">
                <a:solidFill>
                  <a:schemeClr val="accent1"/>
                </a:solidFill>
              </a:rPr>
              <a:t>stats</a:t>
            </a:r>
            <a:r>
              <a:rPr lang="en-US" dirty="0" smtClean="0"/>
              <a:t>, </a:t>
            </a:r>
            <a:r>
              <a:rPr lang="en-US" dirty="0"/>
              <a:t>which will allow you to check </a:t>
            </a:r>
            <a:r>
              <a:rPr lang="en-US" dirty="0" smtClean="0"/>
              <a:t>your application performance</a:t>
            </a:r>
          </a:p>
          <a:p>
            <a:r>
              <a:rPr lang="en-US" dirty="0" smtClean="0"/>
              <a:t>Tips:</a:t>
            </a:r>
            <a:endParaRPr lang="en-US" dirty="0"/>
          </a:p>
          <a:p>
            <a:pPr lvl="1"/>
            <a:r>
              <a:rPr lang="en-US" dirty="0" smtClean="0"/>
              <a:t>Use </a:t>
            </a:r>
            <a:r>
              <a:rPr lang="en-US" dirty="0" err="1" smtClean="0">
                <a:solidFill>
                  <a:schemeClr val="accent1"/>
                </a:solidFill>
              </a:rPr>
              <a:t>dumpsys</a:t>
            </a:r>
            <a:r>
              <a:rPr lang="en-US" dirty="0" smtClean="0"/>
              <a:t> with </a:t>
            </a:r>
            <a:r>
              <a:rPr lang="en-US" dirty="0" err="1" smtClean="0">
                <a:solidFill>
                  <a:schemeClr val="accent1"/>
                </a:solidFill>
              </a:rPr>
              <a:t>grep</a:t>
            </a:r>
            <a:r>
              <a:rPr lang="en-US" dirty="0" smtClean="0"/>
              <a:t> might be very powerful!</a:t>
            </a:r>
            <a:endParaRPr lang="en-US" dirty="0"/>
          </a:p>
          <a:p>
            <a:pPr lvl="1"/>
            <a:endParaRPr lang="en-US" dirty="0"/>
          </a:p>
          <a:p>
            <a:pPr lvl="1"/>
            <a:endParaRPr lang="en-US" dirty="0" smtClean="0"/>
          </a:p>
        </p:txBody>
      </p:sp>
    </p:spTree>
    <p:extLst>
      <p:ext uri="{BB962C8B-B14F-4D97-AF65-F5344CB8AC3E}">
        <p14:creationId xmlns:p14="http://schemas.microsoft.com/office/powerpoint/2010/main" val="123502332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a</a:t>
            </a:r>
            <a:r>
              <a:rPr lang="en-US" dirty="0" err="1" smtClean="0"/>
              <a:t>db</a:t>
            </a:r>
            <a:r>
              <a:rPr lang="en-US" dirty="0" smtClean="0"/>
              <a:t> </a:t>
            </a:r>
            <a:r>
              <a:rPr lang="en-US" dirty="0" err="1"/>
              <a:t>dumpsys</a:t>
            </a:r>
            <a:endParaRPr lang="en-US" dirty="0"/>
          </a:p>
        </p:txBody>
      </p:sp>
      <p:sp>
        <p:nvSpPr>
          <p:cNvPr id="7" name="Content Placeholder 2"/>
          <p:cNvSpPr>
            <a:spLocks noGrp="1"/>
          </p:cNvSpPr>
          <p:nvPr>
            <p:ph idx="1"/>
          </p:nvPr>
        </p:nvSpPr>
        <p:spPr>
          <a:xfrm>
            <a:off x="0" y="1524000"/>
            <a:ext cx="9144000" cy="5334000"/>
          </a:xfrm>
        </p:spPr>
        <p:txBody>
          <a:bodyPr>
            <a:normAutofit fontScale="92500" lnSpcReduction="20000"/>
          </a:bodyPr>
          <a:lstStyle/>
          <a:p>
            <a:r>
              <a:rPr lang="en-US" sz="3500" dirty="0" smtClean="0"/>
              <a:t>Get battery info</a:t>
            </a:r>
          </a:p>
          <a:p>
            <a:pPr lvl="1"/>
            <a:r>
              <a:rPr lang="en-US" sz="3000" dirty="0" err="1">
                <a:solidFill>
                  <a:schemeClr val="accent1"/>
                </a:solidFill>
              </a:rPr>
              <a:t>adb</a:t>
            </a:r>
            <a:r>
              <a:rPr lang="en-US" sz="3000" dirty="0">
                <a:solidFill>
                  <a:schemeClr val="accent1"/>
                </a:solidFill>
              </a:rPr>
              <a:t> shell </a:t>
            </a:r>
            <a:r>
              <a:rPr lang="en-US" sz="3000" dirty="0" err="1">
                <a:solidFill>
                  <a:schemeClr val="accent1"/>
                </a:solidFill>
              </a:rPr>
              <a:t>dumpsys</a:t>
            </a:r>
            <a:r>
              <a:rPr lang="en-US" sz="3000" dirty="0">
                <a:solidFill>
                  <a:schemeClr val="accent1"/>
                </a:solidFill>
              </a:rPr>
              <a:t> </a:t>
            </a:r>
            <a:r>
              <a:rPr lang="en-US" sz="3000" dirty="0" smtClean="0">
                <a:solidFill>
                  <a:schemeClr val="accent1"/>
                </a:solidFill>
              </a:rPr>
              <a:t>battery</a:t>
            </a:r>
          </a:p>
          <a:p>
            <a:pPr lvl="1"/>
            <a:r>
              <a:rPr lang="en-US" sz="3000" dirty="0" smtClean="0"/>
              <a:t>Output:</a:t>
            </a:r>
          </a:p>
          <a:p>
            <a:pPr lvl="2"/>
            <a:r>
              <a:rPr lang="en-US" dirty="0"/>
              <a:t>AC powered: false</a:t>
            </a:r>
          </a:p>
          <a:p>
            <a:pPr lvl="2"/>
            <a:r>
              <a:rPr lang="en-US" dirty="0"/>
              <a:t>USB powered: true</a:t>
            </a:r>
          </a:p>
          <a:p>
            <a:pPr lvl="2"/>
            <a:r>
              <a:rPr lang="en-US" dirty="0"/>
              <a:t>Wireless powered: false</a:t>
            </a:r>
          </a:p>
          <a:p>
            <a:pPr lvl="2"/>
            <a:r>
              <a:rPr lang="en-US" dirty="0"/>
              <a:t>status: 2</a:t>
            </a:r>
          </a:p>
          <a:p>
            <a:pPr lvl="2"/>
            <a:r>
              <a:rPr lang="en-US" dirty="0"/>
              <a:t>health: 2</a:t>
            </a:r>
          </a:p>
          <a:p>
            <a:pPr lvl="2"/>
            <a:r>
              <a:rPr lang="en-US" dirty="0"/>
              <a:t>present: true</a:t>
            </a:r>
          </a:p>
          <a:p>
            <a:pPr lvl="2"/>
            <a:r>
              <a:rPr lang="en-US" dirty="0">
                <a:solidFill>
                  <a:schemeClr val="accent1"/>
                </a:solidFill>
              </a:rPr>
              <a:t>level: 91</a:t>
            </a:r>
          </a:p>
          <a:p>
            <a:pPr lvl="2"/>
            <a:r>
              <a:rPr lang="en-US" dirty="0"/>
              <a:t>scale: 100</a:t>
            </a:r>
          </a:p>
          <a:p>
            <a:pPr lvl="2"/>
            <a:r>
              <a:rPr lang="en-US" dirty="0"/>
              <a:t>voltage:4151</a:t>
            </a:r>
          </a:p>
          <a:p>
            <a:pPr lvl="2"/>
            <a:r>
              <a:rPr lang="en-US" dirty="0"/>
              <a:t>temperature: 320</a:t>
            </a:r>
          </a:p>
          <a:p>
            <a:pPr lvl="2"/>
            <a:r>
              <a:rPr lang="en-US" dirty="0"/>
              <a:t>technology: Li-ion</a:t>
            </a:r>
            <a:endParaRPr lang="en-US" dirty="0" smtClean="0"/>
          </a:p>
        </p:txBody>
      </p:sp>
    </p:spTree>
    <p:extLst>
      <p:ext uri="{BB962C8B-B14F-4D97-AF65-F5344CB8AC3E}">
        <p14:creationId xmlns:p14="http://schemas.microsoft.com/office/powerpoint/2010/main" val="146940610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a</a:t>
            </a:r>
            <a:r>
              <a:rPr lang="en-US" dirty="0" err="1" smtClean="0"/>
              <a:t>db</a:t>
            </a:r>
            <a:r>
              <a:rPr lang="en-US" dirty="0" smtClean="0"/>
              <a:t> </a:t>
            </a:r>
            <a:r>
              <a:rPr lang="en-US" dirty="0" err="1"/>
              <a:t>dumpsys</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smtClean="0"/>
              <a:t>Get </a:t>
            </a:r>
            <a:r>
              <a:rPr lang="en-US" dirty="0" err="1" smtClean="0"/>
              <a:t>wifi</a:t>
            </a:r>
            <a:r>
              <a:rPr lang="en-US" dirty="0" smtClean="0"/>
              <a:t> info</a:t>
            </a:r>
          </a:p>
          <a:p>
            <a:pPr lvl="1"/>
            <a:r>
              <a:rPr lang="en-US" dirty="0" err="1">
                <a:solidFill>
                  <a:schemeClr val="accent1"/>
                </a:solidFill>
              </a:rPr>
              <a:t>adb</a:t>
            </a:r>
            <a:r>
              <a:rPr lang="en-US" dirty="0">
                <a:solidFill>
                  <a:schemeClr val="accent1"/>
                </a:solidFill>
              </a:rPr>
              <a:t> </a:t>
            </a:r>
            <a:r>
              <a:rPr lang="en-US" dirty="0" smtClean="0">
                <a:solidFill>
                  <a:schemeClr val="accent1"/>
                </a:solidFill>
              </a:rPr>
              <a:t>shell </a:t>
            </a:r>
            <a:r>
              <a:rPr lang="en-US" dirty="0" err="1">
                <a:solidFill>
                  <a:schemeClr val="accent1"/>
                </a:solidFill>
              </a:rPr>
              <a:t>dumpsys</a:t>
            </a:r>
            <a:r>
              <a:rPr lang="en-US" dirty="0">
                <a:solidFill>
                  <a:schemeClr val="accent1"/>
                </a:solidFill>
              </a:rPr>
              <a:t> </a:t>
            </a:r>
            <a:r>
              <a:rPr lang="en-US" dirty="0" err="1" smtClean="0">
                <a:solidFill>
                  <a:schemeClr val="accent1"/>
                </a:solidFill>
              </a:rPr>
              <a:t>wifi</a:t>
            </a:r>
            <a:endParaRPr lang="en-US" dirty="0" smtClean="0">
              <a:solidFill>
                <a:schemeClr val="accent1"/>
              </a:solidFill>
            </a:endParaRPr>
          </a:p>
          <a:p>
            <a:pPr lvl="1"/>
            <a:endParaRPr lang="en-US" dirty="0"/>
          </a:p>
          <a:p>
            <a:r>
              <a:rPr lang="en-US" dirty="0"/>
              <a:t>Get </a:t>
            </a:r>
            <a:r>
              <a:rPr lang="en-US" dirty="0" smtClean="0"/>
              <a:t>CPU </a:t>
            </a:r>
            <a:r>
              <a:rPr lang="en-US" dirty="0"/>
              <a:t>info</a:t>
            </a:r>
          </a:p>
          <a:p>
            <a:pPr lvl="1"/>
            <a:r>
              <a:rPr lang="en-US" dirty="0" err="1">
                <a:solidFill>
                  <a:schemeClr val="accent1"/>
                </a:solidFill>
              </a:rPr>
              <a:t>adb</a:t>
            </a:r>
            <a:r>
              <a:rPr lang="en-US" dirty="0">
                <a:solidFill>
                  <a:schemeClr val="accent1"/>
                </a:solidFill>
              </a:rPr>
              <a:t> shell </a:t>
            </a:r>
            <a:r>
              <a:rPr lang="en-US" dirty="0" err="1">
                <a:solidFill>
                  <a:schemeClr val="accent1"/>
                </a:solidFill>
              </a:rPr>
              <a:t>dumpsys</a:t>
            </a:r>
            <a:r>
              <a:rPr lang="en-US" dirty="0">
                <a:solidFill>
                  <a:schemeClr val="accent1"/>
                </a:solidFill>
              </a:rPr>
              <a:t> </a:t>
            </a:r>
            <a:r>
              <a:rPr lang="en-US" dirty="0" err="1" smtClean="0">
                <a:solidFill>
                  <a:schemeClr val="accent1"/>
                </a:solidFill>
              </a:rPr>
              <a:t>cpuinfo</a:t>
            </a:r>
            <a:endParaRPr lang="en-US" dirty="0" smtClean="0">
              <a:solidFill>
                <a:schemeClr val="accent1"/>
              </a:solidFill>
            </a:endParaRPr>
          </a:p>
          <a:p>
            <a:pPr lvl="1"/>
            <a:endParaRPr lang="en-US" dirty="0"/>
          </a:p>
          <a:p>
            <a:r>
              <a:rPr lang="en-US" dirty="0" smtClean="0"/>
              <a:t>Get memory info</a:t>
            </a:r>
            <a:endParaRPr lang="en-US" dirty="0"/>
          </a:p>
          <a:p>
            <a:pPr lvl="1"/>
            <a:r>
              <a:rPr lang="en-US" dirty="0" smtClean="0"/>
              <a:t>All apps: </a:t>
            </a:r>
            <a:r>
              <a:rPr lang="en-US" dirty="0" err="1" smtClean="0">
                <a:solidFill>
                  <a:schemeClr val="accent1"/>
                </a:solidFill>
              </a:rPr>
              <a:t>adb</a:t>
            </a:r>
            <a:r>
              <a:rPr lang="en-US" dirty="0" smtClean="0">
                <a:solidFill>
                  <a:schemeClr val="accent1"/>
                </a:solidFill>
              </a:rPr>
              <a:t> </a:t>
            </a:r>
            <a:r>
              <a:rPr lang="en-US" dirty="0">
                <a:solidFill>
                  <a:schemeClr val="accent1"/>
                </a:solidFill>
              </a:rPr>
              <a:t>shell </a:t>
            </a:r>
            <a:r>
              <a:rPr lang="en-US" dirty="0" err="1">
                <a:solidFill>
                  <a:schemeClr val="accent1"/>
                </a:solidFill>
              </a:rPr>
              <a:t>dumpsys</a:t>
            </a:r>
            <a:r>
              <a:rPr lang="en-US" dirty="0">
                <a:solidFill>
                  <a:schemeClr val="accent1"/>
                </a:solidFill>
              </a:rPr>
              <a:t> </a:t>
            </a:r>
            <a:r>
              <a:rPr lang="en-US" dirty="0" err="1" smtClean="0">
                <a:solidFill>
                  <a:schemeClr val="accent1"/>
                </a:solidFill>
              </a:rPr>
              <a:t>meminfo</a:t>
            </a:r>
            <a:endParaRPr lang="en-US" dirty="0" smtClean="0">
              <a:solidFill>
                <a:schemeClr val="accent1"/>
              </a:solidFill>
            </a:endParaRPr>
          </a:p>
          <a:p>
            <a:pPr lvl="1"/>
            <a:r>
              <a:rPr lang="en-US" dirty="0" smtClean="0"/>
              <a:t>My app only: </a:t>
            </a:r>
            <a:r>
              <a:rPr lang="en-US" dirty="0" err="1" smtClean="0">
                <a:solidFill>
                  <a:schemeClr val="accent1"/>
                </a:solidFill>
              </a:rPr>
              <a:t>adb</a:t>
            </a:r>
            <a:r>
              <a:rPr lang="en-US" dirty="0" smtClean="0">
                <a:solidFill>
                  <a:schemeClr val="accent1"/>
                </a:solidFill>
              </a:rPr>
              <a:t> </a:t>
            </a:r>
            <a:r>
              <a:rPr lang="en-US" dirty="0">
                <a:solidFill>
                  <a:schemeClr val="accent1"/>
                </a:solidFill>
              </a:rPr>
              <a:t>shell </a:t>
            </a:r>
            <a:r>
              <a:rPr lang="en-US" dirty="0" err="1">
                <a:solidFill>
                  <a:schemeClr val="accent1"/>
                </a:solidFill>
              </a:rPr>
              <a:t>dumpsys</a:t>
            </a:r>
            <a:r>
              <a:rPr lang="en-US" dirty="0">
                <a:solidFill>
                  <a:schemeClr val="accent1"/>
                </a:solidFill>
              </a:rPr>
              <a:t> </a:t>
            </a:r>
            <a:r>
              <a:rPr lang="en-US" dirty="0" err="1">
                <a:solidFill>
                  <a:schemeClr val="accent1"/>
                </a:solidFill>
              </a:rPr>
              <a:t>meminfo</a:t>
            </a:r>
            <a:r>
              <a:rPr lang="en-US" dirty="0">
                <a:solidFill>
                  <a:schemeClr val="accent1"/>
                </a:solidFill>
              </a:rPr>
              <a:t> </a:t>
            </a:r>
            <a:r>
              <a:rPr lang="en-US" dirty="0" smtClean="0">
                <a:solidFill>
                  <a:schemeClr val="accent1"/>
                </a:solidFill>
              </a:rPr>
              <a:t>‘package'</a:t>
            </a:r>
          </a:p>
        </p:txBody>
      </p:sp>
    </p:spTree>
    <p:extLst>
      <p:ext uri="{BB962C8B-B14F-4D97-AF65-F5344CB8AC3E}">
        <p14:creationId xmlns:p14="http://schemas.microsoft.com/office/powerpoint/2010/main" val="177601120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a</a:t>
            </a:r>
            <a:r>
              <a:rPr lang="en-US" dirty="0" err="1" smtClean="0"/>
              <a:t>db</a:t>
            </a:r>
            <a:r>
              <a:rPr lang="en-US" dirty="0" smtClean="0"/>
              <a:t> </a:t>
            </a:r>
            <a:r>
              <a:rPr lang="en-US" dirty="0" err="1" smtClean="0"/>
              <a:t>dumpsys</a:t>
            </a:r>
            <a:endParaRPr lang="en-US" dirty="0"/>
          </a:p>
        </p:txBody>
      </p:sp>
      <p:sp>
        <p:nvSpPr>
          <p:cNvPr id="7" name="Content Placeholder 2"/>
          <p:cNvSpPr>
            <a:spLocks noGrp="1"/>
          </p:cNvSpPr>
          <p:nvPr>
            <p:ph idx="1"/>
          </p:nvPr>
        </p:nvSpPr>
        <p:spPr>
          <a:xfrm>
            <a:off x="0" y="1524000"/>
            <a:ext cx="9144000" cy="5334000"/>
          </a:xfrm>
        </p:spPr>
        <p:txBody>
          <a:bodyPr>
            <a:normAutofit fontScale="92500" lnSpcReduction="10000"/>
          </a:bodyPr>
          <a:lstStyle/>
          <a:p>
            <a:r>
              <a:rPr lang="en-US" sz="3500" dirty="0" smtClean="0"/>
              <a:t>Get all running services</a:t>
            </a:r>
          </a:p>
          <a:p>
            <a:pPr lvl="1"/>
            <a:r>
              <a:rPr lang="en-US" sz="3000" dirty="0" err="1">
                <a:solidFill>
                  <a:schemeClr val="accent1"/>
                </a:solidFill>
              </a:rPr>
              <a:t>adb</a:t>
            </a:r>
            <a:r>
              <a:rPr lang="en-US" sz="3000" dirty="0">
                <a:solidFill>
                  <a:schemeClr val="accent1"/>
                </a:solidFill>
              </a:rPr>
              <a:t> shell service list</a:t>
            </a:r>
            <a:r>
              <a:rPr lang="en-US" sz="3000" dirty="0"/>
              <a:t> (or </a:t>
            </a:r>
            <a:r>
              <a:rPr lang="en-US" sz="3000" dirty="0" err="1"/>
              <a:t>adb</a:t>
            </a:r>
            <a:r>
              <a:rPr lang="en-US" sz="3000" dirty="0"/>
              <a:t> shell </a:t>
            </a:r>
            <a:r>
              <a:rPr lang="en-US" sz="3000" dirty="0" err="1"/>
              <a:t>dumpsys</a:t>
            </a:r>
            <a:r>
              <a:rPr lang="en-US" sz="3000" dirty="0"/>
              <a:t> </a:t>
            </a:r>
            <a:r>
              <a:rPr lang="en-US" sz="3000" dirty="0" smtClean="0"/>
              <a:t>–l)</a:t>
            </a:r>
          </a:p>
          <a:p>
            <a:pPr lvl="1"/>
            <a:r>
              <a:rPr lang="en-US" sz="3000" dirty="0" smtClean="0"/>
              <a:t>Output will include this like those:</a:t>
            </a:r>
          </a:p>
          <a:p>
            <a:pPr marL="768096" lvl="2" indent="0">
              <a:buNone/>
            </a:pPr>
            <a:r>
              <a:rPr lang="en-US" dirty="0">
                <a:solidFill>
                  <a:schemeClr val="tx2"/>
                </a:solidFill>
              </a:rPr>
              <a:t>2       phone: [</a:t>
            </a:r>
            <a:r>
              <a:rPr lang="en-US" dirty="0" err="1">
                <a:solidFill>
                  <a:schemeClr val="tx2"/>
                </a:solidFill>
              </a:rPr>
              <a:t>com.android.internal.telephony.ITelephony</a:t>
            </a:r>
            <a:r>
              <a:rPr lang="en-US" dirty="0">
                <a:solidFill>
                  <a:schemeClr val="tx2"/>
                </a:solidFill>
              </a:rPr>
              <a:t>]</a:t>
            </a:r>
          </a:p>
          <a:p>
            <a:pPr marL="768096" lvl="2" indent="0">
              <a:buNone/>
            </a:pPr>
            <a:r>
              <a:rPr lang="en-US" dirty="0">
                <a:solidFill>
                  <a:schemeClr val="tx2"/>
                </a:solidFill>
              </a:rPr>
              <a:t>3       isms: [</a:t>
            </a:r>
            <a:r>
              <a:rPr lang="en-US" dirty="0" err="1">
                <a:solidFill>
                  <a:schemeClr val="tx2"/>
                </a:solidFill>
              </a:rPr>
              <a:t>com.android.internal.telephony.ISms</a:t>
            </a:r>
            <a:r>
              <a:rPr lang="en-US" dirty="0">
                <a:solidFill>
                  <a:schemeClr val="tx2"/>
                </a:solidFill>
              </a:rPr>
              <a:t>]</a:t>
            </a:r>
          </a:p>
          <a:p>
            <a:pPr marL="768096" lvl="2" indent="0">
              <a:buNone/>
            </a:pPr>
            <a:r>
              <a:rPr lang="en-US" dirty="0" smtClean="0">
                <a:solidFill>
                  <a:schemeClr val="tx2"/>
                </a:solidFill>
              </a:rPr>
              <a:t>16      </a:t>
            </a:r>
            <a:r>
              <a:rPr lang="en-US" dirty="0">
                <a:solidFill>
                  <a:schemeClr val="tx2"/>
                </a:solidFill>
              </a:rPr>
              <a:t>audio: [</a:t>
            </a:r>
            <a:r>
              <a:rPr lang="en-US" dirty="0" err="1">
                <a:solidFill>
                  <a:schemeClr val="tx2"/>
                </a:solidFill>
              </a:rPr>
              <a:t>android.media.IAudioService</a:t>
            </a:r>
            <a:r>
              <a:rPr lang="en-US" dirty="0">
                <a:solidFill>
                  <a:schemeClr val="tx2"/>
                </a:solidFill>
              </a:rPr>
              <a:t>]</a:t>
            </a:r>
          </a:p>
          <a:p>
            <a:pPr marL="768096" lvl="2" indent="0">
              <a:buNone/>
            </a:pPr>
            <a:r>
              <a:rPr lang="en-US" dirty="0">
                <a:solidFill>
                  <a:schemeClr val="tx2"/>
                </a:solidFill>
              </a:rPr>
              <a:t>20      </a:t>
            </a:r>
            <a:r>
              <a:rPr lang="en-US" dirty="0" err="1">
                <a:solidFill>
                  <a:schemeClr val="tx2"/>
                </a:solidFill>
              </a:rPr>
              <a:t>country_detector</a:t>
            </a:r>
            <a:r>
              <a:rPr lang="en-US" dirty="0">
                <a:solidFill>
                  <a:schemeClr val="tx2"/>
                </a:solidFill>
              </a:rPr>
              <a:t>: [</a:t>
            </a:r>
            <a:r>
              <a:rPr lang="en-US" dirty="0" err="1">
                <a:solidFill>
                  <a:schemeClr val="tx2"/>
                </a:solidFill>
              </a:rPr>
              <a:t>android.location.ICountryDetector</a:t>
            </a:r>
            <a:r>
              <a:rPr lang="en-US" dirty="0">
                <a:solidFill>
                  <a:schemeClr val="tx2"/>
                </a:solidFill>
              </a:rPr>
              <a:t>]</a:t>
            </a:r>
          </a:p>
          <a:p>
            <a:pPr marL="768096" lvl="2" indent="0">
              <a:buNone/>
            </a:pPr>
            <a:r>
              <a:rPr lang="en-US" dirty="0">
                <a:solidFill>
                  <a:schemeClr val="tx2"/>
                </a:solidFill>
              </a:rPr>
              <a:t>21      location: [</a:t>
            </a:r>
            <a:r>
              <a:rPr lang="en-US" dirty="0" err="1">
                <a:solidFill>
                  <a:schemeClr val="tx2"/>
                </a:solidFill>
              </a:rPr>
              <a:t>android.location.ILocationManager</a:t>
            </a:r>
            <a:r>
              <a:rPr lang="en-US" dirty="0">
                <a:solidFill>
                  <a:schemeClr val="tx2"/>
                </a:solidFill>
              </a:rPr>
              <a:t>]</a:t>
            </a:r>
          </a:p>
          <a:p>
            <a:pPr lvl="2"/>
            <a:endParaRPr lang="en-US" dirty="0">
              <a:solidFill>
                <a:schemeClr val="accent1"/>
              </a:solidFill>
            </a:endParaRPr>
          </a:p>
          <a:p>
            <a:r>
              <a:rPr lang="en-US" sz="3500" dirty="0" smtClean="0"/>
              <a:t>Get details for each service via </a:t>
            </a:r>
            <a:r>
              <a:rPr lang="en-US" sz="3500" dirty="0" err="1" smtClean="0"/>
              <a:t>dumpsys</a:t>
            </a:r>
            <a:endParaRPr lang="en-US" sz="3500" dirty="0"/>
          </a:p>
          <a:p>
            <a:pPr lvl="1"/>
            <a:r>
              <a:rPr lang="en-US" sz="3000" dirty="0" err="1">
                <a:solidFill>
                  <a:schemeClr val="accent1"/>
                </a:solidFill>
              </a:rPr>
              <a:t>adb</a:t>
            </a:r>
            <a:r>
              <a:rPr lang="en-US" sz="3000" dirty="0">
                <a:solidFill>
                  <a:schemeClr val="accent1"/>
                </a:solidFill>
              </a:rPr>
              <a:t> shell </a:t>
            </a:r>
            <a:r>
              <a:rPr lang="en-US" sz="3000" dirty="0" err="1">
                <a:solidFill>
                  <a:schemeClr val="accent1"/>
                </a:solidFill>
              </a:rPr>
              <a:t>dumpsys</a:t>
            </a:r>
            <a:r>
              <a:rPr lang="en-US" sz="3000" dirty="0">
                <a:solidFill>
                  <a:schemeClr val="accent1"/>
                </a:solidFill>
              </a:rPr>
              <a:t> </a:t>
            </a:r>
            <a:r>
              <a:rPr lang="en-US" sz="3000" dirty="0" smtClean="0">
                <a:solidFill>
                  <a:schemeClr val="accent1"/>
                </a:solidFill>
              </a:rPr>
              <a:t>&lt;service name&gt;</a:t>
            </a:r>
          </a:p>
          <a:p>
            <a:pPr lvl="1"/>
            <a:r>
              <a:rPr lang="en-US" sz="3000" dirty="0" smtClean="0"/>
              <a:t>Example: </a:t>
            </a:r>
            <a:r>
              <a:rPr lang="en-US" sz="3000" dirty="0" err="1" smtClean="0">
                <a:solidFill>
                  <a:schemeClr val="accent1"/>
                </a:solidFill>
              </a:rPr>
              <a:t>adb</a:t>
            </a:r>
            <a:r>
              <a:rPr lang="en-US" sz="3000" dirty="0" smtClean="0">
                <a:solidFill>
                  <a:schemeClr val="accent1"/>
                </a:solidFill>
              </a:rPr>
              <a:t> </a:t>
            </a:r>
            <a:r>
              <a:rPr lang="en-US" sz="3000" dirty="0">
                <a:solidFill>
                  <a:schemeClr val="accent1"/>
                </a:solidFill>
              </a:rPr>
              <a:t>shell </a:t>
            </a:r>
            <a:r>
              <a:rPr lang="en-US" sz="3000" dirty="0" err="1">
                <a:solidFill>
                  <a:schemeClr val="accent1"/>
                </a:solidFill>
              </a:rPr>
              <a:t>dumpsys</a:t>
            </a:r>
            <a:r>
              <a:rPr lang="en-US" sz="3000" dirty="0">
                <a:solidFill>
                  <a:schemeClr val="accent1"/>
                </a:solidFill>
              </a:rPr>
              <a:t> location</a:t>
            </a:r>
          </a:p>
          <a:p>
            <a:pPr lvl="1"/>
            <a:endParaRPr lang="en-US" dirty="0">
              <a:solidFill>
                <a:schemeClr val="accent1"/>
              </a:solidFill>
            </a:endParaRPr>
          </a:p>
          <a:p>
            <a:pPr lvl="1"/>
            <a:endParaRPr lang="en-US" dirty="0" smtClean="0">
              <a:solidFill>
                <a:schemeClr val="accent1"/>
              </a:solidFill>
            </a:endParaRPr>
          </a:p>
        </p:txBody>
      </p:sp>
    </p:spTree>
    <p:extLst>
      <p:ext uri="{BB962C8B-B14F-4D97-AF65-F5344CB8AC3E}">
        <p14:creationId xmlns:p14="http://schemas.microsoft.com/office/powerpoint/2010/main" val="22002717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a:t>
            </a:r>
            <a:r>
              <a:rPr lang="en-US" dirty="0" smtClean="0"/>
              <a:t>db shell </a:t>
            </a:r>
            <a:r>
              <a:rPr lang="en-US" dirty="0" err="1" smtClean="0"/>
              <a:t>getprop</a:t>
            </a:r>
            <a:endParaRPr lang="en-US" dirty="0"/>
          </a:p>
        </p:txBody>
      </p:sp>
      <p:sp>
        <p:nvSpPr>
          <p:cNvPr id="7" name="Content Placeholder 2"/>
          <p:cNvSpPr>
            <a:spLocks noGrp="1"/>
          </p:cNvSpPr>
          <p:nvPr>
            <p:ph idx="1"/>
          </p:nvPr>
        </p:nvSpPr>
        <p:spPr>
          <a:xfrm>
            <a:off x="0" y="1524000"/>
            <a:ext cx="9144000" cy="5334000"/>
          </a:xfrm>
        </p:spPr>
        <p:txBody>
          <a:bodyPr>
            <a:normAutofit/>
          </a:bodyPr>
          <a:lstStyle/>
          <a:p>
            <a:r>
              <a:rPr lang="en-US" dirty="0" smtClean="0"/>
              <a:t>Get all device properties</a:t>
            </a:r>
          </a:p>
          <a:p>
            <a:pPr lvl="1"/>
            <a:r>
              <a:rPr lang="en-US" dirty="0" err="1">
                <a:solidFill>
                  <a:schemeClr val="accent1"/>
                </a:solidFill>
              </a:rPr>
              <a:t>adb</a:t>
            </a:r>
            <a:r>
              <a:rPr lang="en-US" dirty="0">
                <a:solidFill>
                  <a:schemeClr val="accent1"/>
                </a:solidFill>
              </a:rPr>
              <a:t> shell </a:t>
            </a:r>
            <a:r>
              <a:rPr lang="en-US" dirty="0" err="1" smtClean="0">
                <a:solidFill>
                  <a:schemeClr val="accent1"/>
                </a:solidFill>
              </a:rPr>
              <a:t>getprop</a:t>
            </a:r>
            <a:endParaRPr lang="en-US" dirty="0" smtClean="0">
              <a:solidFill>
                <a:schemeClr val="accent1"/>
              </a:solidFill>
            </a:endParaRPr>
          </a:p>
          <a:p>
            <a:r>
              <a:rPr lang="en-US" dirty="0" smtClean="0"/>
              <a:t>Examples</a:t>
            </a:r>
            <a:endParaRPr lang="en-US" dirty="0"/>
          </a:p>
          <a:p>
            <a:pPr lvl="1"/>
            <a:r>
              <a:rPr lang="en-US" dirty="0" smtClean="0"/>
              <a:t>Device ID</a:t>
            </a:r>
            <a:r>
              <a:rPr lang="en-US" dirty="0"/>
              <a:t>: </a:t>
            </a:r>
            <a:r>
              <a:rPr lang="en-US" dirty="0" err="1">
                <a:solidFill>
                  <a:schemeClr val="accent1"/>
                </a:solidFill>
              </a:rPr>
              <a:t>adb</a:t>
            </a:r>
            <a:r>
              <a:rPr lang="en-US" dirty="0">
                <a:solidFill>
                  <a:schemeClr val="accent1"/>
                </a:solidFill>
              </a:rPr>
              <a:t> shell </a:t>
            </a:r>
            <a:r>
              <a:rPr lang="en-US" dirty="0" err="1">
                <a:solidFill>
                  <a:schemeClr val="accent1"/>
                </a:solidFill>
              </a:rPr>
              <a:t>getprop</a:t>
            </a:r>
            <a:r>
              <a:rPr lang="en-US" dirty="0">
                <a:solidFill>
                  <a:schemeClr val="accent1"/>
                </a:solidFill>
              </a:rPr>
              <a:t> </a:t>
            </a:r>
            <a:r>
              <a:rPr lang="en-US" dirty="0" err="1" smtClean="0">
                <a:solidFill>
                  <a:schemeClr val="accent1"/>
                </a:solidFill>
              </a:rPr>
              <a:t>ro.serialno</a:t>
            </a:r>
            <a:endParaRPr lang="en-US" dirty="0" smtClean="0">
              <a:solidFill>
                <a:schemeClr val="accent1"/>
              </a:solidFill>
            </a:endParaRPr>
          </a:p>
          <a:p>
            <a:pPr lvl="1"/>
            <a:r>
              <a:rPr lang="en-US" dirty="0" smtClean="0"/>
              <a:t>Android Version: </a:t>
            </a:r>
            <a:r>
              <a:rPr lang="en-US" dirty="0" err="1" smtClean="0">
                <a:solidFill>
                  <a:schemeClr val="accent1"/>
                </a:solidFill>
              </a:rPr>
              <a:t>adb</a:t>
            </a:r>
            <a:r>
              <a:rPr lang="en-US" dirty="0">
                <a:solidFill>
                  <a:schemeClr val="accent1"/>
                </a:solidFill>
              </a:rPr>
              <a:t> shell </a:t>
            </a:r>
            <a:r>
              <a:rPr lang="en-US" dirty="0" err="1" smtClean="0">
                <a:solidFill>
                  <a:schemeClr val="accent1"/>
                </a:solidFill>
              </a:rPr>
              <a:t>ro.build.version.release</a:t>
            </a:r>
            <a:endParaRPr lang="en-US" dirty="0" smtClean="0">
              <a:solidFill>
                <a:schemeClr val="accent1"/>
              </a:solidFill>
            </a:endParaRPr>
          </a:p>
          <a:p>
            <a:pPr lvl="1"/>
            <a:r>
              <a:rPr lang="en-US" dirty="0"/>
              <a:t>SDK Version: </a:t>
            </a:r>
            <a:r>
              <a:rPr lang="en-US" dirty="0" err="1">
                <a:solidFill>
                  <a:schemeClr val="accent1"/>
                </a:solidFill>
              </a:rPr>
              <a:t>adb</a:t>
            </a:r>
            <a:r>
              <a:rPr lang="en-US" dirty="0">
                <a:solidFill>
                  <a:schemeClr val="accent1"/>
                </a:solidFill>
              </a:rPr>
              <a:t> shell </a:t>
            </a:r>
            <a:r>
              <a:rPr lang="en-US" dirty="0" err="1" smtClean="0">
                <a:solidFill>
                  <a:schemeClr val="accent1"/>
                </a:solidFill>
              </a:rPr>
              <a:t>ro.build.version.sdk</a:t>
            </a:r>
            <a:endParaRPr lang="en-US" dirty="0">
              <a:solidFill>
                <a:schemeClr val="accent1"/>
              </a:solidFill>
            </a:endParaRPr>
          </a:p>
          <a:p>
            <a:pPr lvl="1"/>
            <a:r>
              <a:rPr lang="en-US" dirty="0" smtClean="0"/>
              <a:t>Manufacturer: </a:t>
            </a:r>
            <a:r>
              <a:rPr lang="en-US" dirty="0" err="1">
                <a:solidFill>
                  <a:schemeClr val="accent1"/>
                </a:solidFill>
              </a:rPr>
              <a:t>adb</a:t>
            </a:r>
            <a:r>
              <a:rPr lang="en-US" dirty="0">
                <a:solidFill>
                  <a:schemeClr val="accent1"/>
                </a:solidFill>
              </a:rPr>
              <a:t> shell </a:t>
            </a:r>
            <a:r>
              <a:rPr lang="en-US" dirty="0" err="1" smtClean="0">
                <a:solidFill>
                  <a:schemeClr val="accent1"/>
                </a:solidFill>
              </a:rPr>
              <a:t>ro.product.brand</a:t>
            </a:r>
            <a:endParaRPr lang="en-US" dirty="0" smtClean="0">
              <a:solidFill>
                <a:schemeClr val="accent1"/>
              </a:solidFill>
            </a:endParaRPr>
          </a:p>
          <a:p>
            <a:pPr lvl="1"/>
            <a:r>
              <a:rPr lang="en-US" dirty="0" smtClean="0"/>
              <a:t>Product Name: </a:t>
            </a:r>
            <a:r>
              <a:rPr lang="en-US" dirty="0" err="1">
                <a:solidFill>
                  <a:schemeClr val="accent1"/>
                </a:solidFill>
              </a:rPr>
              <a:t>adb</a:t>
            </a:r>
            <a:r>
              <a:rPr lang="en-US" dirty="0">
                <a:solidFill>
                  <a:schemeClr val="accent1"/>
                </a:solidFill>
              </a:rPr>
              <a:t> shell </a:t>
            </a:r>
            <a:r>
              <a:rPr lang="en-US" dirty="0" smtClean="0">
                <a:solidFill>
                  <a:schemeClr val="accent1"/>
                </a:solidFill>
              </a:rPr>
              <a:t>ro.semc.product.name</a:t>
            </a:r>
          </a:p>
          <a:p>
            <a:pPr lvl="1"/>
            <a:r>
              <a:rPr lang="en-US" dirty="0"/>
              <a:t>Product Model: </a:t>
            </a:r>
            <a:r>
              <a:rPr lang="en-US" dirty="0" err="1">
                <a:solidFill>
                  <a:schemeClr val="accent1"/>
                </a:solidFill>
              </a:rPr>
              <a:t>adb</a:t>
            </a:r>
            <a:r>
              <a:rPr lang="en-US" dirty="0">
                <a:solidFill>
                  <a:schemeClr val="accent1"/>
                </a:solidFill>
              </a:rPr>
              <a:t> shell </a:t>
            </a:r>
            <a:r>
              <a:rPr lang="en-US" dirty="0" err="1">
                <a:solidFill>
                  <a:schemeClr val="accent1"/>
                </a:solidFill>
              </a:rPr>
              <a:t>getprop</a:t>
            </a:r>
            <a:r>
              <a:rPr lang="en-US" dirty="0">
                <a:solidFill>
                  <a:schemeClr val="accent1"/>
                </a:solidFill>
              </a:rPr>
              <a:t> </a:t>
            </a:r>
            <a:r>
              <a:rPr lang="en-US" dirty="0" err="1" smtClean="0">
                <a:solidFill>
                  <a:schemeClr val="accent1"/>
                </a:solidFill>
              </a:rPr>
              <a:t>ro.product.model</a:t>
            </a:r>
            <a:endParaRPr lang="en-US" dirty="0" smtClean="0">
              <a:solidFill>
                <a:schemeClr val="accent1"/>
              </a:solidFill>
            </a:endParaRPr>
          </a:p>
          <a:p>
            <a:pPr lvl="1"/>
            <a:r>
              <a:rPr lang="en-US" dirty="0"/>
              <a:t>GSM Operator: </a:t>
            </a:r>
            <a:r>
              <a:rPr lang="en-US" dirty="0" err="1">
                <a:solidFill>
                  <a:schemeClr val="accent1"/>
                </a:solidFill>
              </a:rPr>
              <a:t>adb</a:t>
            </a:r>
            <a:r>
              <a:rPr lang="en-US" dirty="0">
                <a:solidFill>
                  <a:schemeClr val="accent1"/>
                </a:solidFill>
              </a:rPr>
              <a:t> shell </a:t>
            </a:r>
            <a:r>
              <a:rPr lang="en-US" dirty="0" err="1">
                <a:solidFill>
                  <a:schemeClr val="accent1"/>
                </a:solidFill>
              </a:rPr>
              <a:t>getprop</a:t>
            </a:r>
            <a:r>
              <a:rPr lang="en-US" dirty="0">
                <a:solidFill>
                  <a:schemeClr val="accent1"/>
                </a:solidFill>
              </a:rPr>
              <a:t> </a:t>
            </a:r>
            <a:r>
              <a:rPr lang="en-US" dirty="0" err="1" smtClean="0">
                <a:solidFill>
                  <a:schemeClr val="accent1"/>
                </a:solidFill>
              </a:rPr>
              <a:t>gsm.operator.alpha</a:t>
            </a:r>
            <a:endParaRPr lang="en-US" dirty="0" smtClean="0">
              <a:solidFill>
                <a:schemeClr val="accent1"/>
              </a:solidFill>
            </a:endParaRPr>
          </a:p>
        </p:txBody>
      </p:sp>
    </p:spTree>
    <p:extLst>
      <p:ext uri="{BB962C8B-B14F-4D97-AF65-F5344CB8AC3E}">
        <p14:creationId xmlns:p14="http://schemas.microsoft.com/office/powerpoint/2010/main" val="25705318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3959</TotalTime>
  <Words>4853</Words>
  <Application>Microsoft Office PowerPoint</Application>
  <PresentationFormat>On-screen Show (4:3)</PresentationFormat>
  <Paragraphs>1142</Paragraphs>
  <Slides>135</Slides>
  <Notes>116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135</vt:i4>
      </vt:variant>
    </vt:vector>
  </HeadingPairs>
  <TitlesOfParts>
    <vt:vector size="142" baseType="lpstr">
      <vt:lpstr>Arial</vt:lpstr>
      <vt:lpstr>Calibri</vt:lpstr>
      <vt:lpstr>Corbel</vt:lpstr>
      <vt:lpstr>Wingdings</vt:lpstr>
      <vt:lpstr>Wingdings 2</vt:lpstr>
      <vt:lpstr>Wingdings 3</vt:lpstr>
      <vt:lpstr>Module</vt:lpstr>
      <vt:lpstr>Environment Setup</vt:lpstr>
      <vt:lpstr>Content</vt:lpstr>
      <vt:lpstr>macOS</vt:lpstr>
      <vt:lpstr>macOS</vt:lpstr>
      <vt:lpstr>PowerPoint Presentation</vt:lpstr>
      <vt:lpstr>macOS</vt:lpstr>
      <vt:lpstr>AppStore</vt:lpstr>
      <vt:lpstr>Apple Account</vt:lpstr>
      <vt:lpstr>Xcode</vt:lpstr>
      <vt:lpstr>Simulators</vt:lpstr>
      <vt:lpstr>Homebrew</vt:lpstr>
      <vt:lpstr>Homebrew</vt:lpstr>
      <vt:lpstr>Ruby and Python</vt:lpstr>
      <vt:lpstr>Work with macOS</vt:lpstr>
      <vt:lpstr>OSX Folder Structure</vt:lpstr>
      <vt:lpstr>OSX Folder Structure</vt:lpstr>
      <vt:lpstr>OSX Folder Structure</vt:lpstr>
      <vt:lpstr>OSX Folder Structure</vt:lpstr>
      <vt:lpstr>Finder</vt:lpstr>
      <vt:lpstr>Remote Access (SSH)</vt:lpstr>
      <vt:lpstr>Bash</vt:lpstr>
      <vt:lpstr>Terminal and Bash</vt:lpstr>
      <vt:lpstr>Bash</vt:lpstr>
      <vt:lpstr>Bash</vt:lpstr>
      <vt:lpstr>Bash – ls, cp, ditto</vt:lpstr>
      <vt:lpstr>Bash – rm, mkdir</vt:lpstr>
      <vt:lpstr>Bash – cat, tail, open</vt:lpstr>
      <vt:lpstr>Bash - sudo</vt:lpstr>
      <vt:lpstr>Bash – grep</vt:lpstr>
      <vt:lpstr>Bash – Pipe</vt:lpstr>
      <vt:lpstr>Bash - Networking</vt:lpstr>
      <vt:lpstr>Bash - Processes</vt:lpstr>
      <vt:lpstr>Bash – Files and Folders</vt:lpstr>
      <vt:lpstr>Bash – chmod</vt:lpstr>
      <vt:lpstr>Bash – chown</vt:lpstr>
      <vt:lpstr>Bash – .bash_profile</vt:lpstr>
      <vt:lpstr>Bash - Hints</vt:lpstr>
      <vt:lpstr>Bash – IF </vt:lpstr>
      <vt:lpstr>Vim</vt:lpstr>
      <vt:lpstr>Questions</vt:lpstr>
      <vt:lpstr>Working with iOS Simulators</vt:lpstr>
      <vt:lpstr>Simulator vs. Device</vt:lpstr>
      <vt:lpstr>Simctl</vt:lpstr>
      <vt:lpstr>Simulators Via Simctl</vt:lpstr>
      <vt:lpstr>Simulators Via Simctl</vt:lpstr>
      <vt:lpstr>Simulators Via Simctl</vt:lpstr>
      <vt:lpstr>Simulators Settings</vt:lpstr>
      <vt:lpstr>FBSimulatorControl</vt:lpstr>
      <vt:lpstr>fbsimctl</vt:lpstr>
      <vt:lpstr>Working with iOS Devices</vt:lpstr>
      <vt:lpstr>libimobiledevice</vt:lpstr>
      <vt:lpstr>idevice_id</vt:lpstr>
      <vt:lpstr>idevicecrashreport</vt:lpstr>
      <vt:lpstr>idevicesyslog</vt:lpstr>
      <vt:lpstr>ideviceinfo</vt:lpstr>
      <vt:lpstr>ideviceinstaller</vt:lpstr>
      <vt:lpstr>idevicescreenshot</vt:lpstr>
      <vt:lpstr>Questions</vt:lpstr>
      <vt:lpstr>Android Ecosystem</vt:lpstr>
      <vt:lpstr>Java JDK Setup</vt:lpstr>
      <vt:lpstr>Android Studio vs. SDK</vt:lpstr>
      <vt:lpstr>Android Studio vs. SDK</vt:lpstr>
      <vt:lpstr>Android Studio</vt:lpstr>
      <vt:lpstr>Android SDK</vt:lpstr>
      <vt:lpstr>Android SDK Manager</vt:lpstr>
      <vt:lpstr>Android SDK Manager</vt:lpstr>
      <vt:lpstr>PowerPoint Presentation</vt:lpstr>
      <vt:lpstr>PowerPoint Presentation</vt:lpstr>
      <vt:lpstr>Extras</vt:lpstr>
      <vt:lpstr>Manage SDK from CMD</vt:lpstr>
      <vt:lpstr>Manage Android Emulators via Terminal</vt:lpstr>
      <vt:lpstr>List Emulators</vt:lpstr>
      <vt:lpstr>Create Emulators</vt:lpstr>
      <vt:lpstr>Emulator Configs</vt:lpstr>
      <vt:lpstr>Start Emulator</vt:lpstr>
      <vt:lpstr>Delete Emulators</vt:lpstr>
      <vt:lpstr>FAQ</vt:lpstr>
      <vt:lpstr>Inspect UI</vt:lpstr>
      <vt:lpstr>Work with Android  Emulators and Devices</vt:lpstr>
      <vt:lpstr>Android Apps</vt:lpstr>
      <vt:lpstr>Android Debug Bridge</vt:lpstr>
      <vt:lpstr>Enable adb Debugging</vt:lpstr>
      <vt:lpstr>Ports</vt:lpstr>
      <vt:lpstr>adb general commands</vt:lpstr>
      <vt:lpstr>adb command to device</vt:lpstr>
      <vt:lpstr>adb logcat</vt:lpstr>
      <vt:lpstr>adb bugreport</vt:lpstr>
      <vt:lpstr>adb install/uninstall</vt:lpstr>
      <vt:lpstr>adb push/pull</vt:lpstr>
      <vt:lpstr>adb package manager</vt:lpstr>
      <vt:lpstr>adb package manager</vt:lpstr>
      <vt:lpstr>adb activity manager</vt:lpstr>
      <vt:lpstr>adb activity manager</vt:lpstr>
      <vt:lpstr>adb screenshot &amp; video</vt:lpstr>
      <vt:lpstr>adb dumpsys</vt:lpstr>
      <vt:lpstr>adb dumpsys</vt:lpstr>
      <vt:lpstr>adb dumpsys</vt:lpstr>
      <vt:lpstr>adb dumpsys</vt:lpstr>
      <vt:lpstr>adb shell getprop</vt:lpstr>
      <vt:lpstr>adb shell ps</vt:lpstr>
      <vt:lpstr>adb shell ls</vt:lpstr>
      <vt:lpstr>adb shell</vt:lpstr>
      <vt:lpstr>adb restart emulator</vt:lpstr>
      <vt:lpstr>adb manage baterry</vt:lpstr>
      <vt:lpstr>adb manage baterry</vt:lpstr>
      <vt:lpstr>adb manage baterry</vt:lpstr>
      <vt:lpstr>FAQ</vt:lpstr>
      <vt:lpstr>FAQ</vt:lpstr>
      <vt:lpstr>FAQ</vt:lpstr>
      <vt:lpstr>FAQ</vt:lpstr>
      <vt:lpstr>FAQ</vt:lpstr>
      <vt:lpstr>FAQ</vt:lpstr>
      <vt:lpstr>FAQ</vt:lpstr>
      <vt:lpstr>More Info</vt:lpstr>
      <vt:lpstr>Questions</vt:lpstr>
      <vt:lpstr>JavaScript Ecosystem</vt:lpstr>
      <vt:lpstr>Why JavaScript?</vt:lpstr>
      <vt:lpstr>Node and Npm</vt:lpstr>
      <vt:lpstr>JavaScript Ecosystem</vt:lpstr>
      <vt:lpstr>Installations</vt:lpstr>
      <vt:lpstr>NVM</vt:lpstr>
      <vt:lpstr>Npm</vt:lpstr>
      <vt:lpstr>Npm</vt:lpstr>
      <vt:lpstr>Npm</vt:lpstr>
      <vt:lpstr>Npm Cache</vt:lpstr>
      <vt:lpstr>Semver</vt:lpstr>
      <vt:lpstr>Semver</vt:lpstr>
      <vt:lpstr>Be Careful </vt:lpstr>
      <vt:lpstr>Be Careful </vt:lpstr>
      <vt:lpstr>Npm Packages  for Android and iOS</vt:lpstr>
      <vt:lpstr>Npm Packages</vt:lpstr>
      <vt:lpstr>ios-deploy</vt:lpstr>
      <vt:lpstr>ios-sim</vt:lpstr>
      <vt:lpstr>Ideviceinstaller-js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Automation Course</dc:title>
  <dc:creator>Strahinski</dc:creator>
  <cp:lastModifiedBy>Mitaka_F1</cp:lastModifiedBy>
  <cp:revision>724</cp:revision>
  <dcterms:created xsi:type="dcterms:W3CDTF">2006-08-16T00:00:00Z</dcterms:created>
  <dcterms:modified xsi:type="dcterms:W3CDTF">2018-04-15T19:00:12Z</dcterms:modified>
</cp:coreProperties>
</file>