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6"/>
  </p:notesMasterIdLst>
  <p:sldIdLst>
    <p:sldId id="298" r:id="rId2"/>
    <p:sldId id="258" r:id="rId3"/>
    <p:sldId id="311" r:id="rId4"/>
    <p:sldId id="312" r:id="rId5"/>
    <p:sldId id="299" r:id="rId6"/>
    <p:sldId id="261" r:id="rId7"/>
    <p:sldId id="289" r:id="rId8"/>
    <p:sldId id="292" r:id="rId9"/>
    <p:sldId id="293" r:id="rId10"/>
    <p:sldId id="294" r:id="rId11"/>
    <p:sldId id="295" r:id="rId12"/>
    <p:sldId id="296" r:id="rId13"/>
    <p:sldId id="297" r:id="rId14"/>
    <p:sldId id="300" r:id="rId15"/>
    <p:sldId id="288" r:id="rId16"/>
    <p:sldId id="286" r:id="rId17"/>
    <p:sldId id="287" r:id="rId18"/>
    <p:sldId id="290" r:id="rId19"/>
    <p:sldId id="291" r:id="rId20"/>
    <p:sldId id="285" r:id="rId21"/>
    <p:sldId id="271" r:id="rId22"/>
    <p:sldId id="301" r:id="rId23"/>
    <p:sldId id="303" r:id="rId24"/>
    <p:sldId id="304" r:id="rId25"/>
    <p:sldId id="305" r:id="rId26"/>
    <p:sldId id="306" r:id="rId27"/>
    <p:sldId id="270" r:id="rId28"/>
    <p:sldId id="264" r:id="rId29"/>
    <p:sldId id="267" r:id="rId30"/>
    <p:sldId id="310" r:id="rId31"/>
    <p:sldId id="309" r:id="rId32"/>
    <p:sldId id="268" r:id="rId33"/>
    <p:sldId id="265" r:id="rId34"/>
    <p:sldId id="272" r:id="rId35"/>
    <p:sldId id="266" r:id="rId36"/>
    <p:sldId id="273" r:id="rId37"/>
    <p:sldId id="280" r:id="rId38"/>
    <p:sldId id="283" r:id="rId39"/>
    <p:sldId id="284" r:id="rId40"/>
    <p:sldId id="278" r:id="rId41"/>
    <p:sldId id="275" r:id="rId42"/>
    <p:sldId id="274" r:id="rId43"/>
    <p:sldId id="277" r:id="rId44"/>
    <p:sldId id="25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1508" autoAdjust="0"/>
  </p:normalViewPr>
  <p:slideViewPr>
    <p:cSldViewPr>
      <p:cViewPr varScale="1">
        <p:scale>
          <a:sx n="60" d="100"/>
          <a:sy n="60" d="100"/>
        </p:scale>
        <p:origin x="168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9F52B-4AE0-4B57-90C1-42E4F817839A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426FC-0D52-4B6A-8B91-477E8D65DF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2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37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9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17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60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00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13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04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55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0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8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477000" y="381000"/>
            <a:ext cx="2667000" cy="937491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019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381000" y="1676400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6400800" y="0"/>
            <a:ext cx="2743200" cy="412862"/>
          </a:xfrm>
          <a:prstGeom prst="rect">
            <a:avLst/>
          </a:prstGeom>
        </p:spPr>
        <p:txBody>
          <a:bodyPr vert="horz" lIns="91440" rIns="45720" rtlCol="0" anchor="ctr">
            <a:normAutofit fontScale="47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g.linkedin.com/pub/dimitar-topuzov/18/470/833/e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radle.org/gradle-download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topuzov/Demo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topuzov/mobile-test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4733343/java-testng-retry-logic" TargetMode="External"/><Relationship Id="rId2" Type="http://schemas.openxmlformats.org/officeDocument/2006/relationships/hyperlink" Target="https://gist.github.com/sahajamit/fa5422524dbaba96635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eleniumeasy.com/testng-tutorials/retry-listener-failed-tests-count-updat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obe.com/tiobe-index/" TargetMode="External"/><Relationship Id="rId2" Type="http://schemas.openxmlformats.org/officeDocument/2006/relationships/hyperlink" Target="http://pypl.github.io/PYP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ctoverse.github.com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testng.org/doc/documentation-main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pache.cbox.biz/maven/maven-3/3.3.9/binaries/apache-maven-3.3.9-bin.zip" TargetMode="External"/><Relationship Id="rId2" Type="http://schemas.openxmlformats.org/officeDocument/2006/relationships/hyperlink" Target="https://maven.apache.org/download.cg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pache_Maven" TargetMode="External"/><Relationship Id="rId7" Type="http://schemas.openxmlformats.org/officeDocument/2006/relationships/hyperlink" Target="https://mvnrepository.com/" TargetMode="External"/><Relationship Id="rId2" Type="http://schemas.openxmlformats.org/officeDocument/2006/relationships/hyperlink" Target="https://en.wikipedia.org/wiki/Build_autom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XML" TargetMode="External"/><Relationship Id="rId5" Type="http://schemas.openxmlformats.org/officeDocument/2006/relationships/hyperlink" Target="https://en.wikipedia.org/wiki/Domain-specific_language" TargetMode="External"/><Relationship Id="rId4" Type="http://schemas.openxmlformats.org/officeDocument/2006/relationships/hyperlink" Target="https://en.wikipedia.org/wiki/Groovy_(programming_language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280" y="1290828"/>
            <a:ext cx="8077200" cy="1063752"/>
          </a:xfrm>
        </p:spPr>
        <p:txBody>
          <a:bodyPr/>
          <a:lstStyle/>
          <a:p>
            <a:pPr algn="ctr"/>
            <a:r>
              <a:rPr lang="en-US" dirty="0" smtClean="0"/>
              <a:t>Testing in Java Ecosystem</a:t>
            </a:r>
            <a:endParaRPr lang="bg-BG" dirty="0"/>
          </a:p>
        </p:txBody>
      </p:sp>
      <p:pic>
        <p:nvPicPr>
          <p:cNvPr id="4" name="Picture 3" descr="logo-slogan-33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46890" y="2676144"/>
            <a:ext cx="5202620" cy="1828800"/>
          </a:xfrm>
          <a:prstGeom prst="rect">
            <a:avLst/>
          </a:prstGeom>
        </p:spPr>
      </p:pic>
      <p:sp>
        <p:nvSpPr>
          <p:cNvPr id="6" name="Subtitle 4"/>
          <p:cNvSpPr>
            <a:spLocks noGrp="1"/>
          </p:cNvSpPr>
          <p:nvPr>
            <p:ph type="subTitle" idx="1"/>
          </p:nvPr>
        </p:nvSpPr>
        <p:spPr>
          <a:xfrm>
            <a:off x="457200" y="5358384"/>
            <a:ext cx="8077200" cy="14996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Lector: Dimitar Topuzov</a:t>
            </a:r>
          </a:p>
          <a:p>
            <a:endParaRPr lang="en-US" dirty="0" smtClean="0"/>
          </a:p>
          <a:p>
            <a:r>
              <a:rPr lang="en-US" dirty="0" smtClean="0"/>
              <a:t>E-mail: dtopuzov@gmail.com</a:t>
            </a:r>
          </a:p>
          <a:p>
            <a:r>
              <a:rPr lang="en-US" dirty="0" smtClean="0"/>
              <a:t>LinkedIn: </a:t>
            </a:r>
            <a:r>
              <a:rPr lang="en-US" dirty="0" smtClean="0">
                <a:hlinkClick r:id="rId3"/>
              </a:rPr>
              <a:t>http://bg.linkedin.com/pub/dimitar-topuzov/18/470/833/en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Copyright © Pragmatic LLC 				2018 </a:t>
            </a:r>
          </a:p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181600" y="5224272"/>
            <a:ext cx="3886200" cy="914400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57452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Gradle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3462"/>
            <a:ext cx="9067800" cy="54545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Installation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Download from </a:t>
            </a: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here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/>
              <a:t>and </a:t>
            </a:r>
            <a:r>
              <a:rPr lang="en-US" dirty="0"/>
              <a:t>extract it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Add </a:t>
            </a:r>
            <a:r>
              <a:rPr lang="en-US" dirty="0">
                <a:latin typeface="Arial" pitchFamily="34" charset="0"/>
                <a:cs typeface="Arial" pitchFamily="34" charset="0"/>
              </a:rPr>
              <a:t>environment variable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GRADLE_HOME </a:t>
            </a:r>
            <a:r>
              <a:rPr lang="en-US" dirty="0">
                <a:latin typeface="Arial" pitchFamily="34" charset="0"/>
                <a:cs typeface="Arial" pitchFamily="34" charset="0"/>
              </a:rPr>
              <a:t>and add % GRADLE_HOME %\bin to PATH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Usage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Depends on the IDE</a:t>
            </a:r>
          </a:p>
        </p:txBody>
      </p:sp>
    </p:spTree>
    <p:extLst>
      <p:ext uri="{BB962C8B-B14F-4D97-AF65-F5344CB8AC3E}">
        <p14:creationId xmlns:p14="http://schemas.microsoft.com/office/powerpoint/2010/main" val="96274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Gradle Wrapper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3462"/>
            <a:ext cx="9067800" cy="54545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500" dirty="0" smtClean="0"/>
              <a:t>Solve installation dramas</a:t>
            </a:r>
          </a:p>
          <a:p>
            <a:pPr lvl="1" fontAlgn="base"/>
            <a:r>
              <a:rPr lang="en-US" dirty="0"/>
              <a:t>Most tools require installation on your computer before you can use </a:t>
            </a:r>
            <a:r>
              <a:rPr lang="en-US" dirty="0" smtClean="0"/>
              <a:t>them</a:t>
            </a:r>
          </a:p>
          <a:p>
            <a:pPr lvl="1" fontAlgn="base"/>
            <a:r>
              <a:rPr lang="en-US" dirty="0" smtClean="0"/>
              <a:t>Equally </a:t>
            </a:r>
            <a:r>
              <a:rPr lang="en-US" dirty="0"/>
              <a:t>importantly, will the user install the right version of the tool for the build? What if they’re building an old version of the software</a:t>
            </a:r>
            <a:r>
              <a:rPr lang="en-US" dirty="0" smtClean="0"/>
              <a:t>?</a:t>
            </a:r>
          </a:p>
          <a:p>
            <a:pPr lvl="1" fontAlgn="base"/>
            <a:r>
              <a:rPr lang="en-US" dirty="0" smtClean="0"/>
              <a:t>Gradle wrapper (</a:t>
            </a:r>
            <a:r>
              <a:rPr lang="en-US" dirty="0" err="1" smtClean="0"/>
              <a:t>gradlew</a:t>
            </a:r>
            <a:r>
              <a:rPr lang="en-US" dirty="0" smtClean="0"/>
              <a:t>) is piece of software that lives inside the project it self and it is not installed globally</a:t>
            </a:r>
          </a:p>
          <a:p>
            <a:pPr lvl="1" fontAlgn="base"/>
            <a:r>
              <a:rPr lang="en-US" dirty="0" smtClean="0"/>
              <a:t>Gradle wrapper downloads (on demand) and use specified </a:t>
            </a:r>
            <a:r>
              <a:rPr lang="en-US" dirty="0" err="1" smtClean="0"/>
              <a:t>gradle</a:t>
            </a:r>
            <a:r>
              <a:rPr lang="en-US" dirty="0" smtClean="0"/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346342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Gradle Wrapper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3462"/>
            <a:ext cx="9067800" cy="54545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3500" dirty="0" smtClean="0"/>
              <a:t>Create Gradle Wrapper for your project</a:t>
            </a:r>
          </a:p>
          <a:p>
            <a:pPr lvl="1">
              <a:lnSpc>
                <a:spcPct val="150000"/>
              </a:lnSpc>
            </a:pPr>
            <a:r>
              <a:rPr lang="en-US" sz="3000" dirty="0" err="1"/>
              <a:t>gradle</a:t>
            </a:r>
            <a:r>
              <a:rPr lang="en-US" sz="3000" dirty="0"/>
              <a:t> wrapper --</a:t>
            </a:r>
            <a:r>
              <a:rPr lang="en-US" sz="3000" dirty="0" err="1"/>
              <a:t>gradle</a:t>
            </a:r>
            <a:r>
              <a:rPr lang="en-US" sz="3000" dirty="0"/>
              <a:t>-version </a:t>
            </a:r>
            <a:r>
              <a:rPr lang="en-US" sz="3000" dirty="0" smtClean="0"/>
              <a:t>3.2 (latest is 4.6)</a:t>
            </a:r>
          </a:p>
          <a:p>
            <a:pPr>
              <a:lnSpc>
                <a:spcPct val="150000"/>
              </a:lnSpc>
            </a:pPr>
            <a:r>
              <a:rPr lang="en-US" sz="3500" dirty="0" smtClean="0"/>
              <a:t>Usage</a:t>
            </a:r>
          </a:p>
          <a:p>
            <a:pPr lvl="1">
              <a:lnSpc>
                <a:spcPct val="150000"/>
              </a:lnSpc>
            </a:pPr>
            <a:r>
              <a:rPr lang="en-US" sz="3000" dirty="0"/>
              <a:t>./</a:t>
            </a:r>
            <a:r>
              <a:rPr lang="en-US" sz="3000" dirty="0" err="1"/>
              <a:t>gradlew</a:t>
            </a:r>
            <a:r>
              <a:rPr lang="en-US" sz="3000" dirty="0"/>
              <a:t> &lt;task&gt; (on Unix-like </a:t>
            </a:r>
            <a:r>
              <a:rPr lang="en-US" sz="3000" dirty="0" smtClean="0"/>
              <a:t>platforms)</a:t>
            </a:r>
            <a:endParaRPr lang="en-US" sz="3000" dirty="0"/>
          </a:p>
          <a:p>
            <a:pPr lvl="1">
              <a:lnSpc>
                <a:spcPct val="150000"/>
              </a:lnSpc>
            </a:pPr>
            <a:r>
              <a:rPr lang="en-US" sz="3000" dirty="0"/>
              <a:t>g</a:t>
            </a:r>
            <a:r>
              <a:rPr lang="en-US" sz="3000" dirty="0" smtClean="0"/>
              <a:t>radlew.bat </a:t>
            </a:r>
            <a:r>
              <a:rPr lang="en-US" sz="3000" dirty="0"/>
              <a:t>&lt;task&gt; (on </a:t>
            </a:r>
            <a:r>
              <a:rPr lang="en-US" sz="3000" dirty="0" smtClean="0"/>
              <a:t>Windows)</a:t>
            </a:r>
          </a:p>
          <a:p>
            <a:pPr>
              <a:lnSpc>
                <a:spcPct val="150000"/>
              </a:lnSpc>
            </a:pPr>
            <a:r>
              <a:rPr lang="en-US" sz="3500" dirty="0" smtClean="0"/>
              <a:t>Manage dependencies</a:t>
            </a:r>
            <a:endParaRPr lang="en-US" sz="3500" dirty="0"/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compile </a:t>
            </a:r>
            <a:r>
              <a:rPr lang="en-US" sz="2600" dirty="0"/>
              <a:t>group: '</a:t>
            </a:r>
            <a:r>
              <a:rPr lang="en-US" sz="2600" dirty="0" err="1"/>
              <a:t>io.appium</a:t>
            </a:r>
            <a:r>
              <a:rPr lang="en-US" sz="2600" dirty="0"/>
              <a:t>', name: 'java-client', version: '4.1.2'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1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3462"/>
            <a:ext cx="9067800" cy="54545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Maven project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github.com/dtopuzov/Demos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Gradle project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://github.com/dtopuzov/mobile-tests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2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09800"/>
            <a:ext cx="8077200" cy="1828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Unit Testing Frameworks</a:t>
            </a:r>
            <a:endParaRPr lang="bg-BG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953000" y="5715000"/>
            <a:ext cx="3886200" cy="914400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84923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3462"/>
            <a:ext cx="9144000" cy="54545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cs typeface="Arial" pitchFamily="34" charset="0"/>
              </a:rPr>
              <a:t>JUnit is an </a:t>
            </a:r>
            <a:r>
              <a:rPr lang="en-US" dirty="0">
                <a:solidFill>
                  <a:schemeClr val="accent1"/>
                </a:solidFill>
                <a:cs typeface="Arial" pitchFamily="34" charset="0"/>
              </a:rPr>
              <a:t>open source </a:t>
            </a:r>
            <a:r>
              <a:rPr lang="en-US" dirty="0" smtClean="0">
                <a:cs typeface="Arial" pitchFamily="34" charset="0"/>
              </a:rPr>
              <a:t>framework used </a:t>
            </a:r>
            <a:r>
              <a:rPr lang="en-US" dirty="0">
                <a:cs typeface="Arial" pitchFamily="34" charset="0"/>
              </a:rPr>
              <a:t>for writing and running </a:t>
            </a:r>
            <a:r>
              <a:rPr lang="en-US" dirty="0" smtClean="0">
                <a:cs typeface="Arial" pitchFamily="34" charset="0"/>
              </a:rPr>
              <a:t>tests</a:t>
            </a:r>
            <a:endParaRPr lang="en-US" dirty="0"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cs typeface="Arial" pitchFamily="34" charset="0"/>
              </a:rPr>
              <a:t>Provides </a:t>
            </a:r>
            <a:r>
              <a:rPr lang="en-US" dirty="0">
                <a:solidFill>
                  <a:schemeClr val="accent1"/>
                </a:solidFill>
                <a:cs typeface="Arial" pitchFamily="34" charset="0"/>
              </a:rPr>
              <a:t>annotations</a:t>
            </a:r>
            <a:r>
              <a:rPr lang="en-US" dirty="0">
                <a:cs typeface="Arial" pitchFamily="34" charset="0"/>
              </a:rPr>
              <a:t> to identify test methods.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cs typeface="Arial" pitchFamily="34" charset="0"/>
              </a:rPr>
              <a:t>Provides </a:t>
            </a:r>
            <a:r>
              <a:rPr lang="en-US" dirty="0">
                <a:solidFill>
                  <a:schemeClr val="accent1"/>
                </a:solidFill>
                <a:cs typeface="Arial" pitchFamily="34" charset="0"/>
              </a:rPr>
              <a:t>assertions</a:t>
            </a:r>
            <a:r>
              <a:rPr lang="en-US" dirty="0">
                <a:cs typeface="Arial" pitchFamily="34" charset="0"/>
              </a:rPr>
              <a:t> for testing expected results.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cs typeface="Arial" pitchFamily="34" charset="0"/>
              </a:rPr>
              <a:t>Provides </a:t>
            </a:r>
            <a:r>
              <a:rPr lang="en-US" dirty="0">
                <a:solidFill>
                  <a:schemeClr val="accent1"/>
                </a:solidFill>
                <a:cs typeface="Arial" pitchFamily="34" charset="0"/>
              </a:rPr>
              <a:t>test runners </a:t>
            </a:r>
            <a:r>
              <a:rPr lang="en-US" dirty="0">
                <a:cs typeface="Arial" pitchFamily="34" charset="0"/>
              </a:rPr>
              <a:t>for running tests.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JUnit </a:t>
            </a:r>
            <a:r>
              <a:rPr lang="en-US" dirty="0">
                <a:cs typeface="Arial" pitchFamily="34" charset="0"/>
              </a:rPr>
              <a:t>tests can be organized into </a:t>
            </a:r>
            <a:r>
              <a:rPr lang="en-US" dirty="0">
                <a:solidFill>
                  <a:schemeClr val="accent1"/>
                </a:solidFill>
                <a:cs typeface="Arial" pitchFamily="34" charset="0"/>
              </a:rPr>
              <a:t>test suites </a:t>
            </a:r>
            <a:r>
              <a:rPr lang="en-US" dirty="0">
                <a:cs typeface="Arial" pitchFamily="34" charset="0"/>
              </a:rPr>
              <a:t>containing test cases and even other test suites</a:t>
            </a:r>
            <a:r>
              <a:rPr lang="en-US" dirty="0" smtClean="0">
                <a:cs typeface="Arial" pitchFamily="34" charset="0"/>
              </a:rPr>
              <a:t>.</a:t>
            </a:r>
            <a:endParaRPr lang="en-US" dirty="0" smtClean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38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Example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057400"/>
            <a:ext cx="9144000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bg-BG" altLang="bg-BG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org.junit.*;</a:t>
            </a:r>
            <a:br>
              <a:rPr kumimoji="0" lang="bg-BG" altLang="bg-BG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kumimoji="0" lang="bg-BG" altLang="bg-BG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org.junit.Assert.assertEquals;</a:t>
            </a:r>
            <a:br>
              <a:rPr kumimoji="0" lang="bg-BG" altLang="bg-BG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bg-BG" altLang="bg-BG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bg-BG" altLang="bg-BG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JunitTest {</a:t>
            </a:r>
            <a:endParaRPr kumimoji="0" lang="en-US" altLang="bg-BG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bg-BG" altLang="bg-BG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bg-BG" altLang="bg-BG" sz="2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bg-BG" altLang="bg-BG" sz="2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bg-BG" altLang="bg-BG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bg-BG" altLang="bg-BG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testCase1() {</a:t>
            </a:r>
            <a:br>
              <a:rPr kumimoji="0" lang="bg-BG" altLang="bg-BG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bg-BG" altLang="bg-BG" sz="2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bg-BG" altLang="bg-BG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bg-BG" altLang="bg-BG" sz="2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 test testCase1"</a:t>
            </a:r>
            <a:r>
              <a:rPr kumimoji="0" lang="bg-BG" altLang="bg-BG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bg-BG" altLang="bg-BG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str = </a:t>
            </a:r>
            <a:r>
              <a:rPr kumimoji="0" lang="bg-BG" altLang="bg-BG" sz="2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"Junit is working fine"</a:t>
            </a:r>
            <a:r>
              <a:rPr kumimoji="0" lang="bg-BG" altLang="bg-BG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bg-BG" altLang="bg-BG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bg-BG" altLang="bg-BG" sz="2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kumimoji="0" lang="bg-BG" altLang="bg-BG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bg-BG" altLang="bg-BG" sz="2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"Junit is working fine"</a:t>
            </a:r>
            <a:r>
              <a:rPr kumimoji="0" lang="bg-BG" altLang="bg-BG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str);</a:t>
            </a:r>
            <a:br>
              <a:rPr kumimoji="0" lang="bg-BG" altLang="bg-BG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en-US" altLang="bg-BG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bg-BG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bg-BG" altLang="bg-BG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Hooks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705689"/>
            <a:ext cx="9143999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@BeforeClass</a:t>
            </a:r>
            <a:b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beforeClass() {</a:t>
            </a:r>
            <a:b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System.</a:t>
            </a:r>
            <a:r>
              <a:rPr kumimoji="0" lang="bg-BG" altLang="bg-BG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bg-BG" altLang="bg-BG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bg-BG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 only once, in the starting</a:t>
            </a:r>
            <a:r>
              <a:rPr kumimoji="0" lang="bg-BG" altLang="bg-BG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bg-BG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@AfterClass</a:t>
            </a:r>
            <a:b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 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afterClass() {</a:t>
            </a:r>
            <a:b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System.</a:t>
            </a:r>
            <a:r>
              <a:rPr kumimoji="0" lang="bg-BG" altLang="bg-BG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bg-BG" altLang="bg-BG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bg-BG" altLang="bg-BG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bg-BG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 only once, in the end</a:t>
            </a:r>
            <a:r>
              <a:rPr lang="bg-BG" altLang="bg-BG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bg-BG" altLang="bg-BG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bg-BG" altLang="bg-BG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bg-BG" altLang="bg-BG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bg-BG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@Before</a:t>
            </a:r>
            <a:b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before() {</a:t>
            </a:r>
            <a:b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System.</a:t>
            </a:r>
            <a:r>
              <a:rPr kumimoji="0" lang="bg-BG" altLang="bg-BG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bg-BG" altLang="bg-BG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bg-BG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 for each test, before executing test</a:t>
            </a:r>
            <a:r>
              <a:rPr kumimoji="0" lang="bg-BG" altLang="bg-BG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bg-BG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@After</a:t>
            </a:r>
            <a:b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after() {</a:t>
            </a:r>
            <a:b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System.</a:t>
            </a:r>
            <a:r>
              <a:rPr kumimoji="0" lang="bg-BG" altLang="bg-BG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bg-BG" altLang="bg-BG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bg-BG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 for each test, after executing test</a:t>
            </a:r>
            <a:r>
              <a:rPr kumimoji="0" lang="bg-BG" altLang="bg-BG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bg-BG" altLang="bg-BG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48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Suites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513343"/>
            <a:ext cx="9144000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org.junit.AfterClass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org.junit.BeforeClass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org.junit.runner.RunWith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org.junit.runners.Suite;</a:t>
            </a:r>
            <a:b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@RunWith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(Suite.</a:t>
            </a:r>
            <a:r>
              <a:rPr kumimoji="0" lang="bg-BG" altLang="bg-BG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@Suite.SuiteClasses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({JunitTest1.</a:t>
            </a:r>
            <a:r>
              <a:rPr kumimoji="0" lang="bg-BG" altLang="bg-BG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JunitTest2.</a:t>
            </a:r>
            <a:r>
              <a:rPr kumimoji="0" lang="bg-BG" altLang="bg-BG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JunitSuite {</a:t>
            </a:r>
            <a:b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@BeforeClass</a:t>
            </a:r>
            <a:b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bg-BG" altLang="bg-BG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runBeforeClass() {</a:t>
            </a:r>
            <a:b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bg-BG" altLang="bg-BG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bg-BG" altLang="bg-BG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"JunitSuite Suite @BeforeClass"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@AfterClass</a:t>
            </a:r>
            <a:b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bg-BG" altLang="bg-BG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runAfterClass() {</a:t>
            </a:r>
            <a:b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bg-BG" altLang="bg-BG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bg-BG" altLang="bg-BG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"JunitSuite Suite @AfterClass"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bg-BG" altLang="bg-BG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18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Ignore &amp; Timeout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021" y="2590800"/>
            <a:ext cx="9110186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(timeout = 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testCase21() {</a:t>
            </a:r>
            <a:b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System.</a:t>
            </a:r>
            <a:r>
              <a:rPr kumimoji="0" lang="bg-BG" altLang="bg-BG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bg-BG" altLang="bg-BG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"This test will timeout after 1s"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@Ignore</a:t>
            </a:r>
            <a:b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testCase22() {</a:t>
            </a:r>
            <a:b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System.</a:t>
            </a:r>
            <a:r>
              <a:rPr kumimoji="0" lang="bg-BG" altLang="bg-BG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bg-BG" altLang="bg-BG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"This test will be ignored"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bg-BG" altLang="bg-BG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61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04" y="1752600"/>
            <a:ext cx="8130396" cy="4876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Maven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Gradle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Junit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cs typeface="Arial" pitchFamily="34" charset="0"/>
              </a:rPr>
              <a:t>TestNG</a:t>
            </a:r>
            <a:endParaRPr lang="en-US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TestNG</a:t>
            </a:r>
            <a:r>
              <a:rPr lang="en-US" dirty="0" smtClean="0"/>
              <a:t>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3462"/>
            <a:ext cx="9144000" cy="54545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500" dirty="0" err="1">
                <a:cs typeface="Arial" pitchFamily="34" charset="0"/>
              </a:rPr>
              <a:t>TestNG</a:t>
            </a:r>
            <a:r>
              <a:rPr lang="en-US" sz="3500" dirty="0">
                <a:cs typeface="Arial" pitchFamily="34" charset="0"/>
              </a:rPr>
              <a:t> is a testing </a:t>
            </a:r>
            <a:r>
              <a:rPr lang="en-US" sz="3500" dirty="0" smtClean="0">
                <a:cs typeface="Arial" pitchFamily="34" charset="0"/>
              </a:rPr>
              <a:t>framework, providing:</a:t>
            </a:r>
            <a:endParaRPr lang="en-US" sz="3500" dirty="0"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3000" dirty="0" smtClean="0">
                <a:cs typeface="Arial" pitchFamily="34" charset="0"/>
              </a:rPr>
              <a:t>Annotations</a:t>
            </a:r>
            <a:endParaRPr lang="en-US" sz="3000" dirty="0"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3000" dirty="0" smtClean="0">
                <a:cs typeface="Arial" pitchFamily="34" charset="0"/>
              </a:rPr>
              <a:t>Flexible </a:t>
            </a:r>
            <a:r>
              <a:rPr lang="en-US" sz="3000" dirty="0">
                <a:cs typeface="Arial" pitchFamily="34" charset="0"/>
              </a:rPr>
              <a:t>test </a:t>
            </a:r>
            <a:r>
              <a:rPr lang="en-US" sz="3000" dirty="0" smtClean="0">
                <a:cs typeface="Arial" pitchFamily="34" charset="0"/>
              </a:rPr>
              <a:t>configuration</a:t>
            </a:r>
            <a:endParaRPr lang="en-US" sz="3000" dirty="0"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3000" dirty="0">
                <a:cs typeface="Arial" pitchFamily="34" charset="0"/>
              </a:rPr>
              <a:t>Support for parameters </a:t>
            </a:r>
            <a:r>
              <a:rPr lang="en-US" sz="3000" dirty="0" smtClean="0">
                <a:cs typeface="Arial" pitchFamily="34" charset="0"/>
              </a:rPr>
              <a:t> and data-driven testing</a:t>
            </a:r>
            <a:endParaRPr lang="en-US" sz="3000" dirty="0"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3000" dirty="0" smtClean="0">
                <a:cs typeface="Arial" pitchFamily="34" charset="0"/>
              </a:rPr>
              <a:t>Powerful </a:t>
            </a:r>
            <a:r>
              <a:rPr lang="en-US" sz="3000" dirty="0">
                <a:cs typeface="Arial" pitchFamily="34" charset="0"/>
              </a:rPr>
              <a:t>execution model (no more </a:t>
            </a:r>
            <a:r>
              <a:rPr lang="en-US" sz="3000" dirty="0" err="1">
                <a:cs typeface="Arial" pitchFamily="34" charset="0"/>
              </a:rPr>
              <a:t>TestSuite</a:t>
            </a:r>
            <a:r>
              <a:rPr lang="en-US" sz="3000" dirty="0" smtClean="0">
                <a:cs typeface="Arial" pitchFamily="34" charset="0"/>
              </a:rPr>
              <a:t>)</a:t>
            </a:r>
            <a:endParaRPr lang="en-US" sz="3000" dirty="0"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3000" dirty="0" smtClean="0">
                <a:cs typeface="Arial" pitchFamily="34" charset="0"/>
              </a:rPr>
              <a:t>Default </a:t>
            </a:r>
            <a:r>
              <a:rPr lang="en-US" sz="3000" dirty="0">
                <a:cs typeface="Arial" pitchFamily="34" charset="0"/>
              </a:rPr>
              <a:t>JDK functions for runtime and </a:t>
            </a:r>
            <a:r>
              <a:rPr lang="en-US" sz="3000" dirty="0" smtClean="0">
                <a:cs typeface="Arial" pitchFamily="34" charset="0"/>
              </a:rPr>
              <a:t>logging</a:t>
            </a:r>
            <a:endParaRPr lang="en-US" sz="3000" dirty="0"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3000" dirty="0" smtClean="0">
                <a:cs typeface="Arial" pitchFamily="34" charset="0"/>
              </a:rPr>
              <a:t>Designed to </a:t>
            </a:r>
            <a:r>
              <a:rPr lang="en-US" sz="3000" dirty="0">
                <a:cs typeface="Arial" pitchFamily="34" charset="0"/>
              </a:rPr>
              <a:t>cover all categories of </a:t>
            </a:r>
            <a:r>
              <a:rPr lang="en-US" sz="3000" dirty="0" smtClean="0">
                <a:cs typeface="Arial" pitchFamily="34" charset="0"/>
              </a:rPr>
              <a:t>tests</a:t>
            </a:r>
          </a:p>
          <a:p>
            <a:pPr lvl="2">
              <a:lnSpc>
                <a:spcPct val="150000"/>
              </a:lnSpc>
            </a:pPr>
            <a:r>
              <a:rPr lang="en-US" sz="2600" dirty="0" smtClean="0">
                <a:cs typeface="Arial" pitchFamily="34" charset="0"/>
              </a:rPr>
              <a:t>unit</a:t>
            </a:r>
            <a:r>
              <a:rPr lang="en-US" sz="2600" dirty="0">
                <a:cs typeface="Arial" pitchFamily="34" charset="0"/>
              </a:rPr>
              <a:t>, functional, end-to-end, integration, etc...</a:t>
            </a:r>
            <a:endParaRPr lang="en-US" sz="2600" dirty="0" smtClean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3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TestNG</a:t>
            </a:r>
            <a:r>
              <a:rPr lang="en-US" dirty="0" smtClean="0"/>
              <a:t>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3462"/>
            <a:ext cx="9144000" cy="54545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Writing </a:t>
            </a:r>
            <a:r>
              <a:rPr lang="en-US" dirty="0">
                <a:cs typeface="Arial" pitchFamily="34" charset="0"/>
              </a:rPr>
              <a:t>a test is typically a three-step process: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Write </a:t>
            </a:r>
            <a:r>
              <a:rPr lang="en-US" dirty="0">
                <a:cs typeface="Arial" pitchFamily="34" charset="0"/>
              </a:rPr>
              <a:t>the business logic of your test and </a:t>
            </a:r>
            <a:r>
              <a:rPr lang="en-US" dirty="0">
                <a:solidFill>
                  <a:schemeClr val="accent1"/>
                </a:solidFill>
                <a:cs typeface="Arial" pitchFamily="34" charset="0"/>
              </a:rPr>
              <a:t>insert </a:t>
            </a:r>
            <a:r>
              <a:rPr lang="en-US" dirty="0" err="1">
                <a:solidFill>
                  <a:schemeClr val="accent1"/>
                </a:solidFill>
                <a:cs typeface="Arial" pitchFamily="34" charset="0"/>
              </a:rPr>
              <a:t>TestNG</a:t>
            </a:r>
            <a:r>
              <a:rPr lang="en-US" dirty="0">
                <a:solidFill>
                  <a:schemeClr val="accent1"/>
                </a:solidFill>
                <a:cs typeface="Arial" pitchFamily="34" charset="0"/>
              </a:rPr>
              <a:t> annotations </a:t>
            </a:r>
            <a:r>
              <a:rPr lang="en-US" dirty="0">
                <a:cs typeface="Arial" pitchFamily="34" charset="0"/>
              </a:rPr>
              <a:t>in your code.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cs typeface="Arial" pitchFamily="34" charset="0"/>
              </a:rPr>
              <a:t>Add the information about your test </a:t>
            </a:r>
            <a:r>
              <a:rPr lang="en-US" dirty="0">
                <a:cs typeface="Arial" pitchFamily="34" charset="0"/>
              </a:rPr>
              <a:t>(e.g. the class name, the groups you wish to run, etc...) in a testng.xml file or in build.xml.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cs typeface="Arial" pitchFamily="34" charset="0"/>
              </a:rPr>
              <a:t>Run </a:t>
            </a:r>
            <a:r>
              <a:rPr lang="en-US" dirty="0" err="1" smtClean="0">
                <a:solidFill>
                  <a:schemeClr val="accent1"/>
                </a:solidFill>
                <a:cs typeface="Arial" pitchFamily="34" charset="0"/>
              </a:rPr>
              <a:t>TestNG</a:t>
            </a:r>
            <a:endParaRPr lang="en-US" dirty="0" smtClean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2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Method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3462"/>
            <a:ext cx="9144000" cy="54545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cs typeface="Arial" pitchFamily="34" charset="0"/>
              </a:rPr>
              <a:t>@Test </a:t>
            </a:r>
            <a:r>
              <a:rPr lang="en-US" dirty="0">
                <a:cs typeface="Arial" pitchFamily="34" charset="0"/>
              </a:rPr>
              <a:t>marks </a:t>
            </a:r>
            <a:r>
              <a:rPr lang="en-US" dirty="0" smtClean="0">
                <a:cs typeface="Arial" pitchFamily="34" charset="0"/>
              </a:rPr>
              <a:t>method as test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  <a:cs typeface="Arial" pitchFamily="34" charset="0"/>
              </a:rPr>
              <a:t>@Test </a:t>
            </a:r>
            <a:r>
              <a:rPr lang="en-US" dirty="0" smtClean="0">
                <a:cs typeface="Arial" pitchFamily="34" charset="0"/>
              </a:rPr>
              <a:t>can be used also on class level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It will make all methods in class tests</a:t>
            </a:r>
            <a:endParaRPr lang="en-US" dirty="0"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cs typeface="Arial" pitchFamily="34" charset="0"/>
              </a:rPr>
              <a:t>@Test </a:t>
            </a:r>
            <a:r>
              <a:rPr lang="en-US" dirty="0" smtClean="0">
                <a:cs typeface="Arial" pitchFamily="34" charset="0"/>
              </a:rPr>
              <a:t>support different properties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cs typeface="Arial" pitchFamily="34" charset="0"/>
              </a:rPr>
              <a:t>description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cs typeface="Arial" pitchFamily="34" charset="0"/>
              </a:rPr>
              <a:t>The description for this method.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cs typeface="Arial" pitchFamily="34" charset="0"/>
              </a:rPr>
              <a:t>enabled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cs typeface="Arial" pitchFamily="34" charset="0"/>
              </a:rPr>
              <a:t>Whether methods on this class/method are enabled.</a:t>
            </a:r>
          </a:p>
          <a:p>
            <a:pPr>
              <a:lnSpc>
                <a:spcPct val="150000"/>
              </a:lnSpc>
            </a:pPr>
            <a:endParaRPr lang="en-US" dirty="0" smtClean="0"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7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Method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3462"/>
            <a:ext cx="9144000" cy="54545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500" dirty="0" smtClean="0">
                <a:solidFill>
                  <a:schemeClr val="accent1"/>
                </a:solidFill>
                <a:cs typeface="Arial" pitchFamily="34" charset="0"/>
              </a:rPr>
              <a:t>@</a:t>
            </a:r>
            <a:r>
              <a:rPr lang="en-US" sz="3500" dirty="0">
                <a:solidFill>
                  <a:schemeClr val="accent1"/>
                </a:solidFill>
                <a:cs typeface="Arial" pitchFamily="34" charset="0"/>
              </a:rPr>
              <a:t>Test </a:t>
            </a:r>
            <a:r>
              <a:rPr lang="en-US" sz="3500" dirty="0" smtClean="0">
                <a:cs typeface="Arial" pitchFamily="34" charset="0"/>
              </a:rPr>
              <a:t>support different properties</a:t>
            </a:r>
          </a:p>
          <a:p>
            <a:pPr lvl="1">
              <a:lnSpc>
                <a:spcPct val="150000"/>
              </a:lnSpc>
            </a:pPr>
            <a:r>
              <a:rPr lang="en-US" sz="3000" dirty="0" err="1">
                <a:cs typeface="Arial" pitchFamily="34" charset="0"/>
              </a:rPr>
              <a:t>alwaysRun</a:t>
            </a:r>
            <a:r>
              <a:rPr lang="en-US" sz="3000" dirty="0">
                <a:cs typeface="Arial" pitchFamily="34" charset="0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sz="2600" dirty="0">
                <a:cs typeface="Arial" pitchFamily="34" charset="0"/>
              </a:rPr>
              <a:t>If set to true, this test method will always be run even if it depends on a method that failed.</a:t>
            </a:r>
          </a:p>
          <a:p>
            <a:pPr lvl="1">
              <a:lnSpc>
                <a:spcPct val="150000"/>
              </a:lnSpc>
            </a:pPr>
            <a:r>
              <a:rPr lang="en-US" sz="3000" dirty="0">
                <a:cs typeface="Arial" pitchFamily="34" charset="0"/>
              </a:rPr>
              <a:t>groups </a:t>
            </a:r>
          </a:p>
          <a:p>
            <a:pPr lvl="2">
              <a:lnSpc>
                <a:spcPct val="150000"/>
              </a:lnSpc>
            </a:pPr>
            <a:r>
              <a:rPr lang="en-US" sz="2600" dirty="0">
                <a:cs typeface="Arial" pitchFamily="34" charset="0"/>
              </a:rPr>
              <a:t>The list of groups this class/method belongs to.</a:t>
            </a:r>
          </a:p>
          <a:p>
            <a:pPr lvl="1">
              <a:lnSpc>
                <a:spcPct val="150000"/>
              </a:lnSpc>
            </a:pPr>
            <a:r>
              <a:rPr lang="en-US" sz="3000" dirty="0">
                <a:cs typeface="Arial" pitchFamily="34" charset="0"/>
              </a:rPr>
              <a:t>priority </a:t>
            </a:r>
          </a:p>
          <a:p>
            <a:pPr lvl="2">
              <a:lnSpc>
                <a:spcPct val="150000"/>
              </a:lnSpc>
            </a:pPr>
            <a:r>
              <a:rPr lang="en-US" sz="2600" dirty="0">
                <a:cs typeface="Arial" pitchFamily="34" charset="0"/>
              </a:rPr>
              <a:t>The priority for this test method. </a:t>
            </a:r>
            <a:endParaRPr lang="en-US" sz="2600" dirty="0" smtClean="0"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sz="2600" dirty="0" smtClean="0">
                <a:cs typeface="Arial" pitchFamily="34" charset="0"/>
              </a:rPr>
              <a:t>Lower </a:t>
            </a:r>
            <a:r>
              <a:rPr lang="en-US" sz="2600" dirty="0">
                <a:cs typeface="Arial" pitchFamily="34" charset="0"/>
              </a:rPr>
              <a:t>priorities will be scheduled first.</a:t>
            </a:r>
          </a:p>
        </p:txBody>
      </p:sp>
    </p:spTree>
    <p:extLst>
      <p:ext uri="{BB962C8B-B14F-4D97-AF65-F5344CB8AC3E}">
        <p14:creationId xmlns:p14="http://schemas.microsoft.com/office/powerpoint/2010/main" val="6375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Method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3462"/>
            <a:ext cx="9144000" cy="54545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3500" dirty="0" smtClean="0">
                <a:solidFill>
                  <a:schemeClr val="accent1"/>
                </a:solidFill>
                <a:cs typeface="Arial" pitchFamily="34" charset="0"/>
              </a:rPr>
              <a:t>@</a:t>
            </a:r>
            <a:r>
              <a:rPr lang="en-US" sz="3500" dirty="0">
                <a:solidFill>
                  <a:schemeClr val="accent1"/>
                </a:solidFill>
                <a:cs typeface="Arial" pitchFamily="34" charset="0"/>
              </a:rPr>
              <a:t>Test </a:t>
            </a:r>
            <a:r>
              <a:rPr lang="en-US" sz="3500" dirty="0" smtClean="0">
                <a:cs typeface="Arial" pitchFamily="34" charset="0"/>
              </a:rPr>
              <a:t>support different properties</a:t>
            </a:r>
          </a:p>
          <a:p>
            <a:pPr lvl="1">
              <a:lnSpc>
                <a:spcPct val="150000"/>
              </a:lnSpc>
            </a:pPr>
            <a:r>
              <a:rPr lang="en-US" sz="3000" dirty="0" err="1">
                <a:cs typeface="Arial" pitchFamily="34" charset="0"/>
              </a:rPr>
              <a:t>timeOut</a:t>
            </a:r>
            <a:r>
              <a:rPr lang="en-US" sz="3000" dirty="0">
                <a:cs typeface="Arial" pitchFamily="34" charset="0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sz="2600" dirty="0">
                <a:cs typeface="Arial" pitchFamily="34" charset="0"/>
              </a:rPr>
              <a:t>The maximum number of milliseconds this test should take.</a:t>
            </a:r>
          </a:p>
          <a:p>
            <a:pPr lvl="1">
              <a:lnSpc>
                <a:spcPct val="150000"/>
              </a:lnSpc>
            </a:pPr>
            <a:r>
              <a:rPr lang="en-US" sz="3000" dirty="0" err="1" smtClean="0">
                <a:cs typeface="Arial" pitchFamily="34" charset="0"/>
              </a:rPr>
              <a:t>dependsOnGroups</a:t>
            </a:r>
            <a:r>
              <a:rPr lang="en-US" sz="3000" dirty="0" smtClean="0">
                <a:cs typeface="Arial" pitchFamily="34" charset="0"/>
              </a:rPr>
              <a:t> </a:t>
            </a:r>
            <a:endParaRPr lang="en-US" sz="3000" dirty="0"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sz="2600" dirty="0">
                <a:cs typeface="Arial" pitchFamily="34" charset="0"/>
              </a:rPr>
              <a:t>The list of groups this method depends on.</a:t>
            </a:r>
          </a:p>
          <a:p>
            <a:pPr lvl="1">
              <a:lnSpc>
                <a:spcPct val="150000"/>
              </a:lnSpc>
            </a:pPr>
            <a:r>
              <a:rPr lang="en-US" sz="3000" dirty="0" err="1">
                <a:cs typeface="Arial" pitchFamily="34" charset="0"/>
              </a:rPr>
              <a:t>dependsOnMethods</a:t>
            </a:r>
            <a:r>
              <a:rPr lang="en-US" sz="3000" dirty="0">
                <a:cs typeface="Arial" pitchFamily="34" charset="0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sz="2600" dirty="0">
                <a:cs typeface="Arial" pitchFamily="34" charset="0"/>
              </a:rPr>
              <a:t>The list of methods this method depends on.</a:t>
            </a:r>
            <a:endParaRPr lang="en-US" sz="2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30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Method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3462"/>
            <a:ext cx="9144000" cy="54545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  <a:cs typeface="Arial" pitchFamily="34" charset="0"/>
              </a:rPr>
              <a:t>@</a:t>
            </a:r>
            <a:r>
              <a:rPr lang="en-US" dirty="0">
                <a:solidFill>
                  <a:schemeClr val="accent1"/>
                </a:solidFill>
                <a:cs typeface="Arial" pitchFamily="34" charset="0"/>
              </a:rPr>
              <a:t>Test </a:t>
            </a:r>
            <a:r>
              <a:rPr lang="en-US" dirty="0" smtClean="0">
                <a:cs typeface="Arial" pitchFamily="34" charset="0"/>
              </a:rPr>
              <a:t>support different properties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cs typeface="Arial" pitchFamily="34" charset="0"/>
              </a:rPr>
              <a:t>expectedExceptions</a:t>
            </a:r>
            <a:r>
              <a:rPr lang="en-US" dirty="0">
                <a:cs typeface="Arial" pitchFamily="34" charset="0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cs typeface="Arial" pitchFamily="34" charset="0"/>
              </a:rPr>
              <a:t>The list of exceptions that a test method is expected to throw. </a:t>
            </a:r>
            <a:endParaRPr lang="en-US" dirty="0" smtClean="0"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If </a:t>
            </a:r>
            <a:r>
              <a:rPr lang="en-US" dirty="0">
                <a:cs typeface="Arial" pitchFamily="34" charset="0"/>
              </a:rPr>
              <a:t>no exception or a different than one on this list is thrown, this test will be marked a failure</a:t>
            </a:r>
            <a:r>
              <a:rPr lang="en-US" dirty="0" smtClean="0">
                <a:cs typeface="Arial" pitchFamily="34" charset="0"/>
              </a:rPr>
              <a:t>.</a:t>
            </a:r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44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Method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3462"/>
            <a:ext cx="9144000" cy="54545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  <a:cs typeface="Arial" pitchFamily="34" charset="0"/>
              </a:rPr>
              <a:t>@</a:t>
            </a:r>
            <a:r>
              <a:rPr lang="en-US" dirty="0">
                <a:solidFill>
                  <a:schemeClr val="accent1"/>
                </a:solidFill>
                <a:cs typeface="Arial" pitchFamily="34" charset="0"/>
              </a:rPr>
              <a:t>Test </a:t>
            </a:r>
            <a:r>
              <a:rPr lang="en-US" dirty="0" smtClean="0">
                <a:cs typeface="Arial" pitchFamily="34" charset="0"/>
              </a:rPr>
              <a:t>support different properties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>
                <a:cs typeface="Arial" pitchFamily="34" charset="0"/>
              </a:rPr>
              <a:t>dataProvider</a:t>
            </a:r>
            <a:r>
              <a:rPr lang="en-US" dirty="0" smtClean="0">
                <a:cs typeface="Arial" pitchFamily="34" charset="0"/>
              </a:rPr>
              <a:t> </a:t>
            </a:r>
            <a:endParaRPr lang="en-US" dirty="0"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dirty="0">
                <a:cs typeface="Arial" pitchFamily="34" charset="0"/>
              </a:rPr>
              <a:t>The name of the data provider for this test method.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cs typeface="Arial" pitchFamily="34" charset="0"/>
              </a:rPr>
              <a:t>dataProviderClass</a:t>
            </a:r>
            <a:r>
              <a:rPr lang="en-US" dirty="0">
                <a:cs typeface="Arial" pitchFamily="34" charset="0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cs typeface="Arial" pitchFamily="34" charset="0"/>
              </a:rPr>
              <a:t>The class where to look for the data provider. </a:t>
            </a:r>
            <a:endParaRPr lang="en-US" dirty="0" smtClean="0"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If </a:t>
            </a:r>
            <a:r>
              <a:rPr lang="en-US" dirty="0">
                <a:cs typeface="Arial" pitchFamily="34" charset="0"/>
              </a:rPr>
              <a:t>not specified, the data provider will be looked on the class of the current test method or one of its base classes</a:t>
            </a:r>
          </a:p>
        </p:txBody>
      </p:sp>
    </p:spTree>
    <p:extLst>
      <p:ext uri="{BB962C8B-B14F-4D97-AF65-F5344CB8AC3E}">
        <p14:creationId xmlns:p14="http://schemas.microsoft.com/office/powerpoint/2010/main" val="357297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 Method Annotations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545497"/>
            <a:ext cx="8686800" cy="53245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description = </a:t>
            </a:r>
            <a:r>
              <a:rPr kumimoji="0" lang="bg-BG" altLang="bg-BG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"This test will test something..."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enabled = </a:t>
            </a:r>
            <a:r>
              <a:rPr kumimoji="0" lang="bg-BG" altLang="bg-BG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groups = {</a:t>
            </a:r>
            <a:r>
              <a:rPr kumimoji="0" lang="bg-BG" altLang="bg-BG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"android"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bg-BG" altLang="bg-BG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"ios"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priority = 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timeOut = 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dependsOnMethods = </a:t>
            </a:r>
            <a:r>
              <a:rPr kumimoji="0" lang="bg-BG" altLang="bg-BG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"test22"</a:t>
            </a:r>
            <a:br>
              <a:rPr kumimoji="0" lang="bg-BG" altLang="bg-BG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test21() {</a:t>
            </a:r>
            <a:b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System.</a:t>
            </a:r>
            <a:r>
              <a:rPr kumimoji="0" lang="bg-BG" altLang="bg-BG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bg-BG" altLang="bg-BG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"Test21 is running..."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(groups = {</a:t>
            </a:r>
            <a:r>
              <a:rPr kumimoji="0" lang="bg-BG" altLang="bg-BG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"ios"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priority = 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test22() {</a:t>
            </a:r>
            <a:b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System.</a:t>
            </a:r>
            <a:r>
              <a:rPr kumimoji="0" lang="bg-BG" altLang="bg-BG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bg-BG" altLang="bg-BG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"Test22 is running..."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bg-BG" altLang="bg-BG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01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NG Suites </a:t>
            </a:r>
            <a:br>
              <a:rPr lang="en-US" dirty="0" smtClean="0"/>
            </a:br>
            <a:r>
              <a:rPr lang="en-US" dirty="0" smtClean="0"/>
              <a:t>Testng.xml Examples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1"/>
            <a:ext cx="914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4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TestNG</a:t>
            </a:r>
            <a:r>
              <a:rPr lang="en-US" dirty="0" smtClean="0"/>
              <a:t> </a:t>
            </a:r>
            <a:r>
              <a:rPr lang="en-US" dirty="0" smtClean="0"/>
              <a:t> Hooks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3462"/>
            <a:ext cx="9144000" cy="54545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cs typeface="Arial" pitchFamily="34" charset="0"/>
              </a:rPr>
              <a:t>@</a:t>
            </a:r>
            <a:r>
              <a:rPr lang="en-US" dirty="0" err="1" smtClean="0">
                <a:solidFill>
                  <a:schemeClr val="accent1"/>
                </a:solidFill>
                <a:cs typeface="Arial" pitchFamily="34" charset="0"/>
              </a:rPr>
              <a:t>BeforeSuite</a:t>
            </a:r>
            <a:endParaRPr lang="en-US" dirty="0" smtClean="0">
              <a:solidFill>
                <a:schemeClr val="accent1"/>
              </a:solidFill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Run before </a:t>
            </a:r>
            <a:r>
              <a:rPr lang="en-US" dirty="0">
                <a:cs typeface="Arial" pitchFamily="34" charset="0"/>
              </a:rPr>
              <a:t>all tests in this </a:t>
            </a:r>
            <a:r>
              <a:rPr lang="en-US" dirty="0" smtClean="0">
                <a:cs typeface="Arial" pitchFamily="34" charset="0"/>
              </a:rPr>
              <a:t>suite. </a:t>
            </a:r>
            <a:endParaRPr lang="en-US" dirty="0"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cs typeface="Arial" pitchFamily="34" charset="0"/>
              </a:rPr>
              <a:t>@</a:t>
            </a:r>
            <a:r>
              <a:rPr lang="en-US" dirty="0" err="1" smtClean="0">
                <a:solidFill>
                  <a:schemeClr val="accent1"/>
                </a:solidFill>
                <a:cs typeface="Arial" pitchFamily="34" charset="0"/>
              </a:rPr>
              <a:t>BeforeTest</a:t>
            </a:r>
            <a:endParaRPr lang="en-US" dirty="0" smtClean="0">
              <a:solidFill>
                <a:schemeClr val="accent1"/>
              </a:solidFill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Run before </a:t>
            </a:r>
            <a:r>
              <a:rPr lang="en-US" dirty="0">
                <a:cs typeface="Arial" pitchFamily="34" charset="0"/>
              </a:rPr>
              <a:t>any test </a:t>
            </a:r>
            <a:r>
              <a:rPr lang="en-US" dirty="0" smtClean="0">
                <a:cs typeface="Arial" pitchFamily="34" charset="0"/>
              </a:rPr>
              <a:t>belonging </a:t>
            </a:r>
            <a:r>
              <a:rPr lang="en-US" dirty="0">
                <a:cs typeface="Arial" pitchFamily="34" charset="0"/>
              </a:rPr>
              <a:t>to the </a:t>
            </a:r>
            <a:r>
              <a:rPr lang="en-US" dirty="0" smtClean="0">
                <a:cs typeface="Arial" pitchFamily="34" charset="0"/>
              </a:rPr>
              <a:t>suite.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&lt;</a:t>
            </a:r>
            <a:r>
              <a:rPr lang="en-US" dirty="0">
                <a:cs typeface="Arial" pitchFamily="34" charset="0"/>
              </a:rPr>
              <a:t>test&gt; tag is </a:t>
            </a:r>
            <a:r>
              <a:rPr lang="en-US" dirty="0" smtClean="0">
                <a:cs typeface="Arial" pitchFamily="34" charset="0"/>
              </a:rPr>
              <a:t>testng.xml.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  <a:cs typeface="Arial" pitchFamily="34" charset="0"/>
              </a:rPr>
              <a:t>@</a:t>
            </a:r>
            <a:r>
              <a:rPr lang="en-US" dirty="0" err="1" smtClean="0">
                <a:solidFill>
                  <a:schemeClr val="accent1"/>
                </a:solidFill>
                <a:cs typeface="Arial" pitchFamily="34" charset="0"/>
              </a:rPr>
              <a:t>BeforeGroups</a:t>
            </a:r>
            <a:endParaRPr lang="en-US" dirty="0" smtClean="0">
              <a:solidFill>
                <a:schemeClr val="accent1"/>
              </a:solidFill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The </a:t>
            </a:r>
            <a:r>
              <a:rPr lang="en-US" dirty="0">
                <a:cs typeface="Arial" pitchFamily="34" charset="0"/>
              </a:rPr>
              <a:t>list of groups that this </a:t>
            </a:r>
            <a:r>
              <a:rPr lang="en-US" dirty="0" smtClean="0">
                <a:cs typeface="Arial" pitchFamily="34" charset="0"/>
              </a:rPr>
              <a:t>method </a:t>
            </a:r>
            <a:r>
              <a:rPr lang="en-US" dirty="0">
                <a:cs typeface="Arial" pitchFamily="34" charset="0"/>
              </a:rPr>
              <a:t>will run </a:t>
            </a:r>
            <a:r>
              <a:rPr lang="en-US" dirty="0" smtClean="0">
                <a:cs typeface="Arial" pitchFamily="34" charset="0"/>
              </a:rPr>
              <a:t>before.</a:t>
            </a:r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38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Java?</a:t>
            </a:r>
            <a:endParaRPr lang="en-US" dirty="0"/>
          </a:p>
        </p:txBody>
      </p:sp>
      <p:pic>
        <p:nvPicPr>
          <p:cNvPr id="5" name="Picture 2" descr="http://www.softwaredeveloperbootcamp.com/wp-content/uploads/2012/04/Why-Java-Is-Not-For-Beginner-Programm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239000" cy="480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46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TestNG</a:t>
            </a:r>
            <a:r>
              <a:rPr lang="en-US" dirty="0" smtClean="0"/>
              <a:t> </a:t>
            </a:r>
            <a:r>
              <a:rPr lang="en-US" dirty="0" smtClean="0"/>
              <a:t> Hooks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3462"/>
            <a:ext cx="9144000" cy="54545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cs typeface="Arial" pitchFamily="34" charset="0"/>
              </a:rPr>
              <a:t>@</a:t>
            </a:r>
            <a:r>
              <a:rPr lang="en-US" dirty="0" err="1" smtClean="0">
                <a:solidFill>
                  <a:schemeClr val="accent1"/>
                </a:solidFill>
                <a:cs typeface="Arial" pitchFamily="34" charset="0"/>
              </a:rPr>
              <a:t>BeforeClass</a:t>
            </a:r>
            <a:endParaRPr lang="en-US" dirty="0" smtClean="0">
              <a:solidFill>
                <a:schemeClr val="accent1"/>
              </a:solidFill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Run </a:t>
            </a:r>
            <a:r>
              <a:rPr lang="en-US" dirty="0">
                <a:cs typeface="Arial" pitchFamily="34" charset="0"/>
              </a:rPr>
              <a:t>before the first test method in the current class is invoked.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cs typeface="Arial" pitchFamily="34" charset="0"/>
              </a:rPr>
              <a:t>@</a:t>
            </a:r>
            <a:r>
              <a:rPr lang="en-US" dirty="0" err="1" smtClean="0">
                <a:solidFill>
                  <a:schemeClr val="accent1"/>
                </a:solidFill>
                <a:cs typeface="Arial" pitchFamily="34" charset="0"/>
              </a:rPr>
              <a:t>BeforeMethod</a:t>
            </a:r>
            <a:endParaRPr lang="en-US" dirty="0" smtClean="0">
              <a:solidFill>
                <a:schemeClr val="accent1"/>
              </a:solidFill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Run </a:t>
            </a:r>
            <a:r>
              <a:rPr lang="en-US" dirty="0">
                <a:cs typeface="Arial" pitchFamily="34" charset="0"/>
              </a:rPr>
              <a:t>before each test method.</a:t>
            </a:r>
          </a:p>
        </p:txBody>
      </p:sp>
    </p:spTree>
    <p:extLst>
      <p:ext uri="{BB962C8B-B14F-4D97-AF65-F5344CB8AC3E}">
        <p14:creationId xmlns:p14="http://schemas.microsoft.com/office/powerpoint/2010/main" val="179602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TestNG</a:t>
            </a:r>
            <a:r>
              <a:rPr lang="en-US" dirty="0" smtClean="0"/>
              <a:t> </a:t>
            </a:r>
            <a:r>
              <a:rPr lang="en-US" dirty="0" smtClean="0"/>
              <a:t> Hooks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3462"/>
            <a:ext cx="9144000" cy="54545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Respectively there are similar after hooks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cs typeface="Arial" pitchFamily="34" charset="0"/>
              </a:rPr>
              <a:t>@</a:t>
            </a:r>
            <a:r>
              <a:rPr lang="en-US" dirty="0" err="1" smtClean="0">
                <a:solidFill>
                  <a:schemeClr val="accent1"/>
                </a:solidFill>
                <a:cs typeface="Arial" pitchFamily="34" charset="0"/>
              </a:rPr>
              <a:t>AfterSuite</a:t>
            </a:r>
            <a:endParaRPr lang="en-US" dirty="0" smtClean="0">
              <a:solidFill>
                <a:schemeClr val="accent1"/>
              </a:solidFill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cs typeface="Arial" pitchFamily="34" charset="0"/>
              </a:rPr>
              <a:t>@</a:t>
            </a:r>
            <a:r>
              <a:rPr lang="en-US" dirty="0" err="1" smtClean="0">
                <a:solidFill>
                  <a:schemeClr val="accent1"/>
                </a:solidFill>
                <a:cs typeface="Arial" pitchFamily="34" charset="0"/>
              </a:rPr>
              <a:t>AfterTest</a:t>
            </a:r>
            <a:endParaRPr lang="en-US" dirty="0" smtClean="0">
              <a:solidFill>
                <a:schemeClr val="accent1"/>
              </a:solidFill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cs typeface="Arial" pitchFamily="34" charset="0"/>
              </a:rPr>
              <a:t>@</a:t>
            </a:r>
            <a:r>
              <a:rPr lang="en-US" dirty="0" err="1" smtClean="0">
                <a:solidFill>
                  <a:schemeClr val="accent1"/>
                </a:solidFill>
                <a:cs typeface="Arial" pitchFamily="34" charset="0"/>
              </a:rPr>
              <a:t>AfterGroups</a:t>
            </a:r>
            <a:endParaRPr lang="en-US" dirty="0" smtClean="0">
              <a:solidFill>
                <a:schemeClr val="accent1"/>
              </a:solidFill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cs typeface="Arial" pitchFamily="34" charset="0"/>
              </a:rPr>
              <a:t>@</a:t>
            </a:r>
            <a:r>
              <a:rPr lang="en-US" dirty="0" err="1" smtClean="0">
                <a:solidFill>
                  <a:schemeClr val="accent1"/>
                </a:solidFill>
                <a:cs typeface="Arial" pitchFamily="34" charset="0"/>
              </a:rPr>
              <a:t>AfterClass</a:t>
            </a:r>
            <a:endParaRPr lang="en-US" dirty="0" smtClean="0">
              <a:solidFill>
                <a:schemeClr val="accent1"/>
              </a:solidFill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cs typeface="Arial" pitchFamily="34" charset="0"/>
              </a:rPr>
              <a:t>@</a:t>
            </a:r>
            <a:r>
              <a:rPr lang="en-US" dirty="0" err="1">
                <a:solidFill>
                  <a:schemeClr val="accent1"/>
                </a:solidFill>
                <a:cs typeface="Arial" pitchFamily="34" charset="0"/>
              </a:rPr>
              <a:t>AfterMethod</a:t>
            </a:r>
            <a:endParaRPr lang="en-US" dirty="0" smtClean="0">
              <a:solidFill>
                <a:schemeClr val="accent1"/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81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Hook </a:t>
            </a:r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3462"/>
            <a:ext cx="9144000" cy="54545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accent1"/>
                </a:solidFill>
                <a:cs typeface="Arial" pitchFamily="34" charset="0"/>
              </a:rPr>
              <a:t>alwaysRun</a:t>
            </a:r>
            <a:r>
              <a:rPr lang="en-US" dirty="0">
                <a:solidFill>
                  <a:schemeClr val="accent1"/>
                </a:solidFill>
                <a:cs typeface="Arial" pitchFamily="34" charset="0"/>
              </a:rPr>
              <a:t>	</a:t>
            </a:r>
            <a:endParaRPr lang="en-US" dirty="0" smtClean="0">
              <a:solidFill>
                <a:schemeClr val="accent1"/>
              </a:solidFill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For </a:t>
            </a:r>
            <a:r>
              <a:rPr lang="en-US" dirty="0">
                <a:cs typeface="Arial" pitchFamily="34" charset="0"/>
              </a:rPr>
              <a:t>before </a:t>
            </a:r>
            <a:r>
              <a:rPr lang="en-US" dirty="0" smtClean="0">
                <a:cs typeface="Arial" pitchFamily="34" charset="0"/>
              </a:rPr>
              <a:t>methods: 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If </a:t>
            </a:r>
            <a:r>
              <a:rPr lang="en-US" dirty="0">
                <a:cs typeface="Arial" pitchFamily="34" charset="0"/>
              </a:rPr>
              <a:t>set to true, this configuration method will be run regardless of what groups it belongs </a:t>
            </a:r>
            <a:r>
              <a:rPr lang="en-US" dirty="0" smtClean="0">
                <a:cs typeface="Arial" pitchFamily="34" charset="0"/>
              </a:rPr>
              <a:t>to</a:t>
            </a:r>
            <a:endParaRPr lang="en-US" dirty="0"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cs typeface="Arial" pitchFamily="34" charset="0"/>
              </a:rPr>
              <a:t>For after </a:t>
            </a:r>
            <a:r>
              <a:rPr lang="en-US" dirty="0" smtClean="0">
                <a:cs typeface="Arial" pitchFamily="34" charset="0"/>
              </a:rPr>
              <a:t>methods: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  <a:cs typeface="Arial" pitchFamily="34" charset="0"/>
              </a:rPr>
              <a:t>If </a:t>
            </a:r>
            <a:r>
              <a:rPr lang="en-US" dirty="0">
                <a:solidFill>
                  <a:schemeClr val="accent1"/>
                </a:solidFill>
                <a:cs typeface="Arial" pitchFamily="34" charset="0"/>
              </a:rPr>
              <a:t>set to true, this configuration method will be run even if one or more methods invoked previously failed or was </a:t>
            </a:r>
            <a:r>
              <a:rPr lang="en-US" dirty="0" smtClean="0">
                <a:solidFill>
                  <a:schemeClr val="accent1"/>
                </a:solidFill>
                <a:cs typeface="Arial" pitchFamily="34" charset="0"/>
              </a:rPr>
              <a:t>skipped</a:t>
            </a:r>
            <a:endParaRPr lang="en-US" dirty="0">
              <a:solidFill>
                <a:schemeClr val="accent1"/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  <a:cs typeface="Arial" pitchFamily="34" charset="0"/>
              </a:rPr>
              <a:t>groups</a:t>
            </a:r>
            <a:r>
              <a:rPr lang="en-US" dirty="0">
                <a:cs typeface="Arial" pitchFamily="34" charset="0"/>
              </a:rPr>
              <a:t>	</a:t>
            </a:r>
            <a:endParaRPr lang="en-US" dirty="0" smtClean="0"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The </a:t>
            </a:r>
            <a:r>
              <a:rPr lang="en-US" dirty="0">
                <a:cs typeface="Arial" pitchFamily="34" charset="0"/>
              </a:rPr>
              <a:t>list of groups this class/method belongs </a:t>
            </a:r>
            <a:r>
              <a:rPr lang="en-US" dirty="0" smtClean="0">
                <a:cs typeface="Arial" pitchFamily="34" charset="0"/>
              </a:rPr>
              <a:t>to</a:t>
            </a:r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58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 NG Suites </a:t>
            </a:r>
            <a:br>
              <a:rPr lang="en-US" dirty="0"/>
            </a:br>
            <a:r>
              <a:rPr lang="en-US" dirty="0"/>
              <a:t>Testng.xml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838200"/>
          </a:xfrm>
        </p:spPr>
        <p:txBody>
          <a:bodyPr/>
          <a:lstStyle/>
          <a:p>
            <a:r>
              <a:rPr lang="en-US" dirty="0" smtClean="0"/>
              <a:t>Specify packages instead of classes is possible: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8" y="2362200"/>
            <a:ext cx="9126101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1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 NG Suites </a:t>
            </a:r>
            <a:br>
              <a:rPr lang="en-US" dirty="0"/>
            </a:br>
            <a:r>
              <a:rPr lang="en-US" dirty="0"/>
              <a:t>Testng.xml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838200"/>
          </a:xfrm>
        </p:spPr>
        <p:txBody>
          <a:bodyPr/>
          <a:lstStyle/>
          <a:p>
            <a:r>
              <a:rPr lang="en-US" dirty="0" smtClean="0"/>
              <a:t>Specify methods with mask is also possible: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2200"/>
            <a:ext cx="7924800" cy="364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6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 NG Suites </a:t>
            </a:r>
            <a:br>
              <a:rPr lang="en-US" dirty="0"/>
            </a:br>
            <a:r>
              <a:rPr lang="en-US" dirty="0"/>
              <a:t>Testng.xml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1447800"/>
          </a:xfrm>
        </p:spPr>
        <p:txBody>
          <a:bodyPr>
            <a:noAutofit/>
          </a:bodyPr>
          <a:lstStyle/>
          <a:p>
            <a:r>
              <a:rPr lang="en-US" dirty="0" smtClean="0"/>
              <a:t>Specify </a:t>
            </a:r>
            <a:r>
              <a:rPr lang="en-US" dirty="0"/>
              <a:t>groups and methods to be included and </a:t>
            </a:r>
            <a:r>
              <a:rPr lang="en-US" dirty="0" smtClean="0"/>
              <a:t>excluded: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120358"/>
            <a:ext cx="6773779" cy="472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5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TestNG</a:t>
            </a:r>
            <a:r>
              <a:rPr lang="en-US" dirty="0" smtClean="0"/>
              <a:t> Asserts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1790348"/>
            <a:ext cx="9144000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test11() {</a:t>
            </a:r>
            <a:endParaRPr kumimoji="0" lang="en-US" altLang="bg-BG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bg-BG" altLang="bg-BG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assertEquals(boolean actual, boolean expected)</a:t>
            </a:r>
            <a:endParaRPr kumimoji="0" lang="en-US" altLang="bg-BG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bg-BG" altLang="bg-BG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bg-BG" altLang="bg-BG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Assert.</a:t>
            </a:r>
            <a:r>
              <a:rPr kumimoji="0" lang="bg-BG" altLang="bg-BG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bg-BG" altLang="bg-BG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bg-BG" altLang="bg-BG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kumimoji="0" lang="en-US" altLang="bg-BG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bg-BG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bg-BG" altLang="bg-BG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"Ups, something went wrong!"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bg-BG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Assert.</a:t>
            </a:r>
            <a:r>
              <a:rPr kumimoji="0" lang="bg-BG" altLang="bg-BG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assertNotEquals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bg-BG" altLang="bg-BG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"value1"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bg-BG" altLang="bg-BG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"value2</a:t>
            </a:r>
            <a:r>
              <a:rPr lang="en-US" altLang="bg-BG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Assert.</a:t>
            </a:r>
            <a:r>
              <a:rPr kumimoji="0" lang="bg-BG" altLang="bg-BG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assertNotNull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bg-BG" altLang="bg-BG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"this object is not null</a:t>
            </a:r>
            <a:r>
              <a:rPr kumimoji="0" lang="en-US" altLang="bg-BG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Assert.</a:t>
            </a:r>
            <a:r>
              <a:rPr kumimoji="0" lang="bg-BG" altLang="bg-BG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bg-BG" altLang="bg-BG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"Ups, something went wrong!"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bg-BG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Assert.</a:t>
            </a:r>
            <a:r>
              <a:rPr kumimoji="0" lang="bg-BG" altLang="bg-BG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bg-BG" altLang="bg-BG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"Ups, something went wrong!"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bg-BG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bg-BG" altLang="bg-BG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85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TestNG</a:t>
            </a:r>
            <a:r>
              <a:rPr lang="en-US" dirty="0" smtClean="0"/>
              <a:t> - Get </a:t>
            </a:r>
            <a:r>
              <a:rPr lang="en-US" dirty="0" smtClean="0"/>
              <a:t>Test Name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814" y="2298174"/>
            <a:ext cx="911018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@BeforeMethod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(alwaysRun = </a:t>
            </a:r>
            <a:r>
              <a:rPr kumimoji="0" lang="bg-BG" altLang="bg-BG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beforeMethod(Method method) {</a:t>
            </a:r>
            <a:b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bg-BG" altLang="bg-BG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Demo how to get test name before test</a:t>
            </a:r>
            <a:br>
              <a:rPr kumimoji="0" lang="bg-BG" altLang="bg-BG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bg-BG" altLang="bg-BG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bg-BG" altLang="bg-BG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"Start test: " 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method.getName());</a:t>
            </a:r>
            <a:b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@AfterMethod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(alwaysRun = </a:t>
            </a:r>
            <a:r>
              <a:rPr kumimoji="0" lang="bg-BG" altLang="bg-BG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afterMethodBaseTest(ITestResult result) {</a:t>
            </a:r>
            <a:b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bg-BG" altLang="bg-BG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Demo how to get test name after test</a:t>
            </a:r>
            <a:br>
              <a:rPr kumimoji="0" lang="bg-BG" altLang="bg-BG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testCase = result.getMethod().getMethodName();</a:t>
            </a:r>
            <a:b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System.</a:t>
            </a:r>
            <a:r>
              <a:rPr kumimoji="0" lang="bg-BG" altLang="bg-BG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bg-BG" altLang="bg-BG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"End test: " 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testCase);</a:t>
            </a:r>
            <a:b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bg-BG" altLang="bg-BG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18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TestNG</a:t>
            </a:r>
            <a:r>
              <a:rPr lang="en-US" dirty="0" smtClean="0"/>
              <a:t> - </a:t>
            </a:r>
            <a:r>
              <a:rPr lang="en-US" dirty="0" err="1" smtClean="0"/>
              <a:t>ITestResult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891099"/>
            <a:ext cx="9144000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@AfterMethod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(alwaysRun = </a:t>
            </a:r>
            <a:r>
              <a:rPr kumimoji="0" lang="bg-BG" altLang="bg-BG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afterMethodBaseTest(ITestResult result) {</a:t>
            </a:r>
            <a:b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bg-BG" altLang="bg-BG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Demo how to get test name after test</a:t>
            </a:r>
            <a:br>
              <a:rPr kumimoji="0" lang="bg-BG" altLang="bg-BG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testCase = result.getMethod().getMethodName();</a:t>
            </a:r>
            <a:b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System.</a:t>
            </a:r>
            <a:r>
              <a:rPr kumimoji="0" lang="bg-BG" altLang="bg-BG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bg-BG" altLang="bg-BG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"End test: " 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testCase);</a:t>
            </a:r>
            <a:b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bg-BG" altLang="bg-BG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Demo how to get test status and other properties</a:t>
            </a:r>
            <a:br>
              <a:rPr kumimoji="0" lang="bg-BG" altLang="bg-BG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bg-BG" altLang="bg-BG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bg-BG" altLang="bg-BG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 Ended: " 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result.getStatus());</a:t>
            </a:r>
            <a:b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bg-BG" altLang="bg-BG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int SUCCESS = 1;</a:t>
            </a:r>
            <a:br>
              <a:rPr kumimoji="0" lang="bg-BG" altLang="bg-BG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int FAILURE = 2;</a:t>
            </a:r>
            <a:br>
              <a:rPr kumimoji="0" lang="bg-BG" altLang="bg-BG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int SKIP = 3;</a:t>
            </a:r>
            <a:br>
              <a:rPr kumimoji="0" lang="bg-BG" altLang="bg-BG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int SUCCESS_PERCENTAGE_FAILURE = 4;</a:t>
            </a:r>
            <a:br>
              <a:rPr kumimoji="0" lang="bg-BG" altLang="bg-BG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int STARTED = 16;</a:t>
            </a:r>
            <a:br>
              <a:rPr kumimoji="0" lang="bg-BG" altLang="bg-BG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bg-BG" altLang="bg-BG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bg-BG" altLang="bg-BG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"Started: " 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result.getStartMillis());</a:t>
            </a:r>
            <a:b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System.</a:t>
            </a:r>
            <a:r>
              <a:rPr kumimoji="0" lang="bg-BG" altLang="bg-BG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bg-BG" altLang="bg-BG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"Ended: " 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result.getEndMillis());</a:t>
            </a:r>
            <a:b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bg-BG" altLang="bg-BG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97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TestNG</a:t>
            </a:r>
            <a:r>
              <a:rPr lang="en-US" dirty="0" smtClean="0"/>
              <a:t> - Retry </a:t>
            </a:r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8991600" cy="5334000"/>
          </a:xfrm>
        </p:spPr>
        <p:txBody>
          <a:bodyPr>
            <a:noAutofit/>
          </a:bodyPr>
          <a:lstStyle/>
          <a:p>
            <a:r>
              <a:rPr lang="en-US" dirty="0" smtClean="0"/>
              <a:t>How-To:</a:t>
            </a:r>
          </a:p>
          <a:p>
            <a:pPr lvl="1"/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gist.github.com/sahajamit/fa5422524dbaba96635c</a:t>
            </a:r>
            <a:endParaRPr lang="en-US" sz="2000" dirty="0" smtClean="0"/>
          </a:p>
          <a:p>
            <a:pPr lvl="1"/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stackoverflow.com/questions/24733343/java-testng-retry-logic</a:t>
            </a:r>
            <a:endParaRPr lang="en-US" sz="2000" dirty="0" smtClean="0"/>
          </a:p>
          <a:p>
            <a:pPr lvl="1"/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www.seleniumeasy.com/testng-tutorials/retry-listener-failed-tests-count-update</a:t>
            </a:r>
            <a:endParaRPr lang="en-US" sz="2000" dirty="0" smtClean="0"/>
          </a:p>
          <a:p>
            <a:r>
              <a:rPr lang="en-US" dirty="0" smtClean="0"/>
              <a:t>Have this in mind:</a:t>
            </a:r>
          </a:p>
          <a:p>
            <a:pPr lvl="1"/>
            <a:r>
              <a:rPr lang="en-US" dirty="0" smtClean="0"/>
              <a:t>If you do retry tests may be you are doing something wrong. Reasons:</a:t>
            </a:r>
          </a:p>
          <a:p>
            <a:pPr lvl="2"/>
            <a:r>
              <a:rPr lang="en-US" dirty="0" smtClean="0"/>
              <a:t>May skip bugs that happens only once (first time)</a:t>
            </a:r>
          </a:p>
          <a:p>
            <a:pPr lvl="2"/>
            <a:r>
              <a:rPr lang="en-US" dirty="0" smtClean="0"/>
              <a:t>Will increase test run time (if test fail because of bug it will retry it again)</a:t>
            </a:r>
          </a:p>
        </p:txBody>
      </p:sp>
    </p:spTree>
    <p:extLst>
      <p:ext uri="{BB962C8B-B14F-4D97-AF65-F5344CB8AC3E}">
        <p14:creationId xmlns:p14="http://schemas.microsoft.com/office/powerpoint/2010/main" val="265673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Java?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of the most popular programing languages</a:t>
            </a:r>
          </a:p>
          <a:p>
            <a:pPr lvl="1"/>
            <a:r>
              <a:rPr lang="en-US" dirty="0" smtClean="0"/>
              <a:t>Resources:</a:t>
            </a:r>
          </a:p>
          <a:p>
            <a:pPr lvl="2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pypl.github.io/PYPL.html</a:t>
            </a:r>
            <a:endParaRPr lang="en-US" dirty="0" smtClean="0"/>
          </a:p>
          <a:p>
            <a:pPr lvl="2"/>
            <a:r>
              <a:rPr lang="en-US" dirty="0">
                <a:hlinkClick r:id="rId3"/>
              </a:rPr>
              <a:t>https://www.tiobe.com/tiobe-index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2"/>
            <a:r>
              <a:rPr lang="en-US" dirty="0">
                <a:hlinkClick r:id="rId4"/>
              </a:rPr>
              <a:t>https://octoverse.github.com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A lot of testing libraries available</a:t>
            </a:r>
            <a:endParaRPr lang="en-US" dirty="0"/>
          </a:p>
          <a:p>
            <a:pPr lvl="1"/>
            <a:r>
              <a:rPr lang="en-US" dirty="0" smtClean="0"/>
              <a:t>Unit Testing: Junit, </a:t>
            </a:r>
            <a:r>
              <a:rPr lang="en-US" dirty="0" err="1" smtClean="0"/>
              <a:t>TestNG</a:t>
            </a:r>
            <a:endParaRPr lang="en-US" dirty="0" smtClean="0"/>
          </a:p>
          <a:p>
            <a:pPr lvl="1"/>
            <a:r>
              <a:rPr lang="en-US" dirty="0" smtClean="0"/>
              <a:t>API: </a:t>
            </a:r>
            <a:r>
              <a:rPr lang="en-US" dirty="0" err="1" smtClean="0"/>
              <a:t>RestAssured</a:t>
            </a:r>
            <a:endParaRPr lang="en-US" dirty="0" smtClean="0"/>
          </a:p>
          <a:p>
            <a:pPr lvl="1"/>
            <a:r>
              <a:rPr lang="en-US" dirty="0" smtClean="0"/>
              <a:t>Web: Selenium</a:t>
            </a:r>
          </a:p>
          <a:p>
            <a:pPr lvl="1"/>
            <a:r>
              <a:rPr lang="en-US" dirty="0" smtClean="0"/>
              <a:t>Mobile: Appium</a:t>
            </a:r>
          </a:p>
          <a:p>
            <a:pPr lvl="1"/>
            <a:r>
              <a:rPr lang="en-US" dirty="0" smtClean="0"/>
              <a:t>Other: </a:t>
            </a:r>
            <a:r>
              <a:rPr lang="en-US" dirty="0" err="1" smtClean="0"/>
              <a:t>Sikuli</a:t>
            </a:r>
            <a:endParaRPr lang="en-US" dirty="0"/>
          </a:p>
          <a:p>
            <a:pPr marL="768096" lvl="2" indent="0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2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Data-Driven Tests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1676400"/>
            <a:ext cx="9144000" cy="5181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This method will provide data to any test method that</a:t>
            </a:r>
            <a:br>
              <a:rPr kumimoji="0" lang="bg-BG" altLang="bg-BG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declares that its Data Provider is named “</a:t>
            </a:r>
            <a:r>
              <a:rPr kumimoji="0" lang="en-US" altLang="bg-BG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bg-BG" altLang="bg-BG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ataProvider"</a:t>
            </a:r>
            <a:br>
              <a:rPr kumimoji="0" lang="bg-BG" altLang="bg-BG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@DataProvider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bg-BG" altLang="bg-BG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bg-BG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bg-BG" altLang="bg-BG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ataProvider"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Object[][] createData1() {</a:t>
            </a:r>
            <a:b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bg-BG" altLang="bg-BG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Object[][]{</a:t>
            </a:r>
            <a:b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  <a:r>
              <a:rPr kumimoji="0" lang="bg-BG" altLang="bg-BG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"Dimitar"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bg-BG" altLang="bg-BG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Integer(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)},</a:t>
            </a:r>
            <a:b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  <a:r>
              <a:rPr kumimoji="0" lang="bg-BG" altLang="bg-BG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"Vasil"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bg-BG" altLang="bg-BG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Integer(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)},</a:t>
            </a:r>
            <a:b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This test method declares that its data</a:t>
            </a:r>
            <a:br>
              <a:rPr kumimoji="0" lang="bg-BG" altLang="bg-BG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should be supplied by the </a:t>
            </a:r>
            <a:r>
              <a:rPr kumimoji="0" lang="en-US" altLang="bg-BG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bg-BG" altLang="bg-BG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rovider named “</a:t>
            </a:r>
            <a:r>
              <a:rPr kumimoji="0" lang="en-US" altLang="bg-BG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bg-BG" altLang="bg-BG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ataProvider"</a:t>
            </a:r>
            <a:br>
              <a:rPr kumimoji="0" lang="bg-BG" altLang="bg-BG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(dataProvider = </a:t>
            </a:r>
            <a:r>
              <a:rPr kumimoji="0" lang="bg-BG" altLang="bg-BG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bg-BG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bg-BG" altLang="bg-BG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ataProvider"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verifyData1(String name, Integer age) {</a:t>
            </a:r>
            <a:b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System.</a:t>
            </a:r>
            <a:r>
              <a:rPr kumimoji="0" lang="bg-BG" altLang="bg-BG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.println(name + </a:t>
            </a:r>
            <a:r>
              <a:rPr kumimoji="0" lang="bg-BG" altLang="bg-BG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age is " 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age);</a:t>
            </a:r>
            <a:b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bg-BG" altLang="bg-BG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09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Data-Driven Tests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1600200"/>
          </a:xfrm>
        </p:spPr>
        <p:txBody>
          <a:bodyPr>
            <a:noAutofit/>
          </a:bodyPr>
          <a:lstStyle/>
          <a:p>
            <a:r>
              <a:rPr lang="en-US" dirty="0" smtClean="0"/>
              <a:t>If data provider is in other class</a:t>
            </a:r>
          </a:p>
          <a:p>
            <a:pPr lvl="1"/>
            <a:r>
              <a:rPr lang="en-US" dirty="0" smtClean="0"/>
              <a:t>Data provider method must be static</a:t>
            </a:r>
          </a:p>
          <a:p>
            <a:pPr lvl="1"/>
            <a:r>
              <a:rPr lang="en-US" dirty="0" smtClean="0"/>
              <a:t>Data provider class should be specified in annotations</a:t>
            </a:r>
            <a:endParaRPr lang="bg-BG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400" y="5105400"/>
            <a:ext cx="8991600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bg-BG" altLang="bg-BG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dataProviderClass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CsvDataProvider.</a:t>
            </a:r>
            <a:r>
              <a:rPr kumimoji="0" lang="bg-BG" altLang="bg-BG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kumimoji="0" lang="en-US" altLang="bg-BG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dataProvider = </a:t>
            </a:r>
            <a:r>
              <a:rPr kumimoji="0" lang="bg-BG" altLang="bg-BG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"csvDataProvider"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verifyNameAndAge(String name, String age) {</a:t>
            </a:r>
            <a:b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System.</a:t>
            </a:r>
            <a:r>
              <a:rPr kumimoji="0" lang="bg-BG" altLang="bg-BG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.println(name + </a:t>
            </a:r>
            <a:r>
              <a:rPr kumimoji="0" lang="bg-BG" altLang="bg-BG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age is " 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age);</a:t>
            </a:r>
            <a:b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bg-BG" altLang="bg-BG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3473133"/>
            <a:ext cx="880241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@DataProvider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bg-BG" altLang="bg-BG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"csvDataProvider"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bg-BG" altLang="bg-BG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Object[][] createData() </a:t>
            </a:r>
            <a:r>
              <a:rPr kumimoji="0" lang="bg-BG" altLang="bg-BG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bg-BG" altLang="bg-BG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endParaRPr kumimoji="0" lang="en-US" altLang="bg-BG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bg-BG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bg-BG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bg-BG" altLang="bg-BG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76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Data-Driven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8991600" cy="5334000"/>
          </a:xfrm>
        </p:spPr>
        <p:txBody>
          <a:bodyPr>
            <a:noAutofit/>
          </a:bodyPr>
          <a:lstStyle/>
          <a:p>
            <a:r>
              <a:rPr lang="en-US" dirty="0" smtClean="0"/>
              <a:t>Have this in mind:</a:t>
            </a:r>
          </a:p>
          <a:p>
            <a:pPr lvl="1"/>
            <a:r>
              <a:rPr lang="en-US" dirty="0" smtClean="0"/>
              <a:t>If you do data driven tests for mobile application may be you are doing something wrong. </a:t>
            </a:r>
            <a:br>
              <a:rPr lang="en-US" dirty="0" smtClean="0"/>
            </a:br>
            <a:r>
              <a:rPr lang="en-US" dirty="0" smtClean="0"/>
              <a:t>Reasons:</a:t>
            </a:r>
          </a:p>
          <a:p>
            <a:pPr lvl="2"/>
            <a:r>
              <a:rPr lang="en-US" dirty="0" smtClean="0"/>
              <a:t>If you do data-driven testing may be you check the same thing with different input values. </a:t>
            </a:r>
          </a:p>
          <a:p>
            <a:pPr lvl="2"/>
            <a:r>
              <a:rPr lang="en-US" dirty="0" smtClean="0"/>
              <a:t>If you want to check same thing with multiple input values most likely you can do it on lower level.</a:t>
            </a:r>
          </a:p>
          <a:p>
            <a:pPr lvl="2"/>
            <a:r>
              <a:rPr lang="en-US" dirty="0" smtClean="0"/>
              <a:t>Remember: Mobile UI testing is expensive!</a:t>
            </a:r>
          </a:p>
        </p:txBody>
      </p:sp>
    </p:spTree>
    <p:extLst>
      <p:ext uri="{BB962C8B-B14F-4D97-AF65-F5344CB8AC3E}">
        <p14:creationId xmlns:p14="http://schemas.microsoft.com/office/powerpoint/2010/main" val="59999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TestNG</a:t>
            </a:r>
            <a:r>
              <a:rPr lang="en-US" dirty="0" smtClean="0"/>
              <a:t> Official 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8991600" cy="5334000"/>
          </a:xfrm>
        </p:spPr>
        <p:txBody>
          <a:bodyPr>
            <a:noAutofit/>
          </a:bodyPr>
          <a:lstStyle/>
          <a:p>
            <a:r>
              <a:rPr lang="en-US" dirty="0" smtClean="0">
                <a:hlinkClick r:id="rId2"/>
              </a:rPr>
              <a:t>Official </a:t>
            </a:r>
            <a:r>
              <a:rPr lang="en-US" dirty="0" err="1" smtClean="0">
                <a:hlinkClick r:id="rId2"/>
              </a:rPr>
              <a:t>TestNG</a:t>
            </a:r>
            <a:r>
              <a:rPr lang="en-US" dirty="0" smtClean="0">
                <a:hlinkClick r:id="rId2"/>
              </a:rPr>
              <a:t> Documentation</a:t>
            </a:r>
            <a:endParaRPr lang="en-US" dirty="0" smtClean="0"/>
          </a:p>
          <a:p>
            <a:r>
              <a:rPr lang="en-US" dirty="0" smtClean="0"/>
              <a:t>What you can read there:</a:t>
            </a:r>
          </a:p>
          <a:p>
            <a:pPr lvl="1"/>
            <a:r>
              <a:rPr lang="en-US" dirty="0" smtClean="0"/>
              <a:t>Parallel execution</a:t>
            </a:r>
          </a:p>
          <a:p>
            <a:pPr lvl="1"/>
            <a:r>
              <a:rPr lang="en-US" dirty="0" smtClean="0"/>
              <a:t>Mechanism for rerun failed tests</a:t>
            </a:r>
          </a:p>
          <a:p>
            <a:pPr lvl="1"/>
            <a:r>
              <a:rPr lang="en-US" dirty="0" smtClean="0"/>
              <a:t>Listeners</a:t>
            </a:r>
          </a:p>
          <a:p>
            <a:pPr lvl="2"/>
            <a:r>
              <a:rPr lang="en-US" dirty="0" err="1" smtClean="0"/>
              <a:t>IAnnotationTransformer</a:t>
            </a:r>
            <a:r>
              <a:rPr lang="en-US" dirty="0" smtClean="0"/>
              <a:t>, IAnnotationTransformer2</a:t>
            </a:r>
            <a:endParaRPr lang="en-US" dirty="0"/>
          </a:p>
          <a:p>
            <a:pPr lvl="2"/>
            <a:r>
              <a:rPr lang="en-US" dirty="0" err="1" smtClean="0"/>
              <a:t>IHookable</a:t>
            </a:r>
            <a:r>
              <a:rPr lang="en-US" dirty="0" smtClean="0"/>
              <a:t>, </a:t>
            </a:r>
            <a:r>
              <a:rPr lang="en-US" dirty="0" err="1" smtClean="0"/>
              <a:t>IInvokedMethodListener</a:t>
            </a:r>
            <a:r>
              <a:rPr lang="en-US" dirty="0" smtClean="0"/>
              <a:t>, </a:t>
            </a:r>
            <a:r>
              <a:rPr lang="en-US" dirty="0" err="1" smtClean="0"/>
              <a:t>IMethodInterceptor</a:t>
            </a:r>
            <a:endParaRPr lang="en-US" dirty="0"/>
          </a:p>
          <a:p>
            <a:pPr lvl="2"/>
            <a:r>
              <a:rPr lang="en-US" dirty="0" err="1" smtClean="0"/>
              <a:t>IReporter</a:t>
            </a:r>
            <a:r>
              <a:rPr lang="en-US" dirty="0" smtClean="0"/>
              <a:t>, </a:t>
            </a:r>
            <a:r>
              <a:rPr lang="en-US" dirty="0" err="1" smtClean="0"/>
              <a:t>ISuiteListener</a:t>
            </a:r>
            <a:r>
              <a:rPr lang="en-US" dirty="0" smtClean="0"/>
              <a:t>, </a:t>
            </a:r>
            <a:r>
              <a:rPr lang="en-US" dirty="0" err="1" smtClean="0"/>
              <a:t>ITestListener</a:t>
            </a:r>
            <a:endParaRPr lang="en-US" dirty="0" smtClean="0"/>
          </a:p>
          <a:p>
            <a:pPr lvl="1"/>
            <a:r>
              <a:rPr lang="en-US" dirty="0" smtClean="0"/>
              <a:t>Custom annotations</a:t>
            </a:r>
          </a:p>
        </p:txBody>
      </p:sp>
    </p:spTree>
    <p:extLst>
      <p:ext uri="{BB962C8B-B14F-4D97-AF65-F5344CB8AC3E}">
        <p14:creationId xmlns:p14="http://schemas.microsoft.com/office/powerpoint/2010/main" val="377753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3314" name="Picture 2" descr="http://www.8houradaptogens.com/images/questions-answ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57400"/>
            <a:ext cx="4914546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2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09800"/>
            <a:ext cx="8077200" cy="1828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Build Systems</a:t>
            </a:r>
            <a:endParaRPr lang="bg-BG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953000" y="5715000"/>
            <a:ext cx="3886200" cy="914400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90162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3462"/>
            <a:ext cx="9144000" cy="54545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Apache Maven is a software project management and comprehension tool.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Based </a:t>
            </a:r>
            <a:r>
              <a:rPr lang="en-US" dirty="0"/>
              <a:t>on the concept of a project object model (POM), Maven can manage a project's </a:t>
            </a:r>
            <a:r>
              <a:rPr lang="en-US" dirty="0">
                <a:solidFill>
                  <a:schemeClr val="accent1"/>
                </a:solidFill>
              </a:rPr>
              <a:t>build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reporting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documentation</a:t>
            </a:r>
            <a:r>
              <a:rPr lang="en-US" dirty="0"/>
              <a:t> from a central piece of information.</a:t>
            </a:r>
            <a:endParaRPr lang="en-US" dirty="0" smtClean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77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3462"/>
            <a:ext cx="9144000" cy="54545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Installation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Download from </a:t>
            </a: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here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>
                <a:hlinkClick r:id="rId3"/>
              </a:rPr>
              <a:t>apache-maven-3.3.9-bin.zip</a:t>
            </a:r>
            <a:r>
              <a:rPr lang="en-US" dirty="0"/>
              <a:t>) and extract it folder of your choice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Add environment variable M3_HOME and add %M3_HOME%\bin to PATH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Usage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Depends on the IDE</a:t>
            </a:r>
          </a:p>
        </p:txBody>
      </p:sp>
    </p:spTree>
    <p:extLst>
      <p:ext uri="{BB962C8B-B14F-4D97-AF65-F5344CB8AC3E}">
        <p14:creationId xmlns:p14="http://schemas.microsoft.com/office/powerpoint/2010/main" val="16613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3462"/>
            <a:ext cx="9144000" cy="54545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Add packages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Search at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mvnrepository.com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Add in pom.xml</a:t>
            </a:r>
          </a:p>
          <a:p>
            <a:pPr marL="768096" lvl="2" indent="0">
              <a:lnSpc>
                <a:spcPct val="150000"/>
              </a:lnSpc>
              <a:buNone/>
            </a:pPr>
            <a:r>
              <a:rPr lang="en-US" dirty="0"/>
              <a:t>&lt;dependency&gt;</a:t>
            </a:r>
          </a:p>
          <a:p>
            <a:pPr marL="768096" lvl="2" indent="0">
              <a:lnSpc>
                <a:spcPct val="150000"/>
              </a:lnSpc>
              <a:buNone/>
            </a:pPr>
            <a:r>
              <a:rPr lang="en-US" dirty="0"/>
              <a:t>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com.sikulix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768096" lvl="2" indent="0">
              <a:lnSpc>
                <a:spcPct val="150000"/>
              </a:lnSpc>
              <a:buNone/>
            </a:pPr>
            <a:r>
              <a:rPr lang="en-US" dirty="0"/>
              <a:t>  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sikulixapi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768096" lvl="2" indent="0">
              <a:lnSpc>
                <a:spcPct val="150000"/>
              </a:lnSpc>
              <a:buNone/>
            </a:pPr>
            <a:r>
              <a:rPr lang="en-US" dirty="0"/>
              <a:t>    &lt;version&gt;1.1.0&lt;/version&gt;</a:t>
            </a:r>
          </a:p>
          <a:p>
            <a:pPr marL="768096" lvl="2" indent="0">
              <a:lnSpc>
                <a:spcPct val="150000"/>
              </a:lnSpc>
              <a:buNone/>
            </a:pPr>
            <a:r>
              <a:rPr lang="en-US" dirty="0"/>
              <a:t>&lt;/dependency&gt;</a:t>
            </a:r>
          </a:p>
          <a:p>
            <a:pPr lvl="2"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251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Gradle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3462"/>
            <a:ext cx="9144000" cy="54545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3500" b="1" dirty="0"/>
              <a:t>Gradle</a:t>
            </a:r>
            <a:r>
              <a:rPr lang="en-US" sz="3500" dirty="0"/>
              <a:t> is an </a:t>
            </a:r>
            <a:r>
              <a:rPr lang="en-US" sz="3500" dirty="0">
                <a:solidFill>
                  <a:schemeClr val="accent1"/>
                </a:solidFill>
              </a:rPr>
              <a:t>open source</a:t>
            </a:r>
            <a:r>
              <a:rPr lang="en-US" sz="3500" dirty="0"/>
              <a:t> </a:t>
            </a:r>
            <a:r>
              <a:rPr lang="en-US" sz="3500" dirty="0">
                <a:hlinkClick r:id="rId2" tooltip="Build automation"/>
              </a:rPr>
              <a:t>build automation</a:t>
            </a:r>
            <a:r>
              <a:rPr lang="en-US" sz="3500" dirty="0"/>
              <a:t> system </a:t>
            </a:r>
            <a:endParaRPr lang="en-US" sz="3500" dirty="0" smtClean="0"/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Builds </a:t>
            </a:r>
            <a:r>
              <a:rPr lang="en-US" sz="3000" dirty="0"/>
              <a:t>upon the concepts </a:t>
            </a:r>
            <a:r>
              <a:rPr lang="en-US" sz="3000" dirty="0" smtClean="0"/>
              <a:t>of</a:t>
            </a:r>
            <a:r>
              <a:rPr lang="en-US" sz="3000" dirty="0"/>
              <a:t> </a:t>
            </a:r>
            <a:r>
              <a:rPr lang="en-US" sz="3000" dirty="0">
                <a:hlinkClick r:id="rId3" tooltip="Apache Maven"/>
              </a:rPr>
              <a:t>Apache Maven</a:t>
            </a:r>
            <a:r>
              <a:rPr lang="en-US" sz="3000" dirty="0"/>
              <a:t> and introduces a </a:t>
            </a:r>
            <a:r>
              <a:rPr lang="en-US" sz="3000" dirty="0">
                <a:solidFill>
                  <a:schemeClr val="accent1"/>
                </a:solidFill>
                <a:hlinkClick r:id="rId4" tooltip="Groovy (programming language)"/>
              </a:rPr>
              <a:t>Groovy</a:t>
            </a:r>
            <a:r>
              <a:rPr lang="en-US" sz="3000" dirty="0">
                <a:solidFill>
                  <a:schemeClr val="accent1"/>
                </a:solidFill>
              </a:rPr>
              <a:t>-based </a:t>
            </a:r>
            <a:r>
              <a:rPr lang="en-US" sz="3000" dirty="0">
                <a:solidFill>
                  <a:schemeClr val="accent1"/>
                </a:solidFill>
                <a:hlinkClick r:id="rId5" tooltip="Domain-specific language"/>
              </a:rPr>
              <a:t>domain-specific language</a:t>
            </a:r>
            <a:r>
              <a:rPr lang="en-US" sz="3000" dirty="0">
                <a:solidFill>
                  <a:schemeClr val="accent1"/>
                </a:solidFill>
              </a:rPr>
              <a:t> (DSL) </a:t>
            </a:r>
            <a:r>
              <a:rPr lang="en-US" sz="3000" dirty="0"/>
              <a:t>instead of the </a:t>
            </a:r>
            <a:r>
              <a:rPr lang="en-US" sz="3000" dirty="0">
                <a:hlinkClick r:id="rId6" tooltip="XML"/>
              </a:rPr>
              <a:t>XML</a:t>
            </a:r>
            <a:r>
              <a:rPr lang="en-US" sz="3000" dirty="0"/>
              <a:t> </a:t>
            </a:r>
            <a:endParaRPr lang="en-US" sz="3000" dirty="0" smtClean="0"/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Supports </a:t>
            </a:r>
            <a:r>
              <a:rPr lang="en-US" sz="3000" dirty="0">
                <a:solidFill>
                  <a:schemeClr val="accent1"/>
                </a:solidFill>
              </a:rPr>
              <a:t>incremental builds </a:t>
            </a:r>
            <a:r>
              <a:rPr lang="en-US" sz="3000" dirty="0"/>
              <a:t>by intelligently determining which parts of the build tree are </a:t>
            </a:r>
            <a:r>
              <a:rPr lang="en-US" sz="3000" dirty="0" smtClean="0"/>
              <a:t>up-to-date</a:t>
            </a:r>
          </a:p>
          <a:p>
            <a:pPr>
              <a:lnSpc>
                <a:spcPct val="150000"/>
              </a:lnSpc>
            </a:pPr>
            <a:r>
              <a:rPr lang="en-US" sz="3500" b="1" dirty="0"/>
              <a:t>Gradle</a:t>
            </a:r>
            <a:r>
              <a:rPr lang="en-US" sz="3500" dirty="0"/>
              <a:t> </a:t>
            </a:r>
            <a:r>
              <a:rPr lang="en-US" sz="3500" dirty="0" smtClean="0"/>
              <a:t>also use </a:t>
            </a:r>
            <a:r>
              <a:rPr lang="en-US" sz="3500" dirty="0">
                <a:hlinkClick r:id="rId7"/>
              </a:rPr>
              <a:t>https://mvnrepository.com</a:t>
            </a:r>
            <a:endParaRPr lang="en-US" sz="3500" dirty="0" smtClean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13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2883</TotalTime>
  <Words>1134</Words>
  <Application>Microsoft Office PowerPoint</Application>
  <PresentationFormat>On-screen Show (4:3)</PresentationFormat>
  <Paragraphs>247</Paragraphs>
  <Slides>44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Corbel</vt:lpstr>
      <vt:lpstr>Courier New</vt:lpstr>
      <vt:lpstr>Wingdings</vt:lpstr>
      <vt:lpstr>Wingdings 2</vt:lpstr>
      <vt:lpstr>Wingdings 3</vt:lpstr>
      <vt:lpstr>Module</vt:lpstr>
      <vt:lpstr>Testing in Java Ecosystem</vt:lpstr>
      <vt:lpstr>Content</vt:lpstr>
      <vt:lpstr>Why Java?</vt:lpstr>
      <vt:lpstr>Why Java?</vt:lpstr>
      <vt:lpstr>Build Systems</vt:lpstr>
      <vt:lpstr>Maven Intro</vt:lpstr>
      <vt:lpstr>Maven Installation</vt:lpstr>
      <vt:lpstr>Maven Usage</vt:lpstr>
      <vt:lpstr>Gradle Intro</vt:lpstr>
      <vt:lpstr>Gradle Installation</vt:lpstr>
      <vt:lpstr>Gradle Wrapper</vt:lpstr>
      <vt:lpstr>Use Gradle Wrapper</vt:lpstr>
      <vt:lpstr>Samples</vt:lpstr>
      <vt:lpstr>Unit Testing Frameworks</vt:lpstr>
      <vt:lpstr>JUnit Intro</vt:lpstr>
      <vt:lpstr>JUnit Example</vt:lpstr>
      <vt:lpstr>JUnit Hooks</vt:lpstr>
      <vt:lpstr>JUnit Suites</vt:lpstr>
      <vt:lpstr>JUnit Ignore &amp; Timeout</vt:lpstr>
      <vt:lpstr>TestNG Intro</vt:lpstr>
      <vt:lpstr>TestNG Process</vt:lpstr>
      <vt:lpstr>Test Method Annotations</vt:lpstr>
      <vt:lpstr>Test Method Annotations</vt:lpstr>
      <vt:lpstr>Test Method Annotations</vt:lpstr>
      <vt:lpstr>Test Method Annotations</vt:lpstr>
      <vt:lpstr>Test Method Annotations</vt:lpstr>
      <vt:lpstr>Test Method Annotations</vt:lpstr>
      <vt:lpstr>Test NG Suites  Testng.xml Examples</vt:lpstr>
      <vt:lpstr>TestNG  Hooks</vt:lpstr>
      <vt:lpstr>TestNG  Hooks</vt:lpstr>
      <vt:lpstr>TestNG  Hooks</vt:lpstr>
      <vt:lpstr>Hook Options</vt:lpstr>
      <vt:lpstr>Test NG Suites  Testng.xml Examples</vt:lpstr>
      <vt:lpstr>Test NG Suites  Testng.xml Examples</vt:lpstr>
      <vt:lpstr>Test NG Suites  Testng.xml Examples</vt:lpstr>
      <vt:lpstr>TestNG Asserts</vt:lpstr>
      <vt:lpstr>TestNG - Get Test Name</vt:lpstr>
      <vt:lpstr>TestNG - ITestResult</vt:lpstr>
      <vt:lpstr>TestNG - Retry Tests</vt:lpstr>
      <vt:lpstr>Data-Driven Tests</vt:lpstr>
      <vt:lpstr>Data-Driven Tests</vt:lpstr>
      <vt:lpstr>Data-Driven Tests</vt:lpstr>
      <vt:lpstr>TestNG Official Docs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Course</dc:title>
  <dc:creator>Strahinski</dc:creator>
  <cp:lastModifiedBy>Mitaka_F1</cp:lastModifiedBy>
  <cp:revision>401</cp:revision>
  <dcterms:created xsi:type="dcterms:W3CDTF">2006-08-16T00:00:00Z</dcterms:created>
  <dcterms:modified xsi:type="dcterms:W3CDTF">2018-03-25T14:02:29Z</dcterms:modified>
</cp:coreProperties>
</file>