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4"/>
  </p:notesMasterIdLst>
  <p:sldIdLst>
    <p:sldId id="360" r:id="rId2"/>
    <p:sldId id="393" r:id="rId3"/>
    <p:sldId id="299" r:id="rId4"/>
    <p:sldId id="361" r:id="rId5"/>
    <p:sldId id="329" r:id="rId6"/>
    <p:sldId id="339" r:id="rId7"/>
    <p:sldId id="362" r:id="rId8"/>
    <p:sldId id="356" r:id="rId9"/>
    <p:sldId id="355" r:id="rId10"/>
    <p:sldId id="357" r:id="rId11"/>
    <p:sldId id="363" r:id="rId12"/>
    <p:sldId id="358" r:id="rId13"/>
    <p:sldId id="354" r:id="rId14"/>
    <p:sldId id="383" r:id="rId15"/>
    <p:sldId id="374" r:id="rId16"/>
    <p:sldId id="375" r:id="rId17"/>
    <p:sldId id="376" r:id="rId18"/>
    <p:sldId id="377" r:id="rId19"/>
    <p:sldId id="381" r:id="rId20"/>
    <p:sldId id="382" r:id="rId21"/>
    <p:sldId id="373" r:id="rId22"/>
    <p:sldId id="365" r:id="rId23"/>
    <p:sldId id="301" r:id="rId24"/>
    <p:sldId id="300" r:id="rId25"/>
    <p:sldId id="302" r:id="rId26"/>
    <p:sldId id="303" r:id="rId27"/>
    <p:sldId id="304" r:id="rId28"/>
    <p:sldId id="366" r:id="rId29"/>
    <p:sldId id="309" r:id="rId30"/>
    <p:sldId id="310" r:id="rId31"/>
    <p:sldId id="311" r:id="rId32"/>
    <p:sldId id="308" r:id="rId33"/>
    <p:sldId id="314" r:id="rId34"/>
    <p:sldId id="313" r:id="rId35"/>
    <p:sldId id="312" r:id="rId36"/>
    <p:sldId id="367" r:id="rId37"/>
    <p:sldId id="352" r:id="rId38"/>
    <p:sldId id="350" r:id="rId39"/>
    <p:sldId id="351" r:id="rId40"/>
    <p:sldId id="368" r:id="rId41"/>
    <p:sldId id="369" r:id="rId42"/>
    <p:sldId id="370" r:id="rId43"/>
    <p:sldId id="372" r:id="rId44"/>
    <p:sldId id="371" r:id="rId45"/>
    <p:sldId id="335" r:id="rId46"/>
    <p:sldId id="332" r:id="rId47"/>
    <p:sldId id="336" r:id="rId48"/>
    <p:sldId id="333" r:id="rId49"/>
    <p:sldId id="353" r:id="rId50"/>
    <p:sldId id="384" r:id="rId51"/>
    <p:sldId id="385" r:id="rId52"/>
    <p:sldId id="387" r:id="rId53"/>
    <p:sldId id="388" r:id="rId54"/>
    <p:sldId id="386" r:id="rId55"/>
    <p:sldId id="389" r:id="rId56"/>
    <p:sldId id="390" r:id="rId57"/>
    <p:sldId id="391" r:id="rId58"/>
    <p:sldId id="394" r:id="rId59"/>
    <p:sldId id="395" r:id="rId60"/>
    <p:sldId id="396" r:id="rId61"/>
    <p:sldId id="397" r:id="rId62"/>
    <p:sldId id="392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81508" autoAdjust="0"/>
  </p:normalViewPr>
  <p:slideViewPr>
    <p:cSldViewPr>
      <p:cViewPr varScale="1">
        <p:scale>
          <a:sx n="94" d="100"/>
          <a:sy n="94" d="100"/>
        </p:scale>
        <p:origin x="21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2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70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13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9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53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59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21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85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10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4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9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7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9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43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98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79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75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58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30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93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1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705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55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108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407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86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383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76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127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35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213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156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83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814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864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4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830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6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824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09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140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8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7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27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11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38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1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77000" y="381000"/>
            <a:ext cx="2667000" cy="937491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019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381000" y="1676400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6400800" y="0"/>
            <a:ext cx="2743200" cy="412862"/>
          </a:xfrm>
          <a:prstGeom prst="rect">
            <a:avLst/>
          </a:prstGeom>
        </p:spPr>
        <p:txBody>
          <a:bodyPr vert="horz" lIns="91440" rIns="45720" rtlCol="0" anchor="ctr">
            <a:normAutofit fontScale="47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g.linkedin.com/pub/dimitar-topuzov/18/470/833/e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ppium@1.4.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(https:/www.w3.org/TR/webdrive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aucelabs.com/blog/sauce-labs-donates-appium-copyright-to-js-foundati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e61OhZzbsEI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ios/documentation/DeveloperTools/Conceptual/testing_with_xcode/chapters/01-introduction.html" TargetMode="External"/><Relationship Id="rId2" Type="http://schemas.openxmlformats.org/officeDocument/2006/relationships/hyperlink" Target="https://developer.apple.com/library/ios/documentation/DeveloperTools/Reference/UIAutomationRef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lendroid.io/" TargetMode="External"/><Relationship Id="rId5" Type="http://schemas.openxmlformats.org/officeDocument/2006/relationships/hyperlink" Target="http://developer.android.com/reference/android/app/Instrumentation.html" TargetMode="External"/><Relationship Id="rId4" Type="http://schemas.openxmlformats.org/officeDocument/2006/relationships/hyperlink" Target="http://developer.android.com/tools/help/uiautomator/index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eleniumhq.org/projects/webdriver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aucelabs.com/mobile" TargetMode="External"/><Relationship Id="rId5" Type="http://schemas.openxmlformats.org/officeDocument/2006/relationships/hyperlink" Target="http://appium.io/downloads" TargetMode="External"/><Relationship Id="rId4" Type="http://schemas.openxmlformats.org/officeDocument/2006/relationships/hyperlink" Target="https://w3c.github.io/webdriver/webdriver-spec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eleniumhq.org/projects/webdriver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leniumHQ/mobile-spec/blob/master/spec-draft.md" TargetMode="External"/><Relationship Id="rId4" Type="http://schemas.openxmlformats.org/officeDocument/2006/relationships/hyperlink" Target="https://w3c.github.io/webdriver/webdriver-spec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ium/appium" TargetMode="External"/><Relationship Id="rId7" Type="http://schemas.openxmlformats.org/officeDocument/2006/relationships/hyperlink" Target="https://discuss.appium.i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pium.io/" TargetMode="External"/><Relationship Id="rId5" Type="http://schemas.openxmlformats.org/officeDocument/2006/relationships/hyperlink" Target="https://github.com/appium/sample-code" TargetMode="External"/><Relationship Id="rId4" Type="http://schemas.openxmlformats.org/officeDocument/2006/relationships/hyperlink" Target="https://github.com/appium/appium/issue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reationix/nv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dex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ppium/appium/blob/master/docs/en/appium-setup/running-on-windows.md" TargetMode="External"/><Relationship Id="rId5" Type="http://schemas.openxmlformats.org/officeDocument/2006/relationships/hyperlink" Target="https://github.com/appium/appium/blob/master/docs/en/appium-setup/running-on-osx.md" TargetMode="External"/><Relationship Id="rId4" Type="http://schemas.openxmlformats.org/officeDocument/2006/relationships/hyperlink" Target="https://github.com/appium/appium/blob/master/docs/en/appium-setup/running-on-linux.md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ium/ruby_lib" TargetMode="External"/><Relationship Id="rId7" Type="http://schemas.openxmlformats.org/officeDocument/2006/relationships/hyperlink" Target="https://github.com/appium/appium-dotnet-drive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dmc/wd" TargetMode="External"/><Relationship Id="rId5" Type="http://schemas.openxmlformats.org/officeDocument/2006/relationships/hyperlink" Target="https://github.com/appium/java-client" TargetMode="External"/><Relationship Id="rId4" Type="http://schemas.openxmlformats.org/officeDocument/2006/relationships/hyperlink" Target="https://github.com/appium/python-client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ium/appium-desktop/release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ium/appium-doctor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github.com/appium/appium/blob/master/docs/en/appium-setup/troubleshooting.md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imonKaz/appium-with-image-recognition-17a92abaa23d#.ni32plakd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imon-Kaz/AppiumFindByImage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Onsr5e3Y7s" TargetMode="External"/><Relationship Id="rId4" Type="http://schemas.openxmlformats.org/officeDocument/2006/relationships/image" Target="../media/image1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pster.io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devs-foodit/iphone-automation-with-a-one-fingered-robot-a2936c840285#.jcalyjrhe" TargetMode="External"/><Relationship Id="rId4" Type="http://schemas.openxmlformats.org/officeDocument/2006/relationships/hyperlink" Target="https://github.com/tapsterbot/tapsterbo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ium/appium-android-driver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github.com/appium/appium-adb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appium-adb@2.1.3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ppium-adb@2.1.5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nguinho/appium-old/commit/3ab56d3a5601897b2790b5256351f9b5af3f9e9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ugs/appium-old/commit/ae8fe4578640d9af9137d0546190fa29317d1499" TargetMode="External"/><Relationship Id="rId4" Type="http://schemas.openxmlformats.org/officeDocument/2006/relationships/hyperlink" Target="https://github.com/penguinho/appium-old/commit/9b891207be0957bf209a77242750da17d3eb8e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280" y="1290828"/>
            <a:ext cx="8077200" cy="1063752"/>
          </a:xfrm>
        </p:spPr>
        <p:txBody>
          <a:bodyPr/>
          <a:lstStyle/>
          <a:p>
            <a:pPr algn="ctr"/>
            <a:r>
              <a:rPr lang="en-US" dirty="0" smtClean="0"/>
              <a:t>Appium</a:t>
            </a:r>
            <a:endParaRPr lang="bg-BG" dirty="0"/>
          </a:p>
        </p:txBody>
      </p:sp>
      <p:pic>
        <p:nvPicPr>
          <p:cNvPr id="4" name="Picture 3" descr="logo-slogan-3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6890" y="2676144"/>
            <a:ext cx="5202620" cy="1828800"/>
          </a:xfrm>
          <a:prstGeom prst="rect">
            <a:avLst/>
          </a:prstGeom>
        </p:spPr>
      </p:pic>
      <p:sp>
        <p:nvSpPr>
          <p:cNvPr id="6" name="Subtitle 4"/>
          <p:cNvSpPr>
            <a:spLocks noGrp="1"/>
          </p:cNvSpPr>
          <p:nvPr>
            <p:ph type="subTitle" idx="1"/>
          </p:nvPr>
        </p:nvSpPr>
        <p:spPr>
          <a:xfrm>
            <a:off x="457200" y="5358384"/>
            <a:ext cx="8077200" cy="14996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Lector: Dimitar Topuzov</a:t>
            </a:r>
          </a:p>
          <a:p>
            <a:endParaRPr lang="en-US" dirty="0" smtClean="0"/>
          </a:p>
          <a:p>
            <a:r>
              <a:rPr lang="en-US" dirty="0" smtClean="0"/>
              <a:t>E-mail: dtopuzov@gmail.com</a:t>
            </a:r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3"/>
              </a:rPr>
              <a:t>http://bg.linkedin.com/pub/dimitar-topuzov/18/470/833/en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				2018 </a:t>
            </a:r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81600" y="5224272"/>
            <a:ext cx="3886200" cy="9144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8832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Sauce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January </a:t>
            </a:r>
            <a:r>
              <a:rPr lang="en-US" dirty="0" smtClean="0"/>
              <a:t>2013</a:t>
            </a:r>
            <a:r>
              <a:rPr lang="en-US" dirty="0"/>
              <a:t> Sauce Labs decided to fully back Appium and provide more developer </a:t>
            </a:r>
            <a:r>
              <a:rPr lang="en-US" dirty="0" smtClean="0"/>
              <a:t>power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Jonathan </a:t>
            </a:r>
            <a:r>
              <a:rPr lang="en-US" dirty="0" err="1">
                <a:solidFill>
                  <a:schemeClr val="accent1"/>
                </a:solidFill>
              </a:rPr>
              <a:t>Lipps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(the current project </a:t>
            </a:r>
            <a:r>
              <a:rPr lang="en-US" dirty="0"/>
              <a:t>lead</a:t>
            </a:r>
            <a:r>
              <a:rPr lang="en-US" dirty="0" smtClean="0"/>
              <a:t>) was involved</a:t>
            </a:r>
          </a:p>
          <a:p>
            <a:pPr lvl="1"/>
            <a:r>
              <a:rPr lang="en-US" dirty="0" smtClean="0"/>
              <a:t>JavaScript and </a:t>
            </a:r>
            <a:r>
              <a:rPr lang="en-US" dirty="0" err="1" smtClean="0"/>
              <a:t>NodeJS</a:t>
            </a:r>
            <a:r>
              <a:rPr lang="en-US" dirty="0" smtClean="0"/>
              <a:t> were selected and development started</a:t>
            </a:r>
          </a:p>
          <a:p>
            <a:pPr lvl="1"/>
            <a:r>
              <a:rPr lang="en-US" dirty="0" smtClean="0"/>
              <a:t>Few months later Android support was released, </a:t>
            </a:r>
            <a:r>
              <a:rPr lang="en-US" dirty="0"/>
              <a:t>making Appium the first truly cross-platform automation framework.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67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Babysitter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/>
              <a:t>Jonathan </a:t>
            </a:r>
            <a:r>
              <a:rPr lang="en-US" dirty="0" err="1"/>
              <a:t>Lipps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050" name="Picture 2" descr="Ð ÐµÐ·ÑÐ»ÑÐ°Ñ Ñ Ð¸Ð·Ð¾Ð±ÑÐ°Ð¶ÐµÐ½Ð¸Ðµ Ð·Ð° Jonathan Lip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286000"/>
            <a:ext cx="43815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9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Appium 1.0 </a:t>
            </a:r>
            <a:r>
              <a:rPr lang="en-US" dirty="0" smtClean="0"/>
              <a:t>– </a:t>
            </a:r>
            <a:r>
              <a:rPr lang="en-US" dirty="0" smtClean="0"/>
              <a:t>1.6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Appium 1.0 - </a:t>
            </a:r>
            <a:r>
              <a:rPr lang="en-US" dirty="0"/>
              <a:t>May </a:t>
            </a:r>
            <a:r>
              <a:rPr lang="en-US" dirty="0" smtClean="0"/>
              <a:t>2014</a:t>
            </a:r>
          </a:p>
          <a:p>
            <a:pPr lvl="1"/>
            <a:r>
              <a:rPr lang="en-US" dirty="0" smtClean="0"/>
              <a:t>First official version</a:t>
            </a:r>
          </a:p>
          <a:p>
            <a:r>
              <a:rPr lang="en-US" dirty="0" smtClean="0"/>
              <a:t>Appium 1.3 </a:t>
            </a:r>
            <a:r>
              <a:rPr lang="en-US" dirty="0"/>
              <a:t>- Oct </a:t>
            </a:r>
            <a:r>
              <a:rPr lang="en-US" dirty="0" smtClean="0"/>
              <a:t>2014</a:t>
            </a:r>
          </a:p>
          <a:p>
            <a:pPr lvl="1"/>
            <a:r>
              <a:rPr lang="en-US" dirty="0" smtClean="0"/>
              <a:t>iOS 8 Support</a:t>
            </a:r>
          </a:p>
          <a:p>
            <a:r>
              <a:rPr lang="en-US" dirty="0" smtClean="0"/>
              <a:t>Appium 1.4 - </a:t>
            </a:r>
            <a:r>
              <a:rPr lang="en-US" dirty="0"/>
              <a:t>May </a:t>
            </a:r>
            <a:r>
              <a:rPr lang="en-US" dirty="0" smtClean="0"/>
              <a:t>2015</a:t>
            </a:r>
          </a:p>
          <a:p>
            <a:pPr lvl="1"/>
            <a:r>
              <a:rPr lang="en-US" dirty="0" smtClean="0"/>
              <a:t>iOS 9 support in </a:t>
            </a:r>
            <a:r>
              <a:rPr lang="en-US" dirty="0" smtClean="0">
                <a:hlinkClick r:id="rId3"/>
              </a:rPr>
              <a:t>appium@1.4.9</a:t>
            </a:r>
            <a:r>
              <a:rPr lang="en-US" dirty="0" smtClean="0"/>
              <a:t> </a:t>
            </a:r>
          </a:p>
          <a:p>
            <a:r>
              <a:rPr lang="en-US" dirty="0" smtClean="0"/>
              <a:t>Appium 1.5 </a:t>
            </a:r>
            <a:r>
              <a:rPr lang="en-US" dirty="0"/>
              <a:t>- Feb </a:t>
            </a:r>
            <a:r>
              <a:rPr lang="en-US" dirty="0" smtClean="0"/>
              <a:t>2016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Re-Write, </a:t>
            </a:r>
            <a:r>
              <a:rPr lang="en-US" dirty="0" smtClean="0"/>
              <a:t>split into </a:t>
            </a:r>
            <a:r>
              <a:rPr lang="en-US" dirty="0"/>
              <a:t>various smaller </a:t>
            </a:r>
            <a:r>
              <a:rPr lang="en-US" dirty="0" smtClean="0"/>
              <a:t>modules</a:t>
            </a:r>
          </a:p>
          <a:p>
            <a:r>
              <a:rPr lang="en-US" dirty="0"/>
              <a:t>Appium </a:t>
            </a:r>
            <a:r>
              <a:rPr lang="en-US" dirty="0" smtClean="0"/>
              <a:t>1.6 </a:t>
            </a:r>
            <a:r>
              <a:rPr lang="en-US" dirty="0"/>
              <a:t>- </a:t>
            </a:r>
            <a:r>
              <a:rPr lang="en-US" dirty="0" smtClean="0"/>
              <a:t>Oct </a:t>
            </a:r>
            <a:r>
              <a:rPr lang="en-US" dirty="0"/>
              <a:t>2016</a:t>
            </a:r>
          </a:p>
          <a:p>
            <a:pPr lvl="1"/>
            <a:r>
              <a:rPr lang="en-US" dirty="0" smtClean="0"/>
              <a:t>iOS 10 support (migrated to </a:t>
            </a:r>
            <a:r>
              <a:rPr lang="en-US" dirty="0" err="1" smtClean="0"/>
              <a:t>XCTest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Windows Desktop support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148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Appium </a:t>
            </a:r>
            <a:r>
              <a:rPr lang="en-US" dirty="0" smtClean="0"/>
              <a:t>– 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Appium</a:t>
            </a:r>
            <a:r>
              <a:rPr lang="en-US" dirty="0"/>
              <a:t> </a:t>
            </a:r>
            <a:r>
              <a:rPr lang="en-US" dirty="0" smtClean="0"/>
              <a:t>1.7.0 </a:t>
            </a:r>
            <a:r>
              <a:rPr lang="en-US" dirty="0" smtClean="0"/>
              <a:t>– Sep </a:t>
            </a:r>
            <a:r>
              <a:rPr lang="en-US" dirty="0" smtClean="0"/>
              <a:t>2017</a:t>
            </a:r>
            <a:endParaRPr lang="en-US" dirty="0"/>
          </a:p>
          <a:p>
            <a:pPr lvl="1"/>
            <a:r>
              <a:rPr lang="en-US" dirty="0" smtClean="0"/>
              <a:t>Support iOS 11</a:t>
            </a:r>
          </a:p>
          <a:p>
            <a:pPr lvl="1"/>
            <a:r>
              <a:rPr lang="en-US" dirty="0"/>
              <a:t>Support multiple simultaneous </a:t>
            </a:r>
            <a:r>
              <a:rPr lang="en-US" dirty="0" smtClean="0"/>
              <a:t>sessions</a:t>
            </a:r>
          </a:p>
          <a:p>
            <a:pPr lvl="1"/>
            <a:r>
              <a:rPr lang="en-US" dirty="0" smtClean="0"/>
              <a:t>Latest official version: 1.7.2 - Jan 3</a:t>
            </a:r>
          </a:p>
          <a:p>
            <a:pPr lvl="1"/>
            <a:r>
              <a:rPr lang="en-US" dirty="0" smtClean="0"/>
              <a:t>Latest beta version: 1.8.0-beta3 - </a:t>
            </a:r>
            <a:r>
              <a:rPr lang="en-US" dirty="0" smtClean="0"/>
              <a:t>March 27</a:t>
            </a:r>
            <a:endParaRPr lang="en-US" dirty="0" smtClean="0"/>
          </a:p>
          <a:p>
            <a:pPr lvl="1"/>
            <a:r>
              <a:rPr lang="en-US" dirty="0" smtClean="0"/>
              <a:t>1.8 will be based on </a:t>
            </a:r>
            <a:r>
              <a:rPr lang="en-US" dirty="0" smtClean="0">
                <a:hlinkClick r:id="rId3"/>
              </a:rPr>
              <a:t>W3C WebDriver Spec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Sauce Labs Donates Appium Copyright to JS Foundation</a:t>
            </a:r>
            <a:endParaRPr lang="en-US" dirty="0" smtClean="0"/>
          </a:p>
          <a:p>
            <a:pPr lvl="2"/>
            <a:r>
              <a:rPr lang="en-US" dirty="0" smtClean="0"/>
              <a:t>Appium is now officially owned by the community, not by Sauce Labs</a:t>
            </a:r>
          </a:p>
          <a:p>
            <a:pPr lvl="2"/>
            <a:r>
              <a:rPr lang="en-US" dirty="0" smtClean="0"/>
              <a:t>…not sure I’m happy </a:t>
            </a:r>
            <a:r>
              <a:rPr lang="en-US" dirty="0" smtClean="0">
                <a:sym typeface="Wingdings" panose="05000000000000000000" pitchFamily="2" charset="2"/>
              </a:rPr>
              <a:t>  …we will see…</a:t>
            </a:r>
            <a:endParaRPr lang="en-US" dirty="0" smtClean="0"/>
          </a:p>
          <a:p>
            <a:pPr marL="457200" lvl="1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Appium </a:t>
            </a:r>
            <a:r>
              <a:rPr lang="en-US" dirty="0" smtClean="0"/>
              <a:t>–  Today</a:t>
            </a:r>
            <a:endParaRPr lang="en-US" dirty="0"/>
          </a:p>
        </p:txBody>
      </p:sp>
      <p:pic>
        <p:nvPicPr>
          <p:cNvPr id="11266" name="Picture 2" descr="Image result for appium winappdri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9144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85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Appium – The Future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asterisk 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33600"/>
            <a:ext cx="39624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3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Appium – The Future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3463"/>
            <a:ext cx="9144000" cy="547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5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Appium – The Future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" y="2286000"/>
            <a:ext cx="918407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Appium – The Future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74" y="5144125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March 2, 1976</a:t>
            </a:r>
            <a:endParaRPr lang="en-US" sz="8800" b="1" dirty="0"/>
          </a:p>
        </p:txBody>
      </p:sp>
      <p:pic>
        <p:nvPicPr>
          <p:cNvPr id="6148" name="Picture 4" descr="Image result for jason hugg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66999"/>
            <a:ext cx="3477126" cy="347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8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Appium – The Future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74" y="5144125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/>
              <a:t>2018 – 1976 = 42</a:t>
            </a:r>
          </a:p>
        </p:txBody>
      </p:sp>
      <p:pic>
        <p:nvPicPr>
          <p:cNvPr id="5" name="Picture 2" descr="Image result for Ð¡ÐÐÐ§ÐÐÐÐÐ¡? ÐÐ ÐÐÐ¡ÐÐ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524" y="1689865"/>
            <a:ext cx="3467100" cy="345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8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rial" pitchFamily="34" charset="0"/>
              </a:rPr>
              <a:t>General Theory</a:t>
            </a:r>
          </a:p>
          <a:p>
            <a:pPr lvl="1"/>
            <a:r>
              <a:rPr lang="en-US" dirty="0" smtClean="0">
                <a:cs typeface="Arial" pitchFamily="34" charset="0"/>
              </a:rPr>
              <a:t>What is Appium?</a:t>
            </a:r>
          </a:p>
          <a:p>
            <a:pPr lvl="1"/>
            <a:r>
              <a:rPr lang="en-US" dirty="0" smtClean="0">
                <a:cs typeface="Arial" pitchFamily="34" charset="0"/>
              </a:rPr>
              <a:t>History</a:t>
            </a:r>
          </a:p>
          <a:p>
            <a:pPr lvl="1"/>
            <a:r>
              <a:rPr lang="en-US" dirty="0" smtClean="0">
                <a:cs typeface="Arial" pitchFamily="34" charset="0"/>
              </a:rPr>
              <a:t>Appium Philosophy and Design</a:t>
            </a:r>
          </a:p>
          <a:p>
            <a:pPr lvl="1"/>
            <a:r>
              <a:rPr lang="en-US" dirty="0" smtClean="0">
                <a:cs typeface="Arial" pitchFamily="34" charset="0"/>
              </a:rPr>
              <a:t>Packages</a:t>
            </a:r>
          </a:p>
          <a:p>
            <a:pPr lvl="1"/>
            <a:r>
              <a:rPr lang="en-US" dirty="0" smtClean="0">
                <a:cs typeface="Arial" pitchFamily="34" charset="0"/>
              </a:rPr>
              <a:t>Issues</a:t>
            </a:r>
          </a:p>
          <a:p>
            <a:r>
              <a:rPr lang="en-US" dirty="0" smtClean="0">
                <a:cs typeface="Arial" pitchFamily="34" charset="0"/>
              </a:rPr>
              <a:t>Desktop App </a:t>
            </a:r>
          </a:p>
          <a:p>
            <a:pPr lvl="1"/>
            <a:r>
              <a:rPr lang="en-US" dirty="0" smtClean="0">
                <a:cs typeface="Arial" pitchFamily="34" charset="0"/>
              </a:rPr>
              <a:t>Usage</a:t>
            </a:r>
          </a:p>
          <a:p>
            <a:pPr lvl="1"/>
            <a:r>
              <a:rPr lang="en-US" dirty="0" smtClean="0">
                <a:cs typeface="Arial" pitchFamily="34" charset="0"/>
              </a:rPr>
              <a:t>Capabilities</a:t>
            </a:r>
          </a:p>
          <a:p>
            <a:pPr lvl="1"/>
            <a:r>
              <a:rPr lang="en-US" dirty="0" smtClean="0">
                <a:cs typeface="Arial" pitchFamily="34" charset="0"/>
              </a:rPr>
              <a:t>Demos</a:t>
            </a:r>
            <a:endParaRPr lang="en-US" dirty="0"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4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Appium – The Future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74" y="5144125"/>
            <a:ext cx="76681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42 = </a:t>
            </a:r>
            <a:endParaRPr lang="en-US" sz="8800" b="1" dirty="0"/>
          </a:p>
        </p:txBody>
      </p:sp>
      <p:pic>
        <p:nvPicPr>
          <p:cNvPr id="6" name="Picture 2" descr="Ð ÐµÐ·ÑÐ»ÑÐ°Ñ Ñ Ð¸Ð·Ð¾Ð±ÑÐ°Ð¶ÐµÐ½Ð¸Ðµ Ð·Ð° asterisk 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823" y="5466623"/>
            <a:ext cx="1066801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illuminati confirm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24863"/>
            <a:ext cx="3546308" cy="34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8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Appium </a:t>
            </a:r>
            <a:r>
              <a:rPr lang="en-US" dirty="0" smtClean="0"/>
              <a:t>–  Future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472785"/>
            <a:ext cx="6697579" cy="538521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4"/>
              </a:rPr>
              <a:t>* Driver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46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0772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Appium </a:t>
            </a:r>
            <a:br>
              <a:rPr lang="en-US" dirty="0" smtClean="0"/>
            </a:br>
            <a:r>
              <a:rPr lang="en-US" dirty="0" smtClean="0"/>
              <a:t>Philosophy and Design</a:t>
            </a:r>
            <a:endParaRPr lang="bg-BG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0" y="5715000"/>
            <a:ext cx="3886200" cy="9144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12098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Appium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</a:t>
            </a:r>
            <a:r>
              <a:rPr lang="en-US" dirty="0">
                <a:solidFill>
                  <a:schemeClr val="accent1"/>
                </a:solidFill>
              </a:rPr>
              <a:t>shouldn't have to recompile your app </a:t>
            </a:r>
            <a:r>
              <a:rPr lang="en-US" dirty="0"/>
              <a:t>or modify it in any way in order to automate it.</a:t>
            </a:r>
          </a:p>
          <a:p>
            <a:r>
              <a:rPr lang="en-US" dirty="0"/>
              <a:t>You </a:t>
            </a:r>
            <a:r>
              <a:rPr lang="en-US" dirty="0">
                <a:solidFill>
                  <a:schemeClr val="accent1"/>
                </a:solidFill>
              </a:rPr>
              <a:t>shouldn't be locked into a specific language </a:t>
            </a:r>
            <a:r>
              <a:rPr lang="en-US" dirty="0"/>
              <a:t>or framework to write and run your tests.</a:t>
            </a:r>
          </a:p>
          <a:p>
            <a:r>
              <a:rPr lang="en-US" dirty="0"/>
              <a:t>A mobile automation framework </a:t>
            </a:r>
            <a:r>
              <a:rPr lang="en-US" dirty="0">
                <a:solidFill>
                  <a:schemeClr val="accent1"/>
                </a:solidFill>
              </a:rPr>
              <a:t>shouldn't reinvent the wheel </a:t>
            </a:r>
            <a:r>
              <a:rPr lang="en-US" dirty="0"/>
              <a:t>when it comes to automation APIs.</a:t>
            </a:r>
          </a:p>
          <a:p>
            <a:r>
              <a:rPr lang="en-US" dirty="0"/>
              <a:t>A mobile automation framework should be </a:t>
            </a:r>
            <a:r>
              <a:rPr lang="en-US" dirty="0">
                <a:solidFill>
                  <a:schemeClr val="accent1"/>
                </a:solidFill>
              </a:rPr>
              <a:t>open source</a:t>
            </a:r>
            <a:r>
              <a:rPr lang="en-US" dirty="0"/>
              <a:t>, in spirit and practice as well as in name!</a:t>
            </a:r>
          </a:p>
        </p:txBody>
      </p:sp>
    </p:spTree>
    <p:extLst>
      <p:ext uri="{BB962C8B-B14F-4D97-AF65-F5344CB8AC3E}">
        <p14:creationId xmlns:p14="http://schemas.microsoft.com/office/powerpoint/2010/main" val="9551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Appium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</a:t>
            </a:r>
            <a:r>
              <a:rPr lang="en-US" dirty="0">
                <a:solidFill>
                  <a:schemeClr val="accent1"/>
                </a:solidFill>
              </a:rPr>
              <a:t>shouldn't have to recompile your app </a:t>
            </a:r>
            <a:r>
              <a:rPr lang="en-US" dirty="0"/>
              <a:t>or modify it in any way in order to automate it.</a:t>
            </a:r>
          </a:p>
          <a:p>
            <a:pPr lvl="1"/>
            <a:r>
              <a:rPr lang="en-US" dirty="0" smtClean="0"/>
              <a:t>Achieved </a:t>
            </a:r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using vendor-provided automation </a:t>
            </a:r>
            <a:r>
              <a:rPr lang="en-US" dirty="0"/>
              <a:t>frameworks under the </a:t>
            </a:r>
            <a:r>
              <a:rPr lang="en-US" dirty="0" smtClean="0"/>
              <a:t>hood</a:t>
            </a:r>
          </a:p>
          <a:p>
            <a:pPr lvl="2"/>
            <a:r>
              <a:rPr lang="en-US" dirty="0" smtClean="0"/>
              <a:t>iOS 7,8,9: </a:t>
            </a:r>
            <a:r>
              <a:rPr lang="en-US" dirty="0"/>
              <a:t>Apple's </a:t>
            </a:r>
            <a:r>
              <a:rPr lang="en-US" dirty="0" err="1" smtClean="0">
                <a:hlinkClick r:id="rId2"/>
              </a:rPr>
              <a:t>UIAutomation</a:t>
            </a:r>
            <a:endParaRPr lang="en-US" dirty="0" smtClean="0"/>
          </a:p>
          <a:p>
            <a:pPr lvl="2"/>
            <a:r>
              <a:rPr lang="en-US" dirty="0" smtClean="0"/>
              <a:t>iOS 10+: Apple’s </a:t>
            </a:r>
            <a:r>
              <a:rPr lang="en-US" dirty="0" smtClean="0">
                <a:hlinkClick r:id="rId3"/>
              </a:rPr>
              <a:t>XCTest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en-US" dirty="0" smtClean="0"/>
              <a:t>4.3+: </a:t>
            </a:r>
            <a:r>
              <a:rPr lang="en-US" dirty="0"/>
              <a:t>Google's </a:t>
            </a:r>
            <a:r>
              <a:rPr lang="en-US" dirty="0" err="1" smtClean="0">
                <a:hlinkClick r:id="rId4"/>
              </a:rPr>
              <a:t>UiAutomator</a:t>
            </a:r>
            <a:endParaRPr lang="en-US" dirty="0" smtClean="0"/>
          </a:p>
          <a:p>
            <a:pPr lvl="3"/>
            <a:r>
              <a:rPr lang="en-US" dirty="0" smtClean="0"/>
              <a:t>UiAutomator2 based Appium driver under development</a:t>
            </a:r>
            <a:endParaRPr lang="en-US" dirty="0"/>
          </a:p>
          <a:p>
            <a:pPr lvl="2"/>
            <a:r>
              <a:rPr lang="en-US" dirty="0"/>
              <a:t>Android 2.3+: Google's </a:t>
            </a:r>
            <a:r>
              <a:rPr lang="en-US" dirty="0">
                <a:hlinkClick r:id="rId5"/>
              </a:rPr>
              <a:t>Instrumentation</a:t>
            </a:r>
            <a:r>
              <a:rPr lang="en-US" dirty="0"/>
              <a:t>. </a:t>
            </a:r>
            <a:endParaRPr lang="en-US" dirty="0" smtClean="0"/>
          </a:p>
          <a:p>
            <a:pPr lvl="3"/>
            <a:r>
              <a:rPr lang="en-US" dirty="0" smtClean="0"/>
              <a:t>Instrumentation </a:t>
            </a:r>
            <a:r>
              <a:rPr lang="en-US" dirty="0"/>
              <a:t>support is provided by bundling a separate project, </a:t>
            </a:r>
            <a:r>
              <a:rPr lang="en-US" dirty="0" smtClean="0">
                <a:hlinkClick r:id="rId6"/>
              </a:rPr>
              <a:t>Selendroid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6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Appium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</a:t>
            </a:r>
            <a:r>
              <a:rPr lang="en-US" dirty="0" smtClean="0">
                <a:solidFill>
                  <a:schemeClr val="accent1"/>
                </a:solidFill>
              </a:rPr>
              <a:t>shouldn't be locked into a specific language </a:t>
            </a:r>
            <a:r>
              <a:rPr lang="en-US" dirty="0" smtClean="0"/>
              <a:t>or framework to write and run your tests.</a:t>
            </a:r>
            <a:endParaRPr lang="en-US" dirty="0"/>
          </a:p>
          <a:p>
            <a:pPr lvl="1"/>
            <a:r>
              <a:rPr lang="en-US" dirty="0" smtClean="0"/>
              <a:t>Achieved by </a:t>
            </a:r>
            <a:r>
              <a:rPr lang="en-US" dirty="0" smtClean="0">
                <a:solidFill>
                  <a:srgbClr val="FF0000"/>
                </a:solidFill>
              </a:rPr>
              <a:t>wrapping </a:t>
            </a:r>
            <a:r>
              <a:rPr lang="en-US" dirty="0">
                <a:solidFill>
                  <a:srgbClr val="FF0000"/>
                </a:solidFill>
              </a:rPr>
              <a:t>the vendor-provided frameworks in one API</a:t>
            </a:r>
            <a:r>
              <a:rPr lang="en-US" dirty="0"/>
              <a:t>, the </a:t>
            </a:r>
            <a:r>
              <a:rPr lang="en-US" dirty="0">
                <a:hlinkClick r:id="rId3"/>
              </a:rPr>
              <a:t>WebDriver</a:t>
            </a:r>
            <a:r>
              <a:rPr lang="en-US" dirty="0"/>
              <a:t> API</a:t>
            </a:r>
            <a:endParaRPr lang="en-US" dirty="0" smtClean="0"/>
          </a:p>
          <a:p>
            <a:pPr lvl="2"/>
            <a:r>
              <a:rPr lang="en-US" dirty="0"/>
              <a:t>WebDriver (aka "Selenium WebDriver") specifies a client-server protocol (known as the </a:t>
            </a:r>
            <a:r>
              <a:rPr lang="en-US" dirty="0">
                <a:hlinkClick r:id="rId4"/>
              </a:rPr>
              <a:t>JSON Wire </a:t>
            </a:r>
            <a:r>
              <a:rPr lang="en-US" dirty="0" smtClean="0">
                <a:hlinkClick r:id="rId4"/>
              </a:rPr>
              <a:t>Protocol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lient-server architecture benefits</a:t>
            </a:r>
          </a:p>
          <a:p>
            <a:pPr lvl="3"/>
            <a:r>
              <a:rPr lang="en-US" dirty="0" smtClean="0"/>
              <a:t>A </a:t>
            </a:r>
            <a:r>
              <a:rPr lang="en-US" dirty="0"/>
              <a:t>client </a:t>
            </a:r>
            <a:r>
              <a:rPr lang="en-US" dirty="0" smtClean="0"/>
              <a:t>written </a:t>
            </a:r>
            <a:r>
              <a:rPr lang="en-US" dirty="0"/>
              <a:t>in any language can be used to send the appropriate HTTP </a:t>
            </a:r>
            <a:r>
              <a:rPr lang="en-US" dirty="0" smtClean="0"/>
              <a:t>requests</a:t>
            </a:r>
          </a:p>
          <a:p>
            <a:pPr lvl="4"/>
            <a:r>
              <a:rPr lang="en-US" dirty="0"/>
              <a:t>There are already </a:t>
            </a:r>
            <a:r>
              <a:rPr lang="en-US" dirty="0">
                <a:hlinkClick r:id="rId5"/>
              </a:rPr>
              <a:t>clients written in every popular programming </a:t>
            </a:r>
            <a:r>
              <a:rPr lang="en-US" dirty="0" smtClean="0">
                <a:hlinkClick r:id="rId5"/>
              </a:rPr>
              <a:t>language</a:t>
            </a:r>
            <a:endParaRPr lang="en-US" dirty="0" smtClean="0"/>
          </a:p>
          <a:p>
            <a:pPr lvl="3"/>
            <a:r>
              <a:rPr lang="en-US" dirty="0"/>
              <a:t>We can put the server on a different machine than our tests are running </a:t>
            </a:r>
            <a:r>
              <a:rPr lang="en-US" dirty="0" smtClean="0"/>
              <a:t>on</a:t>
            </a:r>
          </a:p>
          <a:p>
            <a:pPr lvl="3"/>
            <a:r>
              <a:rPr lang="en-US" dirty="0"/>
              <a:t>We can write test code and rely on a cloud service like </a:t>
            </a:r>
            <a:r>
              <a:rPr lang="en-US" dirty="0">
                <a:hlinkClick r:id="rId6"/>
              </a:rPr>
              <a:t>Sauce Labs</a:t>
            </a:r>
            <a:r>
              <a:rPr lang="en-US" dirty="0"/>
              <a:t> to receive and interpret the commands.</a:t>
            </a:r>
          </a:p>
        </p:txBody>
      </p:sp>
    </p:spTree>
    <p:extLst>
      <p:ext uri="{BB962C8B-B14F-4D97-AF65-F5344CB8AC3E}">
        <p14:creationId xmlns:p14="http://schemas.microsoft.com/office/powerpoint/2010/main" val="57392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Appium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mobile automation framework </a:t>
            </a:r>
            <a:r>
              <a:rPr lang="en-US" dirty="0">
                <a:solidFill>
                  <a:schemeClr val="accent1"/>
                </a:solidFill>
              </a:rPr>
              <a:t>shouldn't reinvent the wheel </a:t>
            </a:r>
            <a:r>
              <a:rPr lang="en-US" dirty="0"/>
              <a:t>when it comes to automation APIs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Achieved by </a:t>
            </a:r>
            <a:r>
              <a:rPr lang="en-US" dirty="0" smtClean="0">
                <a:solidFill>
                  <a:srgbClr val="FF0000"/>
                </a:solidFill>
              </a:rPr>
              <a:t>reusing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WebDriver</a:t>
            </a:r>
            <a:r>
              <a:rPr lang="en-US" dirty="0"/>
              <a:t> </a:t>
            </a:r>
            <a:r>
              <a:rPr lang="en-US" dirty="0" smtClean="0"/>
              <a:t>and </a:t>
            </a:r>
            <a:r>
              <a:rPr lang="en-US" dirty="0">
                <a:hlinkClick r:id="rId4"/>
              </a:rPr>
              <a:t>JSON Wire Protocol</a:t>
            </a:r>
            <a:endParaRPr lang="en-US" dirty="0" smtClean="0"/>
          </a:p>
          <a:p>
            <a:pPr lvl="2"/>
            <a:r>
              <a:rPr lang="en-US" dirty="0" smtClean="0"/>
              <a:t> And </a:t>
            </a:r>
            <a:r>
              <a:rPr lang="en-US" dirty="0" smtClean="0">
                <a:hlinkClick r:id="rId5"/>
              </a:rPr>
              <a:t>extended the protocol</a:t>
            </a:r>
            <a:r>
              <a:rPr lang="en-US" dirty="0" smtClean="0"/>
              <a:t> with extra API methods useful for mobile automation</a:t>
            </a:r>
          </a:p>
          <a:p>
            <a:pPr lvl="1"/>
            <a:r>
              <a:rPr lang="en-US" dirty="0"/>
              <a:t>Achieved by </a:t>
            </a:r>
            <a:r>
              <a:rPr lang="en-US" dirty="0">
                <a:solidFill>
                  <a:srgbClr val="FF0000"/>
                </a:solidFill>
              </a:rPr>
              <a:t>reusing</a:t>
            </a:r>
            <a:r>
              <a:rPr lang="en-US" dirty="0"/>
              <a:t> </a:t>
            </a:r>
            <a:r>
              <a:rPr lang="en-US" dirty="0" smtClean="0">
                <a:solidFill>
                  <a:srgbClr val="FF0000"/>
                </a:solidFill>
              </a:rPr>
              <a:t>vendor-provided </a:t>
            </a:r>
            <a:r>
              <a:rPr lang="en-US" dirty="0">
                <a:solidFill>
                  <a:srgbClr val="FF0000"/>
                </a:solidFill>
              </a:rPr>
              <a:t>automation </a:t>
            </a:r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25392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Appium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mobile automation framework should be </a:t>
            </a:r>
            <a:r>
              <a:rPr lang="en-US" dirty="0">
                <a:solidFill>
                  <a:schemeClr val="accent1"/>
                </a:solidFill>
              </a:rPr>
              <a:t>open source</a:t>
            </a:r>
            <a:r>
              <a:rPr lang="en-US" dirty="0"/>
              <a:t>, in spirit and practice as well as in name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Appium Server</a:t>
            </a:r>
            <a:endParaRPr lang="en-US" dirty="0" smtClean="0"/>
          </a:p>
          <a:p>
            <a:pPr lvl="2"/>
            <a:r>
              <a:rPr lang="en-US" dirty="0" smtClean="0"/>
              <a:t>~7K Stars and ~3K Forks on GitHub</a:t>
            </a:r>
            <a:endParaRPr lang="en-US" dirty="0"/>
          </a:p>
          <a:p>
            <a:pPr lvl="1"/>
            <a:r>
              <a:rPr lang="en-US" dirty="0" smtClean="0"/>
              <a:t>Most of client bindings are also in </a:t>
            </a:r>
            <a:r>
              <a:rPr lang="en-US" dirty="0" smtClean="0">
                <a:hlinkClick r:id="rId3"/>
              </a:rPr>
              <a:t>Appium</a:t>
            </a:r>
            <a:r>
              <a:rPr lang="en-US" dirty="0" smtClean="0"/>
              <a:t> organization</a:t>
            </a:r>
          </a:p>
          <a:p>
            <a:pPr lvl="1"/>
            <a:r>
              <a:rPr lang="en-US" dirty="0" smtClean="0">
                <a:hlinkClick r:id="rId4"/>
              </a:rPr>
              <a:t>Issues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Sample code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Website</a:t>
            </a:r>
            <a:r>
              <a:rPr lang="en-US" dirty="0" smtClean="0"/>
              <a:t> and </a:t>
            </a:r>
            <a:r>
              <a:rPr lang="en-US" dirty="0" smtClean="0">
                <a:hlinkClick r:id="rId7"/>
              </a:rPr>
              <a:t>Forum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49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0772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Appium </a:t>
            </a:r>
            <a:br>
              <a:rPr lang="en-US" dirty="0" smtClean="0"/>
            </a:br>
            <a:r>
              <a:rPr lang="en-US" dirty="0" smtClean="0"/>
              <a:t>Requirements and Packages</a:t>
            </a:r>
            <a:endParaRPr lang="bg-BG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0" y="5715000"/>
            <a:ext cx="3886200" cy="9144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6753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Appium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</a:t>
            </a:r>
            <a:endParaRPr lang="en-US" dirty="0"/>
          </a:p>
          <a:p>
            <a:pPr lvl="1"/>
            <a:r>
              <a:rPr lang="en-US" dirty="0"/>
              <a:t>Your environment needs to be setup for the particular mobile platforms </a:t>
            </a:r>
            <a:endParaRPr lang="en-US" dirty="0" smtClean="0"/>
          </a:p>
          <a:p>
            <a:pPr lvl="2"/>
            <a:r>
              <a:rPr lang="en-US" dirty="0" smtClean="0"/>
              <a:t>See next slides </a:t>
            </a:r>
            <a:r>
              <a:rPr lang="en-US" dirty="0"/>
              <a:t>for particular platform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>
                <a:hlinkClick r:id="rId3"/>
              </a:rPr>
              <a:t>Node.js </a:t>
            </a:r>
            <a:endParaRPr lang="en-US" dirty="0"/>
          </a:p>
          <a:p>
            <a:pPr lvl="2"/>
            <a:r>
              <a:rPr lang="en-US" dirty="0" smtClean="0"/>
              <a:t>Node 6 or above (preferably latest LTS release)</a:t>
            </a:r>
          </a:p>
          <a:p>
            <a:pPr lvl="2"/>
            <a:r>
              <a:rPr lang="en-US" dirty="0" smtClean="0"/>
              <a:t>Windows: Use the installer</a:t>
            </a:r>
          </a:p>
          <a:p>
            <a:pPr lvl="2"/>
            <a:r>
              <a:rPr lang="en-US" dirty="0" smtClean="0"/>
              <a:t>Linux: Use </a:t>
            </a:r>
            <a:r>
              <a:rPr lang="en-US" dirty="0">
                <a:hlinkClick r:id="rId4"/>
              </a:rPr>
              <a:t>Node Version </a:t>
            </a:r>
            <a:r>
              <a:rPr lang="en-US" dirty="0" smtClean="0">
                <a:hlinkClick r:id="rId4"/>
              </a:rPr>
              <a:t>Manager</a:t>
            </a:r>
            <a:endParaRPr lang="en-US" dirty="0" smtClean="0"/>
          </a:p>
          <a:p>
            <a:pPr lvl="2"/>
            <a:r>
              <a:rPr lang="en-US" dirty="0" smtClean="0"/>
              <a:t>OSX: Use brew </a:t>
            </a:r>
          </a:p>
          <a:p>
            <a:pPr lvl="3"/>
            <a:r>
              <a:rPr lang="en-US" dirty="0" smtClean="0"/>
              <a:t>Make sure you have not installed Node or Appium with </a:t>
            </a:r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659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9916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How I explained what is Appium in 2015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Appium </a:t>
            </a:r>
            <a:r>
              <a:rPr lang="en-US" dirty="0">
                <a:cs typeface="Arial" pitchFamily="34" charset="0"/>
              </a:rPr>
              <a:t>is an </a:t>
            </a: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open-source</a:t>
            </a:r>
            <a:r>
              <a:rPr lang="en-US" dirty="0">
                <a:cs typeface="Arial" pitchFamily="34" charset="0"/>
              </a:rPr>
              <a:t> tool for automating </a:t>
            </a: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native</a:t>
            </a:r>
            <a:r>
              <a:rPr lang="en-US" dirty="0">
                <a:cs typeface="Arial" pitchFamily="34" charset="0"/>
              </a:rPr>
              <a:t>, </a:t>
            </a: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mobile web</a:t>
            </a:r>
            <a:r>
              <a:rPr lang="en-US" dirty="0">
                <a:cs typeface="Arial" pitchFamily="34" charset="0"/>
              </a:rPr>
              <a:t>, and </a:t>
            </a: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hybrid applications </a:t>
            </a:r>
            <a:r>
              <a:rPr lang="en-US" dirty="0">
                <a:cs typeface="Arial" pitchFamily="34" charset="0"/>
              </a:rPr>
              <a:t>on </a:t>
            </a: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iOS</a:t>
            </a:r>
            <a:r>
              <a:rPr lang="en-US" dirty="0">
                <a:cs typeface="Arial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Android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platforms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How I </a:t>
            </a:r>
            <a:r>
              <a:rPr lang="en-US" dirty="0" smtClean="0">
                <a:cs typeface="Arial" pitchFamily="34" charset="0"/>
              </a:rPr>
              <a:t>can explain Appium now</a:t>
            </a:r>
            <a:endParaRPr lang="en-US" dirty="0"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The ultimate open-source automation for anything</a:t>
            </a:r>
            <a:endParaRPr lang="en-US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Appium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Android</a:t>
            </a:r>
          </a:p>
          <a:p>
            <a:pPr lvl="1"/>
            <a:r>
              <a:rPr lang="en-US" dirty="0">
                <a:hlinkClick r:id="rId3"/>
              </a:rPr>
              <a:t>Android </a:t>
            </a:r>
            <a:r>
              <a:rPr lang="en-US" dirty="0" smtClean="0">
                <a:hlinkClick r:id="rId3"/>
              </a:rPr>
              <a:t>SDK</a:t>
            </a:r>
            <a:endParaRPr lang="en-US" dirty="0" smtClean="0"/>
          </a:p>
          <a:p>
            <a:pPr lvl="2"/>
            <a:r>
              <a:rPr lang="en-US" dirty="0" smtClean="0"/>
              <a:t>Install the SDK</a:t>
            </a:r>
          </a:p>
          <a:p>
            <a:pPr lvl="2"/>
            <a:r>
              <a:rPr lang="en-US" dirty="0"/>
              <a:t> Set </a:t>
            </a:r>
            <a:r>
              <a:rPr lang="en-US" dirty="0">
                <a:solidFill>
                  <a:schemeClr val="accent1"/>
                </a:solidFill>
              </a:rPr>
              <a:t>ANDROID_HOME</a:t>
            </a:r>
            <a:r>
              <a:rPr lang="en-US" dirty="0"/>
              <a:t> to be your Android SDK path </a:t>
            </a:r>
            <a:endParaRPr lang="en-US" dirty="0" smtClean="0"/>
          </a:p>
          <a:p>
            <a:pPr lvl="2"/>
            <a:r>
              <a:rPr lang="en-US" dirty="0" smtClean="0"/>
              <a:t>Add </a:t>
            </a: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tools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platform-tools</a:t>
            </a:r>
            <a:r>
              <a:rPr lang="en-US" dirty="0"/>
              <a:t> folders to your </a:t>
            </a:r>
            <a:r>
              <a:rPr lang="en-US" dirty="0">
                <a:solidFill>
                  <a:schemeClr val="accent1"/>
                </a:solidFill>
              </a:rPr>
              <a:t>PATH</a:t>
            </a:r>
            <a:r>
              <a:rPr lang="en-US" dirty="0"/>
              <a:t> variable</a:t>
            </a:r>
            <a:endParaRPr lang="en-US" dirty="0" smtClean="0"/>
          </a:p>
          <a:p>
            <a:pPr lvl="2"/>
            <a:r>
              <a:rPr lang="en-US" dirty="0" smtClean="0"/>
              <a:t>Install all APIs (SDK + Emulator Images) you want to automate via SDK Manager</a:t>
            </a:r>
          </a:p>
          <a:p>
            <a:pPr lvl="1"/>
            <a:r>
              <a:rPr lang="en-US" dirty="0" smtClean="0"/>
              <a:t>Appium supports Android on </a:t>
            </a:r>
            <a:r>
              <a:rPr lang="en-US" dirty="0" err="1" smtClean="0"/>
              <a:t>macOS</a:t>
            </a:r>
            <a:r>
              <a:rPr lang="en-US" dirty="0" smtClean="0"/>
              <a:t>, Linux and Windows</a:t>
            </a:r>
          </a:p>
          <a:p>
            <a:pPr lvl="2"/>
            <a:r>
              <a:rPr lang="en-US" dirty="0" smtClean="0">
                <a:hlinkClick r:id="rId4"/>
              </a:rPr>
              <a:t>Linux</a:t>
            </a:r>
            <a:endParaRPr lang="en-US" dirty="0" smtClean="0"/>
          </a:p>
          <a:p>
            <a:pPr lvl="2"/>
            <a:r>
              <a:rPr lang="en-US" dirty="0" err="1" smtClean="0">
                <a:hlinkClick r:id="rId5"/>
              </a:rPr>
              <a:t>Osx</a:t>
            </a:r>
            <a:endParaRPr lang="en-US" dirty="0"/>
          </a:p>
          <a:p>
            <a:pPr lvl="2"/>
            <a:r>
              <a:rPr lang="en-US" dirty="0" smtClean="0">
                <a:hlinkClick r:id="rId6"/>
              </a:rPr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Appium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iOS </a:t>
            </a:r>
          </a:p>
          <a:p>
            <a:pPr lvl="1"/>
            <a:r>
              <a:rPr lang="en-US" dirty="0" err="1" smtClean="0"/>
              <a:t>macOS</a:t>
            </a:r>
            <a:r>
              <a:rPr lang="en-US" dirty="0" smtClean="0"/>
              <a:t> (latest </a:t>
            </a:r>
            <a:r>
              <a:rPr lang="en-US" dirty="0"/>
              <a:t>stable recommended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XCode</a:t>
            </a:r>
            <a:r>
              <a:rPr lang="en-US" dirty="0" smtClean="0"/>
              <a:t> (latest stable recommended)</a:t>
            </a:r>
          </a:p>
          <a:p>
            <a:pPr lvl="2"/>
            <a:r>
              <a:rPr lang="en-US" dirty="0" smtClean="0"/>
              <a:t>Multiple </a:t>
            </a:r>
            <a:r>
              <a:rPr lang="en-US" dirty="0" err="1" smtClean="0"/>
              <a:t>Xcodes</a:t>
            </a:r>
            <a:r>
              <a:rPr lang="en-US" dirty="0" smtClean="0"/>
              <a:t> on same machine can be installed, but only one can be active (use </a:t>
            </a:r>
            <a:r>
              <a:rPr lang="en-US" dirty="0" err="1" smtClean="0"/>
              <a:t>xcde</a:t>
            </a:r>
            <a:r>
              <a:rPr lang="en-US" dirty="0" smtClean="0"/>
              <a:t>-select command).</a:t>
            </a:r>
          </a:p>
          <a:p>
            <a:pPr lvl="1"/>
            <a:r>
              <a:rPr lang="en-US" dirty="0" smtClean="0"/>
              <a:t>iPhone simulator SDKs</a:t>
            </a:r>
          </a:p>
          <a:p>
            <a:pPr lvl="2"/>
            <a:r>
              <a:rPr lang="en-US" dirty="0" smtClean="0"/>
              <a:t>By default latest  </a:t>
            </a:r>
            <a:r>
              <a:rPr lang="en-US" dirty="0" err="1" smtClean="0"/>
              <a:t>Xcode</a:t>
            </a:r>
            <a:r>
              <a:rPr lang="en-US" dirty="0" smtClean="0"/>
              <a:t> has only latest iOS SDKs</a:t>
            </a:r>
          </a:p>
          <a:p>
            <a:pPr lvl="2"/>
            <a:r>
              <a:rPr lang="en-US" dirty="0"/>
              <a:t>Y</a:t>
            </a:r>
            <a:r>
              <a:rPr lang="en-US" dirty="0" smtClean="0"/>
              <a:t>ou can install additional SDKs via </a:t>
            </a:r>
            <a:r>
              <a:rPr lang="en-US" dirty="0" err="1" smtClean="0"/>
              <a:t>Xcode</a:t>
            </a:r>
            <a:endParaRPr lang="en-US" dirty="0" smtClean="0"/>
          </a:p>
          <a:p>
            <a:pPr lvl="1"/>
            <a:r>
              <a:rPr lang="en-US" dirty="0" smtClean="0"/>
              <a:t>Enable </a:t>
            </a:r>
            <a:r>
              <a:rPr lang="en-US" dirty="0" err="1" smtClean="0"/>
              <a:t>UIAutomation</a:t>
            </a:r>
            <a:r>
              <a:rPr lang="en-US" dirty="0" smtClean="0"/>
              <a:t> on iOS8+ </a:t>
            </a:r>
            <a:r>
              <a:rPr lang="en-US" dirty="0"/>
              <a:t>devices </a:t>
            </a:r>
            <a:endParaRPr lang="en-US" dirty="0" smtClean="0"/>
          </a:p>
          <a:p>
            <a:pPr lvl="2"/>
            <a:r>
              <a:rPr lang="en-US" dirty="0" smtClean="0"/>
              <a:t>Settings -&gt; Developer -&gt;  Verify </a:t>
            </a:r>
            <a:r>
              <a:rPr lang="en-US" dirty="0"/>
              <a:t>that </a:t>
            </a:r>
            <a:r>
              <a:rPr lang="en-US" dirty="0" err="1"/>
              <a:t>UIAutomaion</a:t>
            </a:r>
            <a:r>
              <a:rPr lang="en-US" dirty="0"/>
              <a:t> is </a:t>
            </a:r>
            <a:r>
              <a:rPr lang="en-US" dirty="0" smtClean="0"/>
              <a:t>enabled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Appium </a:t>
            </a:r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Appium Server</a:t>
            </a:r>
          </a:p>
          <a:p>
            <a:pPr lvl="1"/>
            <a:r>
              <a:rPr lang="en-US" dirty="0"/>
              <a:t>Appium is a server written in </a:t>
            </a:r>
            <a:r>
              <a:rPr lang="en-US" dirty="0" smtClean="0"/>
              <a:t>Node.js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can be built and installed from source or installed directly from NPM</a:t>
            </a:r>
            <a:r>
              <a:rPr lang="en-US" dirty="0" smtClean="0"/>
              <a:t>:</a:t>
            </a:r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npm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install -g appium</a:t>
            </a:r>
          </a:p>
          <a:p>
            <a:pPr marL="118872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$ appium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0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Appium </a:t>
            </a:r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Appium </a:t>
            </a:r>
            <a:r>
              <a:rPr lang="en-US" dirty="0"/>
              <a:t>Clients</a:t>
            </a:r>
          </a:p>
          <a:p>
            <a:pPr lvl="1"/>
            <a:r>
              <a:rPr lang="en-US" dirty="0"/>
              <a:t>There are client libraries </a:t>
            </a:r>
            <a:r>
              <a:rPr lang="en-US" dirty="0" smtClean="0"/>
              <a:t>which support </a:t>
            </a:r>
            <a:r>
              <a:rPr lang="en-US" dirty="0" err="1" smtClean="0"/>
              <a:t>Appium's</a:t>
            </a:r>
            <a:r>
              <a:rPr lang="en-US" dirty="0" smtClean="0"/>
              <a:t> extensions to the WebDriver protocol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154880"/>
              </p:ext>
            </p:extLst>
          </p:nvPr>
        </p:nvGraphicFramePr>
        <p:xfrm>
          <a:off x="0" y="3276600"/>
          <a:ext cx="9144000" cy="3581400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10791235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635245977"/>
                    </a:ext>
                  </a:extLst>
                </a:gridCol>
              </a:tblGrid>
              <a:tr h="753534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Language/Framework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Github Repo and Installation Instructions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261804"/>
                  </a:ext>
                </a:extLst>
              </a:tr>
              <a:tr h="44026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Ruby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4078C0"/>
                          </a:solidFill>
                          <a:effectLst/>
                          <a:hlinkClick r:id="rId3"/>
                        </a:rPr>
                        <a:t>https://github.com/appium/ruby_lib</a:t>
                      </a:r>
                      <a:endParaRPr lang="en-US" sz="180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080772"/>
                  </a:ext>
                </a:extLst>
              </a:tr>
              <a:tr h="75353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Python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4078C0"/>
                          </a:solidFill>
                          <a:effectLst/>
                          <a:hlinkClick r:id="rId4"/>
                        </a:rPr>
                        <a:t>https://github.com/appium/python-client</a:t>
                      </a:r>
                      <a:endParaRPr lang="en-US" sz="180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553043"/>
                  </a:ext>
                </a:extLst>
              </a:tr>
              <a:tr h="44026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Java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4078C0"/>
                          </a:solidFill>
                          <a:effectLst/>
                          <a:hlinkClick r:id="rId5"/>
                        </a:rPr>
                        <a:t>https://github.com/appium/java-client</a:t>
                      </a:r>
                      <a:endParaRPr lang="en-US" sz="180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29006"/>
                  </a:ext>
                </a:extLst>
              </a:tr>
              <a:tr h="44026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JavaScript (Node.js)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4078C0"/>
                          </a:solidFill>
                          <a:effectLst/>
                          <a:hlinkClick r:id="rId6"/>
                        </a:rPr>
                        <a:t>https://github.com/admc/wd</a:t>
                      </a:r>
                      <a:endParaRPr lang="en-US" sz="180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580354"/>
                  </a:ext>
                </a:extLst>
              </a:tr>
              <a:tr h="75353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C# (.NET)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4078C0"/>
                          </a:solidFill>
                          <a:effectLst/>
                          <a:hlinkClick r:id="rId7"/>
                        </a:rPr>
                        <a:t>https://github.com/appium/appium-dotnet-driver</a:t>
                      </a:r>
                      <a:endParaRPr lang="en-US" sz="18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23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7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Appium </a:t>
            </a:r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Appium Desktop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esktop app for </a:t>
            </a:r>
            <a:r>
              <a:rPr lang="en-US" dirty="0" err="1" smtClean="0"/>
              <a:t>macOS</a:t>
            </a:r>
            <a:r>
              <a:rPr lang="en-US" dirty="0" smtClean="0"/>
              <a:t>, Linux and Windows</a:t>
            </a:r>
            <a:endParaRPr lang="en-US" dirty="0"/>
          </a:p>
          <a:p>
            <a:pPr lvl="2"/>
            <a:r>
              <a:rPr lang="en-US" dirty="0" smtClean="0"/>
              <a:t>Include everything bundled, so don't worry </a:t>
            </a:r>
            <a:r>
              <a:rPr lang="en-US" dirty="0"/>
              <a:t>about </a:t>
            </a:r>
            <a:r>
              <a:rPr lang="en-US" dirty="0" smtClean="0"/>
              <a:t>Node</a:t>
            </a:r>
          </a:p>
          <a:p>
            <a:pPr lvl="2"/>
            <a:r>
              <a:rPr lang="en-US" dirty="0" smtClean="0"/>
              <a:t>Inspector enables </a:t>
            </a:r>
            <a:r>
              <a:rPr lang="en-US" dirty="0"/>
              <a:t>you to check </a:t>
            </a:r>
            <a:r>
              <a:rPr lang="en-US" dirty="0" smtClean="0"/>
              <a:t>the hierarchy </a:t>
            </a:r>
            <a:r>
              <a:rPr lang="en-US" dirty="0"/>
              <a:t>of </a:t>
            </a:r>
            <a:r>
              <a:rPr lang="en-US" dirty="0" smtClean="0"/>
              <a:t>apps</a:t>
            </a:r>
          </a:p>
          <a:p>
            <a:pPr lvl="2"/>
            <a:r>
              <a:rPr lang="en-US" dirty="0" smtClean="0"/>
              <a:t>Recorder that can generate code in Java, Python, Ruby and JS</a:t>
            </a:r>
          </a:p>
          <a:p>
            <a:pPr lvl="1"/>
            <a:r>
              <a:rPr lang="en-US" dirty="0" smtClean="0"/>
              <a:t>Downloads: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github.com/appium/appium-desktop/releases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98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hlinkClick r:id="rId3"/>
              </a:rPr>
              <a:t>appium-doctor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troubleshooting.md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133600"/>
            <a:ext cx="850470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0772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Appium </a:t>
            </a:r>
            <a:br>
              <a:rPr lang="en-US" dirty="0" smtClean="0"/>
            </a:br>
            <a:r>
              <a:rPr lang="en-US" dirty="0" smtClean="0"/>
              <a:t>Random Extras</a:t>
            </a:r>
            <a:endParaRPr lang="bg-BG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0" y="5715000"/>
            <a:ext cx="3886200" cy="9144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0985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FindBy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Blog post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GitHub repo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10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Tapster</a:t>
            </a:r>
            <a:endParaRPr lang="en-US" dirty="0"/>
          </a:p>
        </p:txBody>
      </p:sp>
      <p:pic>
        <p:nvPicPr>
          <p:cNvPr id="5" name="POnsr5e3Y7s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1403462"/>
            <a:ext cx="9155090" cy="545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2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Tapster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Official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www.tapster.io/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github.com/tapsterbot/tapsterbot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Tutorial</a:t>
            </a: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  <a:hlinkClick r:id="rId5"/>
              </a:rPr>
              <a:t>Tutorial by Dan Cuellar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5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0772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Appium History</a:t>
            </a:r>
            <a:endParaRPr lang="bg-BG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0" y="5715000"/>
            <a:ext cx="3886200" cy="9144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4541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0772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Appium Issues</a:t>
            </a:r>
            <a:endParaRPr lang="bg-BG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0" y="5715000"/>
            <a:ext cx="3886200" cy="9144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6546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XsfkutMLhAYnnG3M5Vr1BX8rBrgDTnquC3PkKRRDYD2aESgLG4_Fj0OOdX2iWWVtR92gX-cqMrfvHWdFdsCHVHWCqO0NjOgylgDQV9vftA8tkJQDrWyIzj9x39ydiWQfAuvtFB2sc1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848600" cy="621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943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4.googleusercontent.com/PAL88QH2K8M6a4CmhW16queqFoqOhJ3t2hU59R01N17xIUFEb-Y5FeiIfK2aA1YhonWV0ee7iqhh8cEYQ9LSbNIuM578uNp3Pe9_SfJ5-28udtHFZ-Wi7Ao7-pr_dp9nVJCwzzG5_N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259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…be prepared for a lot of issues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on each release of</a:t>
            </a: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Appium</a:t>
            </a:r>
          </a:p>
          <a:p>
            <a:pPr lvl="1"/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Npm</a:t>
            </a:r>
            <a:endParaRPr lang="en-US" dirty="0" smtClean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Native platforms automation</a:t>
            </a:r>
          </a:p>
          <a:p>
            <a:pPr lvl="2"/>
            <a:r>
              <a:rPr lang="en-US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iOS or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Xcode</a:t>
            </a:r>
            <a:endParaRPr lang="en-US" dirty="0" smtClean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Android OS or Android Tools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7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Npm</a:t>
            </a:r>
            <a:r>
              <a:rPr lang="en-US" dirty="0" smtClean="0"/>
              <a:t> Issues</a:t>
            </a:r>
            <a:endParaRPr lang="en-US" dirty="0"/>
          </a:p>
        </p:txBody>
      </p:sp>
      <p:pic>
        <p:nvPicPr>
          <p:cNvPr id="5124" name="Picture 4" descr="https://lh5.googleusercontent.com/WZrBRYWaDtqfbaoblBe4AOMirmHoq8j5NCaXmSrwgcE4NlJyNSBfK3nv3KTQe5e7n8qfnOIjDeilCv_3RGS3OndkTj8DfNq_xd4p46E6Hwh0VaLcpBa2eZPhNYLydYVrfCUBS3Dsa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" y="1523999"/>
            <a:ext cx="4993640" cy="412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lh6.googleusercontent.com/KikUUOn-uq23drl9_uM3L4HyQby24EFMvuFH1lEXWgNHKhiL0prmmg682th7vjEAXkOtei2O14IpnCk5czXVzq1tuT5WWIE3uteA860Ml_uPTvINabfutAR6OmuIM63dHgWvnDJ15G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336028"/>
            <a:ext cx="5334000" cy="352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6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6172200" cy="1251062"/>
          </a:xfrm>
        </p:spPr>
        <p:txBody>
          <a:bodyPr>
            <a:noAutofit/>
          </a:bodyPr>
          <a:lstStyle/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Issue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Appium 1.6.0-beta2 use ^ for </a:t>
            </a:r>
            <a:r>
              <a:rPr lang="en-US" dirty="0" err="1" smtClean="0"/>
              <a:t>npm</a:t>
            </a:r>
            <a:r>
              <a:rPr lang="en-US" dirty="0" smtClean="0"/>
              <a:t> dependencies</a:t>
            </a: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Appium depends on </a:t>
            </a:r>
            <a:r>
              <a:rPr lang="en-US" b="1" u="sng" dirty="0">
                <a:hlinkClick r:id="rId3"/>
              </a:rPr>
              <a:t>appium-android-driver</a:t>
            </a:r>
            <a:endParaRPr lang="en-US" b="1" dirty="0"/>
          </a:p>
          <a:p>
            <a:pPr lvl="2"/>
            <a:r>
              <a:rPr lang="en-US" b="1" u="sng" dirty="0" smtClean="0">
                <a:hlinkClick r:id="rId3"/>
              </a:rPr>
              <a:t>appium-android-driver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depends on </a:t>
            </a:r>
            <a:r>
              <a:rPr lang="en-US" b="1" dirty="0">
                <a:hlinkClick r:id="rId4"/>
              </a:rPr>
              <a:t>appium-</a:t>
            </a:r>
            <a:r>
              <a:rPr lang="en-US" b="1" dirty="0" err="1">
                <a:hlinkClick r:id="rId4"/>
              </a:rPr>
              <a:t>adb</a:t>
            </a:r>
            <a:endParaRPr lang="en-US" b="1" dirty="0"/>
          </a:p>
          <a:p>
            <a:pPr lvl="3"/>
            <a:r>
              <a:rPr lang="en-US" b="1" dirty="0" err="1" smtClean="0">
                <a:hlinkClick r:id="rId4"/>
              </a:rPr>
              <a:t>appium-adb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released a patch to fix issue with Android 7 and totally broke installation of apps or Android 4.* and 5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.*</a:t>
            </a:r>
          </a:p>
        </p:txBody>
      </p:sp>
      <p:pic>
        <p:nvPicPr>
          <p:cNvPr id="4" name="Picture 2" descr="https://lh6.googleusercontent.com/KikUUOn-uq23drl9_uM3L4HyQby24EFMvuFH1lEXWgNHKhiL0prmmg682th7vjEAXkOtei2O14IpnCk5czXVzq1tuT5WWIE3uteA860Ml_uPTvINabfutAR6OmuIM63dHgWvnDJ15G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39167"/>
            <a:ext cx="4572000" cy="30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6172200" cy="1251062"/>
          </a:xfrm>
        </p:spPr>
        <p:txBody>
          <a:bodyPr>
            <a:noAutofit/>
          </a:bodyPr>
          <a:lstStyle/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Issue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Result:</a:t>
            </a: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It works on my machine, it works on some machines on CI, it fails on other machines</a:t>
            </a: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Appium version is same, but it is install on different date and on some machines it use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hlinkClick r:id="rId3"/>
              </a:rPr>
              <a:t>appium-adb@2.1.3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on some machines it users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hlinkClick r:id="rId4"/>
              </a:rPr>
              <a:t>appium-adb@2.1.5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Moreover</a:t>
            </a:r>
          </a:p>
          <a:p>
            <a:pPr lvl="2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When app fails to install, appium reports “fail to start activity” error 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-&gt; you think app crash at start up 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-&gt; you get the app 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-&gt; it works when you test it manually 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-&gt; WFT?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-&gt; Actually it fails to start activity because app is not deployed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Wish you happy debugging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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24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Native Platform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Native automation technology changes</a:t>
            </a:r>
          </a:p>
          <a:p>
            <a:pPr lvl="1"/>
            <a:r>
              <a:rPr lang="en-US" dirty="0"/>
              <a:t>Gestures not working (specially on iOS)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Finding elements works a bit different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UI becomes different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Not only as UI, but also elements are different types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Emulator/Simulator/Device changes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Usually to work with latest iOS version you also need to install latest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Xcode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9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solutions for something that we can’t predict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What will help you to solve issues:</a:t>
            </a: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Ask Google </a:t>
            </a: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Watch commits in Appium repos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(or at lest read changelogs of releases)</a:t>
            </a: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Learn</a:t>
            </a:r>
          </a:p>
          <a:p>
            <a:pPr lvl="2"/>
            <a:r>
              <a:rPr lang="en-US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Android and iOS native tools</a:t>
            </a:r>
          </a:p>
          <a:p>
            <a:pPr lvl="2"/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macOS</a:t>
            </a:r>
            <a:endParaRPr lang="en-US" dirty="0" smtClean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Shell scripting</a:t>
            </a:r>
            <a:endParaRPr lang="en-US" dirty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Npm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NodeJS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 and JavaScript</a:t>
            </a:r>
            <a:endParaRPr lang="en-US" dirty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How to better use Google search</a:t>
            </a:r>
          </a:p>
        </p:txBody>
      </p:sp>
    </p:spTree>
    <p:extLst>
      <p:ext uri="{BB962C8B-B14F-4D97-AF65-F5344CB8AC3E}">
        <p14:creationId xmlns:p14="http://schemas.microsoft.com/office/powerpoint/2010/main" val="15816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3314" name="Picture 2" descr="http://www.8houradaptogens.com/images/questions-answ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491454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8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Father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 Cuellar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050" name="Picture 2" descr="https://avatars3.githubusercontent.com/u/1672438?v=3&amp;s=4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209800"/>
            <a:ext cx="43815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3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0772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Appium Desktop </a:t>
            </a:r>
            <a:br>
              <a:rPr lang="en-US" dirty="0" smtClean="0"/>
            </a:br>
            <a:r>
              <a:rPr lang="en-US" dirty="0" smtClean="0"/>
              <a:t>Usage</a:t>
            </a:r>
            <a:endParaRPr lang="bg-BG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0" y="5715000"/>
            <a:ext cx="3886200" cy="9144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6036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Local Server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493833"/>
            <a:ext cx="6629400" cy="536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0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Inspector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52074"/>
            <a:ext cx="727081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2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99450"/>
            <a:ext cx="9144001" cy="545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Capabilities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new session</a:t>
            </a:r>
          </a:p>
          <a:p>
            <a:pPr lvl="1"/>
            <a:r>
              <a:rPr lang="en-US" dirty="0" smtClean="0"/>
              <a:t>Run manually Android emulator</a:t>
            </a:r>
          </a:p>
          <a:p>
            <a:pPr lvl="1"/>
            <a:r>
              <a:rPr lang="en-US" dirty="0" smtClean="0"/>
              <a:t>Specify those capabilities and hit “Start Session” button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	"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platformName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": "Android",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	"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deviceName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": "Emulator-Api19-Default",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	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"app": "C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:\\&lt;path&gt;\\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selendroid-test-app-0.11.0.apk"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09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Capabilities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platformName</a:t>
            </a:r>
            <a:endParaRPr lang="en-US" dirty="0" smtClean="0"/>
          </a:p>
          <a:p>
            <a:pPr lvl="1"/>
            <a:r>
              <a:rPr lang="en-US" dirty="0" smtClean="0"/>
              <a:t>Mandatory</a:t>
            </a:r>
          </a:p>
          <a:p>
            <a:pPr lvl="1"/>
            <a:r>
              <a:rPr lang="en-US" dirty="0"/>
              <a:t>iOS</a:t>
            </a:r>
            <a:r>
              <a:rPr lang="en-US" dirty="0" smtClean="0"/>
              <a:t>, Android, </a:t>
            </a:r>
            <a:r>
              <a:rPr lang="en-US" dirty="0" err="1" smtClean="0"/>
              <a:t>FirefoxOS</a:t>
            </a:r>
            <a:r>
              <a:rPr lang="en-US" dirty="0" smtClean="0"/>
              <a:t>, Windows</a:t>
            </a:r>
          </a:p>
          <a:p>
            <a:r>
              <a:rPr lang="en-US" dirty="0" err="1" smtClean="0"/>
              <a:t>platformVersion</a:t>
            </a:r>
            <a:endParaRPr lang="en-US" dirty="0"/>
          </a:p>
          <a:p>
            <a:pPr lvl="1"/>
            <a:r>
              <a:rPr lang="en-US" dirty="0" smtClean="0"/>
              <a:t>Optional (if set it is verified)</a:t>
            </a:r>
            <a:endParaRPr lang="en-US" dirty="0"/>
          </a:p>
          <a:p>
            <a:pPr lvl="1"/>
            <a:r>
              <a:rPr lang="en-US" dirty="0" smtClean="0"/>
              <a:t>Example: 8.1, 11.3</a:t>
            </a:r>
          </a:p>
          <a:p>
            <a:r>
              <a:rPr lang="en-US" dirty="0" err="1"/>
              <a:t>automationName</a:t>
            </a:r>
            <a:endParaRPr lang="en-US" dirty="0"/>
          </a:p>
          <a:p>
            <a:pPr lvl="1"/>
            <a:r>
              <a:rPr lang="en-US" dirty="0"/>
              <a:t>Optional</a:t>
            </a:r>
          </a:p>
          <a:p>
            <a:pPr lvl="1"/>
            <a:r>
              <a:rPr lang="en-US" dirty="0"/>
              <a:t>Which automation engine to use</a:t>
            </a:r>
          </a:p>
          <a:p>
            <a:pPr lvl="2"/>
            <a:r>
              <a:rPr lang="en-US" dirty="0"/>
              <a:t>Appium (default), Selendroid, UiAutomator2, Espresso, </a:t>
            </a:r>
            <a:r>
              <a:rPr lang="en-US" dirty="0" err="1"/>
              <a:t>XCUITest</a:t>
            </a:r>
            <a:r>
              <a:rPr lang="en-US" dirty="0"/>
              <a:t>, </a:t>
            </a:r>
            <a:r>
              <a:rPr lang="en-US" dirty="0" err="1" smtClean="0"/>
              <a:t>YouiEngine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55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Capabilities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524000"/>
            <a:ext cx="8991600" cy="53340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deviceName</a:t>
            </a:r>
            <a:endParaRPr lang="en-US" dirty="0" smtClean="0"/>
          </a:p>
          <a:p>
            <a:pPr lvl="1"/>
            <a:r>
              <a:rPr lang="en-US" dirty="0" smtClean="0"/>
              <a:t>Mandatory</a:t>
            </a:r>
          </a:p>
          <a:p>
            <a:pPr lvl="1"/>
            <a:r>
              <a:rPr lang="en-US" dirty="0" smtClean="0"/>
              <a:t>For Android it can be random value</a:t>
            </a:r>
          </a:p>
          <a:p>
            <a:pPr lvl="1"/>
            <a:r>
              <a:rPr lang="en-US" dirty="0"/>
              <a:t>For iOS it must be </a:t>
            </a:r>
            <a:r>
              <a:rPr lang="en-US" dirty="0" smtClean="0"/>
              <a:t>one </a:t>
            </a:r>
            <a:r>
              <a:rPr lang="en-US" dirty="0"/>
              <a:t>of the valid devices returned by instruments with instruments -s devices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app</a:t>
            </a:r>
            <a:endParaRPr lang="en-US" dirty="0"/>
          </a:p>
          <a:p>
            <a:pPr lvl="1"/>
            <a:r>
              <a:rPr lang="en-US" dirty="0"/>
              <a:t>The absolute local path or remote http URL to an .</a:t>
            </a:r>
            <a:r>
              <a:rPr lang="en-US" dirty="0" err="1"/>
              <a:t>ipa</a:t>
            </a:r>
            <a:r>
              <a:rPr lang="en-US" dirty="0"/>
              <a:t> or .</a:t>
            </a:r>
            <a:r>
              <a:rPr lang="en-US" dirty="0" err="1"/>
              <a:t>apk</a:t>
            </a:r>
            <a:r>
              <a:rPr lang="en-US" dirty="0"/>
              <a:t> file, or a .zip containing one of these. </a:t>
            </a:r>
            <a:endParaRPr lang="en-US" dirty="0" smtClean="0"/>
          </a:p>
          <a:p>
            <a:pPr lvl="1"/>
            <a:r>
              <a:rPr lang="en-US" dirty="0"/>
              <a:t>Not required for Android if you specify </a:t>
            </a:r>
            <a:r>
              <a:rPr lang="en-US" dirty="0" err="1"/>
              <a:t>appPackage</a:t>
            </a:r>
            <a:r>
              <a:rPr lang="en-US" dirty="0"/>
              <a:t> and </a:t>
            </a:r>
            <a:r>
              <a:rPr lang="en-US" dirty="0" err="1"/>
              <a:t>appActivity</a:t>
            </a:r>
            <a:r>
              <a:rPr lang="en-US" dirty="0"/>
              <a:t> capabilities (see below). </a:t>
            </a:r>
          </a:p>
          <a:p>
            <a:pPr lvl="1"/>
            <a:r>
              <a:rPr lang="en-US" dirty="0"/>
              <a:t>Incompatible with </a:t>
            </a:r>
            <a:r>
              <a:rPr lang="en-US" dirty="0" err="1"/>
              <a:t>browserName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92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Capabilities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browserName</a:t>
            </a:r>
            <a:endParaRPr lang="en-US" dirty="0" smtClean="0"/>
          </a:p>
          <a:p>
            <a:pPr lvl="1"/>
            <a:r>
              <a:rPr lang="en-US" dirty="0" smtClean="0"/>
              <a:t>Specify only for Web tests</a:t>
            </a:r>
          </a:p>
          <a:p>
            <a:pPr lvl="1"/>
            <a:r>
              <a:rPr lang="en-US" dirty="0"/>
              <a:t>'Safari' </a:t>
            </a:r>
            <a:r>
              <a:rPr lang="en-US" dirty="0" smtClean="0"/>
              <a:t>, 'Chrome</a:t>
            </a:r>
            <a:r>
              <a:rPr lang="en-US" dirty="0"/>
              <a:t>', </a:t>
            </a:r>
            <a:r>
              <a:rPr lang="en-US" dirty="0" smtClean="0"/>
              <a:t>'Chromium' </a:t>
            </a:r>
            <a:r>
              <a:rPr lang="en-US" dirty="0"/>
              <a:t>or </a:t>
            </a:r>
            <a:r>
              <a:rPr lang="en-US" dirty="0" smtClean="0"/>
              <a:t>'Browser‘</a:t>
            </a:r>
          </a:p>
          <a:p>
            <a:r>
              <a:rPr lang="en-US" dirty="0" err="1"/>
              <a:t>udid</a:t>
            </a:r>
            <a:endParaRPr lang="en-US" dirty="0"/>
          </a:p>
          <a:p>
            <a:pPr lvl="1"/>
            <a:r>
              <a:rPr lang="en-US" dirty="0"/>
              <a:t>Unique device identifier of the connected physical </a:t>
            </a:r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1ae203187fc012g</a:t>
            </a:r>
          </a:p>
          <a:p>
            <a:r>
              <a:rPr lang="en-US" dirty="0"/>
              <a:t>orientation</a:t>
            </a:r>
          </a:p>
          <a:p>
            <a:pPr lvl="1"/>
            <a:r>
              <a:rPr lang="en-US" dirty="0" smtClean="0"/>
              <a:t>Emulator and Simulator only</a:t>
            </a:r>
          </a:p>
          <a:p>
            <a:pPr lvl="1"/>
            <a:r>
              <a:rPr lang="en-US" dirty="0"/>
              <a:t>LANDSCAPE or PORTRAIT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56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Capabilities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noReset</a:t>
            </a:r>
            <a:r>
              <a:rPr lang="en-US" dirty="0" smtClean="0"/>
              <a:t> and </a:t>
            </a:r>
            <a:r>
              <a:rPr lang="en-US" dirty="0" err="1" smtClean="0"/>
              <a:t>fullReset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" y="2438400"/>
            <a:ext cx="9163789" cy="40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Capabilities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appPackage</a:t>
            </a:r>
            <a:endParaRPr lang="en-US" dirty="0" smtClean="0"/>
          </a:p>
          <a:p>
            <a:pPr lvl="1"/>
            <a:r>
              <a:rPr lang="en-US" dirty="0" smtClean="0"/>
              <a:t>Package ID </a:t>
            </a:r>
            <a:r>
              <a:rPr lang="en-US" dirty="0"/>
              <a:t>of the </a:t>
            </a:r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org.nativescript.TestApp</a:t>
            </a:r>
            <a:endParaRPr lang="en-US" dirty="0"/>
          </a:p>
          <a:p>
            <a:r>
              <a:rPr lang="en-US" dirty="0" err="1" smtClean="0"/>
              <a:t>appActivity</a:t>
            </a:r>
            <a:endParaRPr lang="en-US" dirty="0" smtClean="0"/>
          </a:p>
          <a:p>
            <a:pPr lvl="1"/>
            <a:r>
              <a:rPr lang="en-US" dirty="0"/>
              <a:t>Activity name for the Android activity you want to launch from your </a:t>
            </a:r>
            <a:r>
              <a:rPr lang="en-US" dirty="0" smtClean="0"/>
              <a:t>package</a:t>
            </a:r>
            <a:endParaRPr lang="en-US" dirty="0"/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MainActivity</a:t>
            </a:r>
            <a:endParaRPr lang="en-US" dirty="0" smtClean="0"/>
          </a:p>
          <a:p>
            <a:r>
              <a:rPr lang="en-US" dirty="0" err="1" smtClean="0"/>
              <a:t>appWaitPackage</a:t>
            </a:r>
            <a:r>
              <a:rPr lang="en-US" dirty="0" smtClean="0"/>
              <a:t> and </a:t>
            </a:r>
            <a:r>
              <a:rPr lang="en-US" dirty="0" err="1" smtClean="0"/>
              <a:t>appWaitActivity</a:t>
            </a:r>
            <a:endParaRPr lang="en-US" dirty="0"/>
          </a:p>
          <a:p>
            <a:pPr lvl="1"/>
            <a:r>
              <a:rPr lang="en-US" dirty="0" smtClean="0"/>
              <a:t>Package and activity you want to wait until it start</a:t>
            </a:r>
          </a:p>
          <a:p>
            <a:pPr lvl="1"/>
            <a:r>
              <a:rPr lang="en-US" dirty="0" smtClean="0"/>
              <a:t>Appium session will fail if activity do not start</a:t>
            </a:r>
          </a:p>
        </p:txBody>
      </p:sp>
    </p:spTree>
    <p:extLst>
      <p:ext uri="{BB962C8B-B14F-4D97-AF65-F5344CB8AC3E}">
        <p14:creationId xmlns:p14="http://schemas.microsoft.com/office/powerpoint/2010/main" val="416948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in 2012, Dan Cuellar had a problems with iOS Automation</a:t>
            </a:r>
          </a:p>
          <a:p>
            <a:pPr lvl="1"/>
            <a:r>
              <a:rPr lang="en-US" dirty="0"/>
              <a:t>At this time Apple had </a:t>
            </a:r>
            <a:r>
              <a:rPr lang="en-US" dirty="0" err="1"/>
              <a:t>UIAutomation</a:t>
            </a:r>
            <a:r>
              <a:rPr lang="en-US" dirty="0"/>
              <a:t> which can control iOS Simulator/Device with JavaScript commands</a:t>
            </a:r>
          </a:p>
          <a:p>
            <a:pPr lvl="1"/>
            <a:r>
              <a:rPr lang="en-US" dirty="0"/>
              <a:t>He prepared code in C# that implemented the Selenium-style syntax to write the sequentially ordered JavaScript commands</a:t>
            </a:r>
          </a:p>
          <a:p>
            <a:pPr lvl="1"/>
            <a:r>
              <a:rPr lang="en-US" dirty="0"/>
              <a:t>Demo was done on Selenium Conference 2012</a:t>
            </a:r>
          </a:p>
          <a:p>
            <a:pPr lvl="1"/>
            <a:r>
              <a:rPr lang="en-US" dirty="0"/>
              <a:t>Dan’s product was called “iOS Auto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6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Capabilities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vd</a:t>
            </a:r>
            <a:endParaRPr lang="en-US" dirty="0" smtClean="0"/>
          </a:p>
          <a:p>
            <a:pPr lvl="1"/>
            <a:r>
              <a:rPr lang="en-US" dirty="0" smtClean="0"/>
              <a:t>Name of emulator you want to auto launch</a:t>
            </a:r>
          </a:p>
          <a:p>
            <a:r>
              <a:rPr lang="en-US" dirty="0" err="1"/>
              <a:t>avdArgs</a:t>
            </a:r>
            <a:endParaRPr lang="en-US" dirty="0"/>
          </a:p>
          <a:p>
            <a:pPr lvl="1"/>
            <a:r>
              <a:rPr lang="en-US" dirty="0" smtClean="0"/>
              <a:t>Arguments that you can pass on </a:t>
            </a:r>
            <a:r>
              <a:rPr lang="en-US" dirty="0" err="1" smtClean="0"/>
              <a:t>avd</a:t>
            </a:r>
            <a:r>
              <a:rPr lang="en-US" dirty="0" smtClean="0"/>
              <a:t> start</a:t>
            </a:r>
            <a:endParaRPr lang="en-US" dirty="0"/>
          </a:p>
          <a:p>
            <a:r>
              <a:rPr lang="en-US" dirty="0" err="1"/>
              <a:t>avdLaunchTimeout</a:t>
            </a:r>
            <a:endParaRPr lang="en-US" dirty="0"/>
          </a:p>
          <a:p>
            <a:pPr lvl="1"/>
            <a:r>
              <a:rPr lang="en-US" dirty="0"/>
              <a:t>How long to wait in milliseconds for an </a:t>
            </a:r>
            <a:r>
              <a:rPr lang="en-US" dirty="0" err="1"/>
              <a:t>avd</a:t>
            </a:r>
            <a:r>
              <a:rPr lang="en-US" dirty="0"/>
              <a:t> to launch and connect to </a:t>
            </a:r>
            <a:r>
              <a:rPr lang="en-US" dirty="0" smtClean="0"/>
              <a:t>ADB</a:t>
            </a:r>
          </a:p>
          <a:p>
            <a:r>
              <a:rPr lang="en-US" dirty="0" err="1" smtClean="0"/>
              <a:t>avdReadyTimeout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long to wait in milliseconds for an </a:t>
            </a:r>
            <a:r>
              <a:rPr lang="en-US" dirty="0" err="1"/>
              <a:t>avd</a:t>
            </a:r>
            <a:r>
              <a:rPr lang="en-US" dirty="0"/>
              <a:t> to finish its boot animations 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52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Inspector</a:t>
            </a:r>
          </a:p>
          <a:p>
            <a:r>
              <a:rPr lang="en-US" dirty="0" smtClean="0"/>
              <a:t>Find Elements</a:t>
            </a:r>
          </a:p>
          <a:p>
            <a:r>
              <a:rPr lang="en-US" dirty="0" smtClean="0"/>
              <a:t>Recorder</a:t>
            </a:r>
          </a:p>
          <a:p>
            <a:pPr lvl="1"/>
            <a:r>
              <a:rPr lang="en-US" dirty="0" smtClean="0"/>
              <a:t>Gestures on coordinates</a:t>
            </a:r>
          </a:p>
          <a:p>
            <a:pPr lvl="1"/>
            <a:r>
              <a:rPr lang="en-US" dirty="0" smtClean="0"/>
              <a:t>Click Element and </a:t>
            </a:r>
            <a:r>
              <a:rPr lang="en-US" dirty="0" err="1" smtClean="0"/>
              <a:t>SendKeys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639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3314" name="Picture 2" descr="http://www.8houradaptogens.com/images/questions-answ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491454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14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Godfather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Jason Huggins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 descr="Jason Hugg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291" y="2514600"/>
            <a:ext cx="3976688" cy="39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6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…a bit </a:t>
            </a:r>
            <a:r>
              <a:rPr lang="en-US" dirty="0" err="1" smtClean="0"/>
              <a:t>offtopic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Hug?</a:t>
            </a:r>
          </a:p>
          <a:p>
            <a:pPr lvl="1"/>
            <a:r>
              <a:rPr lang="en-US" dirty="0"/>
              <a:t>Jason Huggins is the original author of Selenium </a:t>
            </a:r>
          </a:p>
          <a:p>
            <a:pPr lvl="1"/>
            <a:r>
              <a:rPr lang="en-US" dirty="0"/>
              <a:t>Helped in kick start of Appium project</a:t>
            </a:r>
          </a:p>
          <a:p>
            <a:pPr lvl="1"/>
            <a:r>
              <a:rPr lang="en-US" dirty="0"/>
              <a:t>Supported the "Selenium Farm" @Google</a:t>
            </a:r>
          </a:p>
          <a:p>
            <a:pPr lvl="1"/>
            <a:r>
              <a:rPr lang="en-US" dirty="0"/>
              <a:t>Co-founder and CTO at Sauce Labs</a:t>
            </a:r>
          </a:p>
          <a:p>
            <a:pPr lvl="1"/>
            <a:r>
              <a:rPr lang="en-US" dirty="0"/>
              <a:t>Founder of Tapster Robotics</a:t>
            </a:r>
          </a:p>
        </p:txBody>
      </p:sp>
    </p:spTree>
    <p:extLst>
      <p:ext uri="{BB962C8B-B14F-4D97-AF65-F5344CB8AC3E}">
        <p14:creationId xmlns:p14="http://schemas.microsoft.com/office/powerpoint/2010/main" val="201411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months after Selenium Conference 2012 the phone </a:t>
            </a:r>
            <a:r>
              <a:rPr lang="en-US" dirty="0" smtClean="0"/>
              <a:t>rings</a:t>
            </a:r>
          </a:p>
          <a:p>
            <a:pPr lvl="1"/>
            <a:r>
              <a:rPr lang="en-US" dirty="0"/>
              <a:t>Jason Huggins, co-creator of </a:t>
            </a:r>
            <a:r>
              <a:rPr lang="en-US" dirty="0" smtClean="0"/>
              <a:t>Selenium called Dan and convinced him to open source “</a:t>
            </a:r>
            <a:r>
              <a:rPr lang="en-US" dirty="0" smtClean="0">
                <a:hlinkClick r:id="rId3"/>
              </a:rPr>
              <a:t>iOS Auto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Then Jason convinced Dan to rewrite it in some language that will be more comfortable for open source community and </a:t>
            </a:r>
            <a:r>
              <a:rPr lang="en-US" dirty="0" smtClean="0">
                <a:hlinkClick r:id="rId4"/>
              </a:rPr>
              <a:t>“iOS Auto” was implemented on Python</a:t>
            </a:r>
            <a:endParaRPr lang="en-US" dirty="0" smtClean="0"/>
          </a:p>
          <a:p>
            <a:pPr lvl="1"/>
            <a:r>
              <a:rPr lang="en-US" dirty="0"/>
              <a:t>In September, Jason added a web server and </a:t>
            </a:r>
            <a:r>
              <a:rPr lang="en-US" dirty="0">
                <a:hlinkClick r:id="rId5"/>
              </a:rPr>
              <a:t>began to implement the WebDriver wire protocol</a:t>
            </a:r>
            <a:r>
              <a:rPr lang="en-US" dirty="0"/>
              <a:t> over HTTP, making iOS Auto scriptable from any Selenium WebDriver client library in any language.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97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2862</TotalTime>
  <Words>1513</Words>
  <Application>Microsoft Office PowerPoint</Application>
  <PresentationFormat>On-screen Show (4:3)</PresentationFormat>
  <Paragraphs>375</Paragraphs>
  <Slides>62</Slides>
  <Notes>47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Appium</vt:lpstr>
      <vt:lpstr>Content</vt:lpstr>
      <vt:lpstr>Appium</vt:lpstr>
      <vt:lpstr>Appium History</vt:lpstr>
      <vt:lpstr>The Father</vt:lpstr>
      <vt:lpstr>The Beginning</vt:lpstr>
      <vt:lpstr>The Godfather</vt:lpstr>
      <vt:lpstr>…a bit offtopic</vt:lpstr>
      <vt:lpstr>The Beginning</vt:lpstr>
      <vt:lpstr>Sauce Labs</vt:lpstr>
      <vt:lpstr>The Babysitter</vt:lpstr>
      <vt:lpstr>Appium 1.0 – 1.6</vt:lpstr>
      <vt:lpstr>Appium –  Today</vt:lpstr>
      <vt:lpstr>Appium –  Today</vt:lpstr>
      <vt:lpstr>Appium – The Future</vt:lpstr>
      <vt:lpstr>Appium – The Future</vt:lpstr>
      <vt:lpstr>Appium – The Future</vt:lpstr>
      <vt:lpstr>Appium – The Future</vt:lpstr>
      <vt:lpstr>Appium – The Future</vt:lpstr>
      <vt:lpstr>Appium – The Future</vt:lpstr>
      <vt:lpstr>Appium –  Future</vt:lpstr>
      <vt:lpstr>Appium  Philosophy and Design</vt:lpstr>
      <vt:lpstr>Appium Philosophy</vt:lpstr>
      <vt:lpstr>Appium Design</vt:lpstr>
      <vt:lpstr>Appium Design</vt:lpstr>
      <vt:lpstr>Appium Design</vt:lpstr>
      <vt:lpstr>Appium Design</vt:lpstr>
      <vt:lpstr>Appium  Requirements and Packages</vt:lpstr>
      <vt:lpstr>Appium Requirements</vt:lpstr>
      <vt:lpstr>Appium Requirements</vt:lpstr>
      <vt:lpstr>Appium Requirements</vt:lpstr>
      <vt:lpstr>Appium Packages</vt:lpstr>
      <vt:lpstr>Appium Packages</vt:lpstr>
      <vt:lpstr>Appium Packages</vt:lpstr>
      <vt:lpstr>Troubleshooting</vt:lpstr>
      <vt:lpstr>Appium  Random Extras</vt:lpstr>
      <vt:lpstr>FindBy Image</vt:lpstr>
      <vt:lpstr>Tapster</vt:lpstr>
      <vt:lpstr>Tapster</vt:lpstr>
      <vt:lpstr>Appium Issues</vt:lpstr>
      <vt:lpstr>PowerPoint Presentation</vt:lpstr>
      <vt:lpstr>PowerPoint Presentation</vt:lpstr>
      <vt:lpstr>Issues</vt:lpstr>
      <vt:lpstr>Npm Issues</vt:lpstr>
      <vt:lpstr>Npm Issue Example</vt:lpstr>
      <vt:lpstr>Npm Issue Example</vt:lpstr>
      <vt:lpstr>Native Platform Issues</vt:lpstr>
      <vt:lpstr>Solutions</vt:lpstr>
      <vt:lpstr>Questions</vt:lpstr>
      <vt:lpstr>Appium Desktop  Usage</vt:lpstr>
      <vt:lpstr>Start Local Server</vt:lpstr>
      <vt:lpstr>Start Inspector</vt:lpstr>
      <vt:lpstr>Capabilities</vt:lpstr>
      <vt:lpstr>Capabilities </vt:lpstr>
      <vt:lpstr>Capabilities </vt:lpstr>
      <vt:lpstr>Capabilities </vt:lpstr>
      <vt:lpstr>Capabilities </vt:lpstr>
      <vt:lpstr>Capabilities </vt:lpstr>
      <vt:lpstr>Android Capabilities </vt:lpstr>
      <vt:lpstr>Android Capabilities </vt:lpstr>
      <vt:lpstr>Demo Time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dc:creator>Strahinski</dc:creator>
  <cp:lastModifiedBy>Mitaka_F1</cp:lastModifiedBy>
  <cp:revision>454</cp:revision>
  <dcterms:created xsi:type="dcterms:W3CDTF">2006-08-16T00:00:00Z</dcterms:created>
  <dcterms:modified xsi:type="dcterms:W3CDTF">2018-04-10T20:15:32Z</dcterms:modified>
</cp:coreProperties>
</file>