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7"/>
  </p:notesMasterIdLst>
  <p:sldIdLst>
    <p:sldId id="353" r:id="rId2"/>
    <p:sldId id="324" r:id="rId3"/>
    <p:sldId id="325" r:id="rId4"/>
    <p:sldId id="344" r:id="rId5"/>
    <p:sldId id="345" r:id="rId6"/>
    <p:sldId id="346" r:id="rId7"/>
    <p:sldId id="347" r:id="rId8"/>
    <p:sldId id="342" r:id="rId9"/>
    <p:sldId id="354" r:id="rId10"/>
    <p:sldId id="349" r:id="rId11"/>
    <p:sldId id="348" r:id="rId12"/>
    <p:sldId id="350" r:id="rId13"/>
    <p:sldId id="352" r:id="rId14"/>
    <p:sldId id="343" r:id="rId15"/>
    <p:sldId id="34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6" autoAdjust="0"/>
    <p:restoredTop sz="81455" autoAdjust="0"/>
  </p:normalViewPr>
  <p:slideViewPr>
    <p:cSldViewPr>
      <p:cViewPr varScale="1">
        <p:scale>
          <a:sx n="94" d="100"/>
          <a:sy n="94" d="100"/>
        </p:scale>
        <p:origin x="209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99F52B-4AE0-4B57-90C1-42E4F817839A}" type="datetimeFigureOut">
              <a:rPr lang="en-US" smtClean="0"/>
              <a:pPr/>
              <a:t>4/10/2018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5426FC-0D52-4B6A-8B91-477E8D65DF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025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logo-slogan-330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477000" y="381000"/>
            <a:ext cx="2667000" cy="937491"/>
          </a:xfrm>
          <a:prstGeom prst="rect">
            <a:avLst/>
          </a:prstGeom>
        </p:spPr>
      </p:pic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60198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9" name="Content Placeholder 2"/>
          <p:cNvSpPr txBox="1">
            <a:spLocks/>
          </p:cNvSpPr>
          <p:nvPr userDrawn="1"/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marL="438912" lvl="0" indent="-320040"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endParaRPr lang="en-US" sz="3200" dirty="0" smtClean="0"/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tent Placeholder 2"/>
          <p:cNvSpPr txBox="1">
            <a:spLocks/>
          </p:cNvSpPr>
          <p:nvPr userDrawn="1"/>
        </p:nvSpPr>
        <p:spPr>
          <a:xfrm>
            <a:off x="381000" y="1676400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marL="438912" lvl="0" indent="-320040"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912" lvl="0" indent="-320040"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endParaRPr lang="en-US" sz="3200" dirty="0" smtClean="0"/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9144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14" name="Title Placeholder 1"/>
          <p:cNvSpPr txBox="1">
            <a:spLocks/>
          </p:cNvSpPr>
          <p:nvPr userDrawn="1"/>
        </p:nvSpPr>
        <p:spPr>
          <a:xfrm>
            <a:off x="6400800" y="0"/>
            <a:ext cx="2743200" cy="412862"/>
          </a:xfrm>
          <a:prstGeom prst="rect">
            <a:avLst/>
          </a:prstGeom>
        </p:spPr>
        <p:txBody>
          <a:bodyPr vert="horz" lIns="91440" rIns="45720" rtlCol="0" anchor="ctr">
            <a:normAutofit fontScale="47500" lnSpcReduction="20000"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www.pragmatic.bg</a:t>
            </a:r>
            <a:endParaRPr kumimoji="0" lang="en-US" sz="45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4/10/2018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bg.linkedin.com/pub/dimitar-topuzov/18/470/833/en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developer.android.com/training/testing/ui-testing/espresso-testing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developer.android.com/training/testing/ui-testing/uiautomator-testing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pple.com/reference/xctest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studio/test/monkey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studio/test/monkeyrunner/index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studio/test/espresso-test-recorder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2280" y="1290828"/>
            <a:ext cx="8077200" cy="15285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Android &amp; iOS </a:t>
            </a:r>
            <a:r>
              <a:rPr lang="bg-BG" dirty="0" smtClean="0"/>
              <a:t/>
            </a:r>
            <a:br>
              <a:rPr lang="bg-BG" dirty="0" smtClean="0"/>
            </a:br>
            <a:r>
              <a:rPr lang="en-US" dirty="0" smtClean="0"/>
              <a:t>Build-In </a:t>
            </a:r>
            <a:r>
              <a:rPr lang="en-US" dirty="0"/>
              <a:t>Tools</a:t>
            </a:r>
            <a:endParaRPr lang="bg-BG" dirty="0"/>
          </a:p>
        </p:txBody>
      </p:sp>
      <p:pic>
        <p:nvPicPr>
          <p:cNvPr id="4" name="Picture 3" descr="logo-slogan-33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46890" y="2676144"/>
            <a:ext cx="5202620" cy="1828800"/>
          </a:xfrm>
          <a:prstGeom prst="rect">
            <a:avLst/>
          </a:prstGeom>
        </p:spPr>
      </p:pic>
      <p:sp>
        <p:nvSpPr>
          <p:cNvPr id="6" name="Subtitle 4"/>
          <p:cNvSpPr>
            <a:spLocks noGrp="1"/>
          </p:cNvSpPr>
          <p:nvPr>
            <p:ph type="subTitle" idx="1"/>
          </p:nvPr>
        </p:nvSpPr>
        <p:spPr>
          <a:xfrm>
            <a:off x="457200" y="5358384"/>
            <a:ext cx="8077200" cy="149961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Lector: Dimitar Topuzov</a:t>
            </a:r>
          </a:p>
          <a:p>
            <a:endParaRPr lang="en-US" dirty="0" smtClean="0"/>
          </a:p>
          <a:p>
            <a:r>
              <a:rPr lang="en-US" dirty="0" smtClean="0"/>
              <a:t>E-mail: dtopuzov@gmail.com</a:t>
            </a:r>
          </a:p>
          <a:p>
            <a:r>
              <a:rPr lang="en-US" dirty="0" smtClean="0"/>
              <a:t>LinkedIn: </a:t>
            </a:r>
            <a:r>
              <a:rPr lang="en-US" dirty="0" smtClean="0">
                <a:hlinkClick r:id="rId3"/>
              </a:rPr>
              <a:t>http://bg.linkedin.com/pub/dimitar-topuzov/18/470/833/en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Copyright © Pragmatic LLC 				2018 </a:t>
            </a:r>
          </a:p>
          <a:p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181600" y="5224272"/>
            <a:ext cx="3886200" cy="914400"/>
          </a:xfrm>
          <a:prstGeom prst="rect">
            <a:avLst/>
          </a:prstGeo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www.pragmatic.bg</a:t>
            </a:r>
            <a:endParaRPr kumimoji="0" lang="en-US" sz="35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0028337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Espresso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03462"/>
            <a:ext cx="9144000" cy="5454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948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Espresso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9144000" cy="53340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sz="3500" dirty="0" smtClean="0">
                <a:cs typeface="Arial" pitchFamily="34" charset="0"/>
              </a:rPr>
              <a:t>Example:</a:t>
            </a:r>
          </a:p>
          <a:p>
            <a:pPr>
              <a:lnSpc>
                <a:spcPct val="150000"/>
              </a:lnSpc>
            </a:pPr>
            <a:endParaRPr lang="en-US" sz="2800" dirty="0">
              <a:cs typeface="Arial" pitchFamily="34" charset="0"/>
            </a:endParaRPr>
          </a:p>
          <a:p>
            <a:pPr>
              <a:lnSpc>
                <a:spcPct val="150000"/>
              </a:lnSpc>
            </a:pPr>
            <a:endParaRPr lang="en-US" sz="2800" dirty="0" smtClean="0">
              <a:cs typeface="Arial" pitchFamily="34" charset="0"/>
            </a:endParaRPr>
          </a:p>
          <a:p>
            <a:pPr>
              <a:lnSpc>
                <a:spcPct val="150000"/>
              </a:lnSpc>
            </a:pPr>
            <a:endParaRPr lang="en-US" sz="2800" dirty="0">
              <a:cs typeface="Arial" pitchFamily="34" charset="0"/>
            </a:endParaRPr>
          </a:p>
          <a:p>
            <a:pPr>
              <a:lnSpc>
                <a:spcPct val="150000"/>
              </a:lnSpc>
            </a:pPr>
            <a:endParaRPr lang="en-US" sz="2800" dirty="0" smtClean="0">
              <a:cs typeface="Arial" pitchFamily="34" charset="0"/>
            </a:endParaRPr>
          </a:p>
          <a:p>
            <a:pPr>
              <a:lnSpc>
                <a:spcPct val="150000"/>
              </a:lnSpc>
            </a:pPr>
            <a:endParaRPr lang="en-US" sz="2800" dirty="0"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3500" dirty="0" smtClean="0">
                <a:cs typeface="Arial" pitchFamily="34" charset="0"/>
              </a:rPr>
              <a:t>Tutorial</a:t>
            </a:r>
          </a:p>
          <a:p>
            <a:pPr lvl="1">
              <a:lnSpc>
                <a:spcPct val="150000"/>
              </a:lnSpc>
            </a:pPr>
            <a:r>
              <a:rPr lang="en-US" sz="2600" dirty="0">
                <a:cs typeface="Arial" pitchFamily="34" charset="0"/>
                <a:hlinkClick r:id="rId2"/>
              </a:rPr>
              <a:t>https://</a:t>
            </a:r>
            <a:r>
              <a:rPr lang="en-US" sz="2600" dirty="0" smtClean="0">
                <a:cs typeface="Arial" pitchFamily="34" charset="0"/>
                <a:hlinkClick r:id="rId2"/>
              </a:rPr>
              <a:t>developer.android.com/training/testing/ui-testing/espresso-testing.html</a:t>
            </a:r>
            <a:endParaRPr lang="en-US" sz="3000" dirty="0" smtClean="0">
              <a:cs typeface="Arial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86000"/>
            <a:ext cx="9144000" cy="2646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328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UI </a:t>
            </a:r>
            <a:r>
              <a:rPr lang="en-US" dirty="0" err="1"/>
              <a:t>Automator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9144000" cy="53340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sz="3500" dirty="0" smtClean="0">
                <a:cs typeface="Arial" pitchFamily="34" charset="0"/>
              </a:rPr>
              <a:t>Summary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>
                <a:cs typeface="Arial" pitchFamily="34" charset="0"/>
              </a:rPr>
              <a:t>Framework that </a:t>
            </a:r>
            <a:r>
              <a:rPr lang="en-US" sz="2400" dirty="0">
                <a:cs typeface="Arial" pitchFamily="34" charset="0"/>
              </a:rPr>
              <a:t>perform interactions on user apps and system </a:t>
            </a:r>
            <a:r>
              <a:rPr lang="en-US" sz="2400" dirty="0" smtClean="0">
                <a:cs typeface="Arial" pitchFamily="34" charset="0"/>
              </a:rPr>
              <a:t>apps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>
                <a:cs typeface="Arial" pitchFamily="34" charset="0"/>
              </a:rPr>
              <a:t>Test does </a:t>
            </a:r>
            <a:r>
              <a:rPr lang="en-US" sz="2400" dirty="0">
                <a:cs typeface="Arial" pitchFamily="34" charset="0"/>
              </a:rPr>
              <a:t>not rely on internal implementation details of the target </a:t>
            </a:r>
            <a:r>
              <a:rPr lang="en-US" sz="2400" dirty="0" smtClean="0">
                <a:cs typeface="Arial" pitchFamily="34" charset="0"/>
              </a:rPr>
              <a:t>app</a:t>
            </a:r>
            <a:endParaRPr lang="en-US" sz="2800" dirty="0"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3500" dirty="0">
                <a:cs typeface="Arial" pitchFamily="34" charset="0"/>
              </a:rPr>
              <a:t>K</a:t>
            </a:r>
            <a:r>
              <a:rPr lang="en-US" sz="3500" dirty="0" smtClean="0">
                <a:cs typeface="Arial" pitchFamily="34" charset="0"/>
              </a:rPr>
              <a:t>ey features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>
                <a:cs typeface="Arial" pitchFamily="34" charset="0"/>
              </a:rPr>
              <a:t>A viewer to inspect layout hierarchy (</a:t>
            </a:r>
            <a:r>
              <a:rPr lang="en-US" sz="2400" dirty="0" smtClean="0">
                <a:solidFill>
                  <a:schemeClr val="accent1"/>
                </a:solidFill>
                <a:cs typeface="Arial" pitchFamily="34" charset="0"/>
              </a:rPr>
              <a:t>UI </a:t>
            </a:r>
            <a:r>
              <a:rPr lang="en-US" sz="2400" dirty="0" err="1" smtClean="0">
                <a:solidFill>
                  <a:schemeClr val="accent1"/>
                </a:solidFill>
                <a:cs typeface="Arial" pitchFamily="34" charset="0"/>
              </a:rPr>
              <a:t>Automator</a:t>
            </a:r>
            <a:r>
              <a:rPr lang="en-US" sz="2400" dirty="0" smtClean="0">
                <a:solidFill>
                  <a:schemeClr val="accent1"/>
                </a:solidFill>
                <a:cs typeface="Arial" pitchFamily="34" charset="0"/>
              </a:rPr>
              <a:t> Viewer</a:t>
            </a:r>
            <a:r>
              <a:rPr lang="en-US" sz="2400" dirty="0" smtClean="0">
                <a:cs typeface="Arial" pitchFamily="34" charset="0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>
                <a:cs typeface="Arial" pitchFamily="34" charset="0"/>
              </a:rPr>
              <a:t>An </a:t>
            </a:r>
            <a:r>
              <a:rPr lang="en-US" sz="2400" dirty="0">
                <a:cs typeface="Arial" pitchFamily="34" charset="0"/>
              </a:rPr>
              <a:t>API to retrieve state information and perform operations on the target device</a:t>
            </a:r>
            <a:r>
              <a:rPr lang="en-US" sz="2400" dirty="0" smtClean="0">
                <a:cs typeface="Arial" pitchFamily="34" charset="0"/>
              </a:rPr>
              <a:t>.</a:t>
            </a:r>
            <a:endParaRPr lang="en-US" sz="2400" dirty="0">
              <a:cs typeface="Arial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sz="2400" dirty="0">
                <a:cs typeface="Arial" pitchFamily="34" charset="0"/>
              </a:rPr>
              <a:t>APIs that support cross-app UI </a:t>
            </a:r>
            <a:r>
              <a:rPr lang="en-US" sz="2400" dirty="0" smtClean="0">
                <a:cs typeface="Arial" pitchFamily="34" charset="0"/>
              </a:rPr>
              <a:t>testing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>
                <a:cs typeface="Arial" pitchFamily="34" charset="0"/>
              </a:rPr>
              <a:t>Android 4.3 (API level 18) or higher</a:t>
            </a:r>
            <a:endParaRPr lang="en-US" sz="240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1465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UI </a:t>
            </a:r>
            <a:r>
              <a:rPr lang="en-US" dirty="0" err="1"/>
              <a:t>Automator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9144000" cy="53340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sz="3500" dirty="0" smtClean="0">
                <a:cs typeface="Arial" pitchFamily="34" charset="0"/>
              </a:rPr>
              <a:t>Example</a:t>
            </a:r>
          </a:p>
          <a:p>
            <a:pPr>
              <a:lnSpc>
                <a:spcPct val="150000"/>
              </a:lnSpc>
            </a:pPr>
            <a:endParaRPr lang="en-US" sz="2800" dirty="0">
              <a:cs typeface="Arial" pitchFamily="34" charset="0"/>
            </a:endParaRPr>
          </a:p>
          <a:p>
            <a:pPr>
              <a:lnSpc>
                <a:spcPct val="150000"/>
              </a:lnSpc>
            </a:pPr>
            <a:endParaRPr lang="en-US" sz="2800" dirty="0" smtClean="0">
              <a:cs typeface="Arial" pitchFamily="34" charset="0"/>
            </a:endParaRPr>
          </a:p>
          <a:p>
            <a:pPr>
              <a:lnSpc>
                <a:spcPct val="150000"/>
              </a:lnSpc>
            </a:pPr>
            <a:endParaRPr lang="en-US" sz="2800" dirty="0">
              <a:cs typeface="Arial" pitchFamily="34" charset="0"/>
            </a:endParaRPr>
          </a:p>
          <a:p>
            <a:pPr>
              <a:lnSpc>
                <a:spcPct val="150000"/>
              </a:lnSpc>
            </a:pPr>
            <a:endParaRPr lang="en-US" sz="2800" dirty="0" smtClean="0">
              <a:cs typeface="Arial" pitchFamily="34" charset="0"/>
            </a:endParaRPr>
          </a:p>
          <a:p>
            <a:pPr>
              <a:lnSpc>
                <a:spcPct val="150000"/>
              </a:lnSpc>
            </a:pPr>
            <a:endParaRPr lang="en-US" sz="2800" dirty="0"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3500" dirty="0" smtClean="0">
                <a:cs typeface="Arial" pitchFamily="34" charset="0"/>
              </a:rPr>
              <a:t>Tutorial</a:t>
            </a:r>
          </a:p>
          <a:p>
            <a:pPr lvl="1">
              <a:lnSpc>
                <a:spcPct val="150000"/>
              </a:lnSpc>
            </a:pPr>
            <a:r>
              <a:rPr lang="en-US" sz="2400" dirty="0">
                <a:cs typeface="Arial" pitchFamily="34" charset="0"/>
                <a:hlinkClick r:id="rId2"/>
              </a:rPr>
              <a:t>https://</a:t>
            </a:r>
            <a:r>
              <a:rPr lang="en-US" sz="2400" dirty="0" smtClean="0">
                <a:cs typeface="Arial" pitchFamily="34" charset="0"/>
                <a:hlinkClick r:id="rId2"/>
              </a:rPr>
              <a:t>developer.android.com/training/testing/ui-testing/uiautomator-testing.html</a:t>
            </a:r>
            <a:endParaRPr lang="en-US" sz="2400" dirty="0" smtClean="0">
              <a:cs typeface="Arial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6569" y="2286000"/>
            <a:ext cx="7087431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22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XCTest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Info</a:t>
            </a:r>
          </a:p>
          <a:p>
            <a:pPr lvl="1">
              <a:lnSpc>
                <a:spcPct val="150000"/>
              </a:lnSpc>
            </a:pPr>
            <a:r>
              <a:rPr lang="en-US" dirty="0" smtClean="0">
                <a:cs typeface="Arial" pitchFamily="34" charset="0"/>
                <a:hlinkClick r:id="rId2"/>
              </a:rPr>
              <a:t>https</a:t>
            </a:r>
            <a:r>
              <a:rPr lang="en-US" dirty="0">
                <a:cs typeface="Arial" pitchFamily="34" charset="0"/>
                <a:hlinkClick r:id="rId2"/>
              </a:rPr>
              <a:t>://</a:t>
            </a:r>
            <a:r>
              <a:rPr lang="en-US" dirty="0" smtClean="0">
                <a:cs typeface="Arial" pitchFamily="34" charset="0"/>
                <a:hlinkClick r:id="rId2"/>
              </a:rPr>
              <a:t>developer.apple.com/reference/xctest</a:t>
            </a:r>
            <a:endParaRPr lang="en-US" dirty="0" smtClean="0"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/>
              <a:t>Demo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smtClean="0">
                <a:cs typeface="Arial" pitchFamily="34" charset="0"/>
              </a:rPr>
              <a:t>…you will se later </a:t>
            </a:r>
            <a:r>
              <a:rPr lang="en-US" dirty="0" smtClean="0">
                <a:cs typeface="Arial" pitchFamily="34" charset="0"/>
                <a:sym typeface="Wingdings" panose="05000000000000000000" pitchFamily="2" charset="2"/>
              </a:rPr>
              <a:t></a:t>
            </a:r>
            <a:endParaRPr lang="en-US" dirty="0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9359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pic>
        <p:nvPicPr>
          <p:cNvPr id="13314" name="Picture 2" descr="http://www.8houradaptogens.com/images/questions-answer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057400"/>
            <a:ext cx="4914546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476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cs typeface="Arial" pitchFamily="34" charset="0"/>
              </a:rPr>
              <a:t>Android</a:t>
            </a:r>
          </a:p>
          <a:p>
            <a:pPr lvl="1">
              <a:lnSpc>
                <a:spcPct val="150000"/>
              </a:lnSpc>
            </a:pPr>
            <a:r>
              <a:rPr lang="en-US" dirty="0" err="1" smtClean="0">
                <a:cs typeface="Arial" pitchFamily="34" charset="0"/>
              </a:rPr>
              <a:t>Adb</a:t>
            </a:r>
            <a:r>
              <a:rPr lang="en-US" dirty="0" smtClean="0">
                <a:cs typeface="Arial" pitchFamily="34" charset="0"/>
              </a:rPr>
              <a:t> monkey</a:t>
            </a:r>
          </a:p>
          <a:p>
            <a:pPr lvl="1">
              <a:lnSpc>
                <a:spcPct val="150000"/>
              </a:lnSpc>
            </a:pPr>
            <a:r>
              <a:rPr lang="en-US" dirty="0" smtClean="0">
                <a:cs typeface="Arial" pitchFamily="34" charset="0"/>
              </a:rPr>
              <a:t>Espresso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UI </a:t>
            </a:r>
            <a:r>
              <a:rPr lang="en-US" dirty="0" err="1" smtClean="0"/>
              <a:t>Automator</a:t>
            </a:r>
            <a:endParaRPr lang="en-US" dirty="0" smtClean="0"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cs typeface="Arial" pitchFamily="34" charset="0"/>
              </a:rPr>
              <a:t>iOS</a:t>
            </a:r>
          </a:p>
          <a:p>
            <a:pPr lvl="1">
              <a:lnSpc>
                <a:spcPct val="150000"/>
              </a:lnSpc>
            </a:pPr>
            <a:r>
              <a:rPr lang="en-US" dirty="0" err="1" smtClean="0">
                <a:cs typeface="Arial" pitchFamily="34" charset="0"/>
              </a:rPr>
              <a:t>XCTest</a:t>
            </a:r>
            <a:endParaRPr lang="en-US" dirty="0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361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Adb</a:t>
            </a:r>
            <a:r>
              <a:rPr lang="en-US" dirty="0" smtClean="0"/>
              <a:t> Monkey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The </a:t>
            </a:r>
            <a:r>
              <a:rPr lang="en-US" dirty="0">
                <a:hlinkClick r:id="rId2"/>
              </a:rPr>
              <a:t>Monkey</a:t>
            </a:r>
            <a:r>
              <a:rPr lang="en-US" dirty="0"/>
              <a:t> </a:t>
            </a:r>
            <a:r>
              <a:rPr lang="en-US" dirty="0" smtClean="0"/>
              <a:t>generates </a:t>
            </a:r>
            <a:r>
              <a:rPr lang="en-US" dirty="0"/>
              <a:t>pseudo-random streams </a:t>
            </a:r>
            <a:r>
              <a:rPr lang="en-US" dirty="0" smtClean="0"/>
              <a:t>of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User </a:t>
            </a:r>
            <a:r>
              <a:rPr lang="en-US" dirty="0"/>
              <a:t>events such as clicks, touches, or </a:t>
            </a:r>
            <a:r>
              <a:rPr lang="en-US" dirty="0" smtClean="0"/>
              <a:t>gestures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Number </a:t>
            </a:r>
            <a:r>
              <a:rPr lang="en-US" dirty="0"/>
              <a:t>of system-level </a:t>
            </a:r>
            <a:r>
              <a:rPr lang="en-US" dirty="0" smtClean="0"/>
              <a:t>events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You </a:t>
            </a:r>
            <a:r>
              <a:rPr lang="en-US" dirty="0"/>
              <a:t>can use the Monkey to stress-test applications </a:t>
            </a:r>
            <a:r>
              <a:rPr lang="en-US" dirty="0" smtClean="0"/>
              <a:t>in </a:t>
            </a:r>
            <a:r>
              <a:rPr lang="en-US" dirty="0"/>
              <a:t>a random yet repeatable </a:t>
            </a:r>
            <a:r>
              <a:rPr lang="en-US" dirty="0" smtClean="0"/>
              <a:t>manner</a:t>
            </a:r>
            <a:endParaRPr lang="en-US" sz="2800" dirty="0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07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Adb</a:t>
            </a:r>
            <a:r>
              <a:rPr lang="en-US" dirty="0" smtClean="0"/>
              <a:t> Monkey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Monkey includes a number of options, but they break down into four primary categories:</a:t>
            </a:r>
          </a:p>
          <a:p>
            <a:pPr lvl="1"/>
            <a:r>
              <a:rPr lang="en-US" dirty="0"/>
              <a:t>Basic </a:t>
            </a:r>
            <a:r>
              <a:rPr lang="en-US" dirty="0">
                <a:solidFill>
                  <a:schemeClr val="accent1"/>
                </a:solidFill>
              </a:rPr>
              <a:t>configuration</a:t>
            </a:r>
            <a:r>
              <a:rPr lang="en-US" dirty="0"/>
              <a:t> options, such as setting the number of events to </a:t>
            </a:r>
            <a:r>
              <a:rPr lang="en-US" dirty="0" smtClean="0"/>
              <a:t>attempt</a:t>
            </a:r>
            <a:endParaRPr lang="en-US" dirty="0"/>
          </a:p>
          <a:p>
            <a:pPr lvl="1"/>
            <a:r>
              <a:rPr lang="en-US" dirty="0"/>
              <a:t>Operational </a:t>
            </a:r>
            <a:r>
              <a:rPr lang="en-US" dirty="0">
                <a:solidFill>
                  <a:schemeClr val="accent1"/>
                </a:solidFill>
              </a:rPr>
              <a:t>constraints</a:t>
            </a:r>
            <a:r>
              <a:rPr lang="en-US" dirty="0"/>
              <a:t>, such as restricting the test to a single </a:t>
            </a:r>
            <a:r>
              <a:rPr lang="en-US" dirty="0" smtClean="0"/>
              <a:t>package</a:t>
            </a:r>
            <a:endParaRPr lang="en-US" dirty="0"/>
          </a:p>
          <a:p>
            <a:pPr lvl="1"/>
            <a:r>
              <a:rPr lang="en-US" dirty="0">
                <a:solidFill>
                  <a:schemeClr val="accent1"/>
                </a:solidFill>
              </a:rPr>
              <a:t>Event types and </a:t>
            </a:r>
            <a:r>
              <a:rPr lang="en-US" dirty="0" smtClean="0">
                <a:solidFill>
                  <a:schemeClr val="accent1"/>
                </a:solidFill>
              </a:rPr>
              <a:t>frequencies</a:t>
            </a:r>
            <a:endParaRPr lang="en-US" dirty="0"/>
          </a:p>
          <a:p>
            <a:pPr lvl="1"/>
            <a:r>
              <a:rPr lang="en-US" dirty="0">
                <a:solidFill>
                  <a:schemeClr val="accent1"/>
                </a:solidFill>
              </a:rPr>
              <a:t>Debugging </a:t>
            </a:r>
            <a:r>
              <a:rPr lang="en-US" dirty="0" smtClean="0">
                <a:solidFill>
                  <a:schemeClr val="accent1"/>
                </a:solidFill>
              </a:rPr>
              <a:t>options</a:t>
            </a:r>
            <a:endParaRPr lang="en-US" dirty="0"/>
          </a:p>
          <a:p>
            <a:pPr>
              <a:lnSpc>
                <a:spcPct val="150000"/>
              </a:lnSpc>
            </a:pPr>
            <a:endParaRPr lang="en-US" sz="2800" dirty="0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9108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Adb</a:t>
            </a:r>
            <a:r>
              <a:rPr lang="en-US" dirty="0" smtClean="0"/>
              <a:t> Monkey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the Monkey </a:t>
            </a:r>
            <a:r>
              <a:rPr lang="en-US" dirty="0" smtClean="0"/>
              <a:t>runs it</a:t>
            </a:r>
            <a:r>
              <a:rPr lang="en-US" dirty="0"/>
              <a:t> </a:t>
            </a:r>
            <a:r>
              <a:rPr lang="en-US" i="1" dirty="0">
                <a:solidFill>
                  <a:schemeClr val="accent1"/>
                </a:solidFill>
              </a:rPr>
              <a:t>watches</a:t>
            </a:r>
            <a:r>
              <a:rPr lang="en-US" dirty="0"/>
              <a:t> the system under test and looks for three </a:t>
            </a:r>
            <a:r>
              <a:rPr lang="en-US" dirty="0" smtClean="0"/>
              <a:t>conditions:</a:t>
            </a:r>
            <a:endParaRPr lang="en-US" dirty="0"/>
          </a:p>
          <a:p>
            <a:pPr lvl="1"/>
            <a:r>
              <a:rPr lang="en-US" dirty="0" smtClean="0"/>
              <a:t>If you have constrained the Monkey to run in one or more specific packages, it watches for attempts to navigate to any other packages, and blocks them.</a:t>
            </a:r>
            <a:endParaRPr lang="en-US" dirty="0"/>
          </a:p>
          <a:p>
            <a:pPr lvl="1"/>
            <a:r>
              <a:rPr lang="en-US" dirty="0"/>
              <a:t>If your </a:t>
            </a:r>
            <a:r>
              <a:rPr lang="en-US" dirty="0" smtClean="0"/>
              <a:t>application </a:t>
            </a:r>
            <a:r>
              <a:rPr lang="en-US" dirty="0"/>
              <a:t>crashes or receives any sort of unhandled exception, the Monkey will stop and report the error.</a:t>
            </a:r>
          </a:p>
          <a:p>
            <a:pPr lvl="1"/>
            <a:r>
              <a:rPr lang="en-US" dirty="0"/>
              <a:t>If your application generates an </a:t>
            </a:r>
            <a:r>
              <a:rPr lang="en-US" i="1" dirty="0"/>
              <a:t>application not responding</a:t>
            </a:r>
            <a:r>
              <a:rPr lang="en-US" dirty="0"/>
              <a:t> error, the Monkey will stop and report the error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381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Adb</a:t>
            </a:r>
            <a:r>
              <a:rPr lang="en-US" dirty="0" smtClean="0"/>
              <a:t> Monkey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Simple usage</a:t>
            </a:r>
          </a:p>
          <a:p>
            <a:pPr lvl="1"/>
            <a:r>
              <a:rPr lang="en-US" dirty="0" smtClean="0"/>
              <a:t>Launch app and </a:t>
            </a:r>
            <a:r>
              <a:rPr lang="en-US" dirty="0"/>
              <a:t>send 500 pseudo-random events to it</a:t>
            </a:r>
            <a:endParaRPr lang="en-US" dirty="0" smtClean="0"/>
          </a:p>
          <a:p>
            <a:pPr lvl="2"/>
            <a:r>
              <a:rPr lang="en-US" dirty="0" err="1" smtClean="0"/>
              <a:t>adb</a:t>
            </a:r>
            <a:r>
              <a:rPr lang="en-US" dirty="0" smtClean="0"/>
              <a:t> shell monkey -p </a:t>
            </a:r>
            <a:r>
              <a:rPr lang="en-US" dirty="0" err="1" smtClean="0"/>
              <a:t>io.selendroid.testapp</a:t>
            </a:r>
            <a:r>
              <a:rPr lang="en-US" dirty="0" smtClean="0"/>
              <a:t> -v 500</a:t>
            </a:r>
          </a:p>
          <a:p>
            <a:pPr lvl="1"/>
            <a:r>
              <a:rPr lang="en-US" dirty="0" smtClean="0"/>
              <a:t>Add 500ms delay</a:t>
            </a:r>
            <a:endParaRPr lang="en-US" dirty="0"/>
          </a:p>
          <a:p>
            <a:pPr lvl="2"/>
            <a:r>
              <a:rPr lang="en-US" dirty="0" err="1"/>
              <a:t>adb</a:t>
            </a:r>
            <a:r>
              <a:rPr lang="en-US" dirty="0"/>
              <a:t> shell monkey -p </a:t>
            </a:r>
            <a:r>
              <a:rPr lang="en-US" dirty="0" err="1"/>
              <a:t>io.selendroid.testapp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--throttle </a:t>
            </a:r>
            <a:r>
              <a:rPr lang="en-US" dirty="0" smtClean="0">
                <a:solidFill>
                  <a:schemeClr val="accent1"/>
                </a:solidFill>
              </a:rPr>
              <a:t>500 </a:t>
            </a:r>
            <a:r>
              <a:rPr lang="en-US" dirty="0" smtClean="0"/>
              <a:t>-</a:t>
            </a:r>
            <a:r>
              <a:rPr lang="en-US" dirty="0"/>
              <a:t>v </a:t>
            </a:r>
            <a:r>
              <a:rPr lang="en-US" dirty="0" smtClean="0"/>
              <a:t>500</a:t>
            </a:r>
          </a:p>
          <a:p>
            <a:pPr lvl="1"/>
            <a:r>
              <a:rPr lang="en-US" dirty="0" smtClean="0"/>
              <a:t>Execute exactly the same sequence</a:t>
            </a:r>
            <a:endParaRPr lang="en-US" dirty="0"/>
          </a:p>
          <a:p>
            <a:pPr lvl="2"/>
            <a:r>
              <a:rPr lang="en-US" dirty="0" err="1"/>
              <a:t>adb</a:t>
            </a:r>
            <a:r>
              <a:rPr lang="en-US" dirty="0"/>
              <a:t> shell monkey -p </a:t>
            </a:r>
            <a:r>
              <a:rPr lang="en-US" dirty="0" err="1"/>
              <a:t>io.selendroid.testapp</a:t>
            </a:r>
            <a:r>
              <a:rPr lang="en-US" dirty="0"/>
              <a:t> </a:t>
            </a:r>
            <a:r>
              <a:rPr lang="en-US" dirty="0" smtClean="0">
                <a:solidFill>
                  <a:schemeClr val="accent1"/>
                </a:solidFill>
              </a:rPr>
              <a:t>–s 120 </a:t>
            </a:r>
            <a:r>
              <a:rPr lang="en-US" dirty="0" smtClean="0"/>
              <a:t>-v 500</a:t>
            </a:r>
          </a:p>
          <a:p>
            <a:pPr lvl="2"/>
            <a:r>
              <a:rPr lang="en-US" dirty="0" smtClean="0"/>
              <a:t>-s &lt;seed&gt;</a:t>
            </a:r>
            <a:endParaRPr lang="en-US" dirty="0"/>
          </a:p>
          <a:p>
            <a:pPr lvl="1"/>
            <a:r>
              <a:rPr lang="en-US" dirty="0" smtClean="0"/>
              <a:t>Specify patterns by adding</a:t>
            </a:r>
          </a:p>
          <a:p>
            <a:pPr lvl="2"/>
            <a:r>
              <a:rPr lang="en-US" dirty="0"/>
              <a:t>--</a:t>
            </a:r>
            <a:r>
              <a:rPr lang="en-US" dirty="0" err="1"/>
              <a:t>pct</a:t>
            </a:r>
            <a:r>
              <a:rPr lang="en-US" dirty="0"/>
              <a:t>-touch &lt;percent&gt;</a:t>
            </a:r>
          </a:p>
          <a:p>
            <a:pPr lvl="2"/>
            <a:r>
              <a:rPr lang="en-US" dirty="0"/>
              <a:t>--</a:t>
            </a:r>
            <a:r>
              <a:rPr lang="en-US" dirty="0" err="1"/>
              <a:t>pct-nav</a:t>
            </a:r>
            <a:r>
              <a:rPr lang="en-US" dirty="0"/>
              <a:t> &lt;percent&gt;</a:t>
            </a:r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71780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monkeyrunner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Important</a:t>
            </a:r>
          </a:p>
          <a:p>
            <a:pPr lvl="1"/>
            <a:r>
              <a:rPr lang="en-US" dirty="0"/>
              <a:t> The </a:t>
            </a:r>
            <a:r>
              <a:rPr lang="en-US" dirty="0">
                <a:hlinkClick r:id="rId2"/>
              </a:rPr>
              <a:t>monkeyrunner</a:t>
            </a:r>
            <a:r>
              <a:rPr lang="en-US" dirty="0"/>
              <a:t> tool is not related to the </a:t>
            </a:r>
            <a:r>
              <a:rPr lang="en-US" dirty="0" smtClean="0"/>
              <a:t>monkey tool</a:t>
            </a:r>
          </a:p>
          <a:p>
            <a:r>
              <a:rPr lang="en-US" dirty="0"/>
              <a:t>monkeyrunner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The monkeyrunner tool provides an API </a:t>
            </a:r>
            <a:r>
              <a:rPr lang="en-US" dirty="0" smtClean="0"/>
              <a:t>(Python) for </a:t>
            </a:r>
            <a:r>
              <a:rPr lang="en-US" dirty="0"/>
              <a:t>writing programs that control an Android device or emulator from outside of Android </a:t>
            </a:r>
            <a:r>
              <a:rPr lang="en-US" dirty="0" smtClean="0"/>
              <a:t>code</a:t>
            </a:r>
          </a:p>
          <a:p>
            <a:pPr lvl="1"/>
            <a:r>
              <a:rPr lang="en-US" dirty="0" smtClean="0"/>
              <a:t>With </a:t>
            </a:r>
            <a:r>
              <a:rPr lang="en-US" dirty="0"/>
              <a:t>monkeyrunner, you can write a Python program that installs an Android application or test package, runs it, sends keystrokes to it, takes screenshots of its user interface, and stores screenshots on the workstation.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97898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Espresso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9144000" cy="53340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The Espresso testing framework provides a set of APIs to build UI tests to </a:t>
            </a:r>
            <a:r>
              <a:rPr lang="en-US" dirty="0">
                <a:solidFill>
                  <a:schemeClr val="accent1"/>
                </a:solidFill>
              </a:rPr>
              <a:t>test </a:t>
            </a:r>
            <a:r>
              <a:rPr lang="en-US" dirty="0"/>
              <a:t>user flows </a:t>
            </a:r>
            <a:r>
              <a:rPr lang="en-US" dirty="0">
                <a:solidFill>
                  <a:schemeClr val="accent1"/>
                </a:solidFill>
              </a:rPr>
              <a:t>within an </a:t>
            </a:r>
            <a:r>
              <a:rPr lang="en-US" dirty="0" smtClean="0">
                <a:solidFill>
                  <a:schemeClr val="accent1"/>
                </a:solidFill>
              </a:rPr>
              <a:t>app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Well-suited </a:t>
            </a:r>
            <a:r>
              <a:rPr lang="en-US" dirty="0"/>
              <a:t>for writing </a:t>
            </a:r>
            <a:r>
              <a:rPr lang="en-US" dirty="0">
                <a:solidFill>
                  <a:schemeClr val="accent1"/>
                </a:solidFill>
              </a:rPr>
              <a:t>white box-style automated </a:t>
            </a:r>
            <a:r>
              <a:rPr lang="en-US" dirty="0" smtClean="0">
                <a:solidFill>
                  <a:schemeClr val="accent1"/>
                </a:solidFill>
              </a:rPr>
              <a:t>tests</a:t>
            </a:r>
            <a:r>
              <a:rPr lang="en-US" dirty="0" smtClean="0"/>
              <a:t>, where </a:t>
            </a:r>
            <a:r>
              <a:rPr lang="en-US" dirty="0"/>
              <a:t>the test code utilizes implementation code details from the app under </a:t>
            </a:r>
            <a:r>
              <a:rPr lang="en-US" dirty="0" smtClean="0"/>
              <a:t>test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H</a:t>
            </a:r>
            <a:r>
              <a:rPr lang="en-US" dirty="0" smtClean="0"/>
              <a:t>andles </a:t>
            </a:r>
            <a:r>
              <a:rPr lang="en-US" dirty="0"/>
              <a:t>synchronization between the Instrumentation and the UI thread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US" dirty="0"/>
              <a:t>Requires Android 2.2 (API level 8) or </a:t>
            </a:r>
            <a:r>
              <a:rPr lang="en-US" dirty="0" smtClean="0"/>
              <a:t>higher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FF0000"/>
                </a:solidFill>
                <a:hlinkClick r:id="rId2"/>
              </a:rPr>
              <a:t>Recorder</a:t>
            </a:r>
            <a:r>
              <a:rPr lang="en-US" dirty="0" smtClean="0">
                <a:solidFill>
                  <a:srgbClr val="FF0000"/>
                </a:solidFill>
              </a:rPr>
              <a:t> is available in latest Android Studio</a:t>
            </a:r>
          </a:p>
          <a:p>
            <a:pPr marL="118872" indent="0">
              <a:lnSpc>
                <a:spcPct val="150000"/>
              </a:lnSpc>
              <a:buNone/>
            </a:pPr>
            <a:endParaRPr lang="en-US" sz="2800" dirty="0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690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Espresso Recorder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9144000" cy="53340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How to start it: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Start Android Studio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Open existing project with Android app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cs typeface="Arial" pitchFamily="34" charset="0"/>
              </a:rPr>
              <a:t>Click Run &gt; Record Espresso Test.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cs typeface="Arial" pitchFamily="34" charset="0"/>
              </a:rPr>
              <a:t>...do the recording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cs typeface="Arial" pitchFamily="34" charset="0"/>
              </a:rPr>
              <a:t>Right-click on the test and click Run ‘</a:t>
            </a:r>
            <a:r>
              <a:rPr lang="en-US" dirty="0" err="1">
                <a:cs typeface="Arial" pitchFamily="34" charset="0"/>
              </a:rPr>
              <a:t>testName</a:t>
            </a:r>
            <a:r>
              <a:rPr lang="en-US" dirty="0">
                <a:cs typeface="Arial" pitchFamily="34" charset="0"/>
              </a:rPr>
              <a:t>.’</a:t>
            </a:r>
            <a:endParaRPr lang="en-US" dirty="0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3284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2802</TotalTime>
  <Words>430</Words>
  <Application>Microsoft Office PowerPoint</Application>
  <PresentationFormat>On-screen Show (4:3)</PresentationFormat>
  <Paragraphs>96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Corbel</vt:lpstr>
      <vt:lpstr>Wingdings</vt:lpstr>
      <vt:lpstr>Wingdings 2</vt:lpstr>
      <vt:lpstr>Wingdings 3</vt:lpstr>
      <vt:lpstr>Module</vt:lpstr>
      <vt:lpstr>Android &amp; iOS  Build-In Tools</vt:lpstr>
      <vt:lpstr>Content</vt:lpstr>
      <vt:lpstr>Adb Monkey</vt:lpstr>
      <vt:lpstr>Adb Monkey</vt:lpstr>
      <vt:lpstr>Adb Monkey</vt:lpstr>
      <vt:lpstr>Adb Monkey</vt:lpstr>
      <vt:lpstr>monkeyrunner</vt:lpstr>
      <vt:lpstr>Espresso</vt:lpstr>
      <vt:lpstr>Espresso Recorder</vt:lpstr>
      <vt:lpstr>Espresso</vt:lpstr>
      <vt:lpstr>Espresso</vt:lpstr>
      <vt:lpstr>UI Automator</vt:lpstr>
      <vt:lpstr>UI Automator</vt:lpstr>
      <vt:lpstr>XCTest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Automation Course</dc:title>
  <dc:creator>Strahinski</dc:creator>
  <cp:lastModifiedBy>Mitaka_F1</cp:lastModifiedBy>
  <cp:revision>412</cp:revision>
  <dcterms:created xsi:type="dcterms:W3CDTF">2006-08-16T00:00:00Z</dcterms:created>
  <dcterms:modified xsi:type="dcterms:W3CDTF">2018-04-10T19:56:25Z</dcterms:modified>
</cp:coreProperties>
</file>