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319" r:id="rId2"/>
    <p:sldId id="258" r:id="rId3"/>
    <p:sldId id="308" r:id="rId4"/>
    <p:sldId id="290" r:id="rId5"/>
    <p:sldId id="294" r:id="rId6"/>
    <p:sldId id="293" r:id="rId7"/>
    <p:sldId id="305" r:id="rId8"/>
    <p:sldId id="306" r:id="rId9"/>
    <p:sldId id="285" r:id="rId10"/>
    <p:sldId id="297" r:id="rId11"/>
    <p:sldId id="298" r:id="rId12"/>
    <p:sldId id="320" r:id="rId13"/>
    <p:sldId id="29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74327" autoAdjust="0"/>
  </p:normalViewPr>
  <p:slideViewPr>
    <p:cSldViewPr>
      <p:cViewPr varScale="1">
        <p:scale>
          <a:sx n="54" d="100"/>
          <a:sy n="54" d="100"/>
        </p:scale>
        <p:origin x="18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 are services that can be accessed over a network, for instance via the global internet. Often these web services and their clients communicate via web protocols like HTTP.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9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426FC-0D52-4B6A-8B91-477E8D65DF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g.linkedin.com/pub/dimitar-topuzov/18/470/833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opuzov/qa-academy/tree/master/2015/Web%20Services/C" TargetMode="External"/><Relationship Id="rId2" Type="http://schemas.openxmlformats.org/officeDocument/2006/relationships/hyperlink" Target="https://github.com/dtopuzov/qa-academy/tree/master/2015/Web%20Services/rest-assur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t-assured/rest-assured" TargetMode="External"/><Relationship Id="rId2" Type="http://schemas.openxmlformats.org/officeDocument/2006/relationships/hyperlink" Target="http://rest-assured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t-assured/rest-assured/wiki/GettingStarted" TargetMode="External"/><Relationship Id="rId5" Type="http://schemas.openxmlformats.org/officeDocument/2006/relationships/hyperlink" Target="https://github.com/rest-assured/rest-assured/wiki/ReleaseNotes30" TargetMode="External"/><Relationship Id="rId4" Type="http://schemas.openxmlformats.org/officeDocument/2006/relationships/hyperlink" Target="https://github.com/rest-assured/rest-assured/wik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77200" cy="1219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Web </a:t>
            </a:r>
            <a:r>
              <a:rPr lang="en-US" sz="6000" dirty="0" smtClean="0"/>
              <a:t>Service</a:t>
            </a:r>
            <a:r>
              <a:rPr lang="en-US" sz="6000" dirty="0"/>
              <a:t> </a:t>
            </a:r>
            <a:r>
              <a:rPr lang="en-US" sz="6000" dirty="0" smtClean="0"/>
              <a:t>Intro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2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</a:t>
            </a:r>
            <a:r>
              <a:rPr lang="en-US" dirty="0" smtClean="0"/>
              <a:t>2018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2895600"/>
            <a:ext cx="5202620" cy="1828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57800" y="5105400"/>
            <a:ext cx="58674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16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Multitier Architecture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/>
        </p:nvSpPr>
        <p:spPr>
          <a:xfrm>
            <a:off x="6019800" y="1983742"/>
            <a:ext cx="157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iOS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/>
        </p:nvSpPr>
        <p:spPr>
          <a:xfrm>
            <a:off x="2133600" y="1983742"/>
            <a:ext cx="111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Web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3881345" y="1946385"/>
            <a:ext cx="27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Android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13159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UI Layer</a:t>
            </a:r>
            <a:endParaRPr lang="en-US" sz="2800" b="1" dirty="0">
              <a:solidFill>
                <a:srgbClr val="EAEAEA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1615" y="2530869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70072" y="248276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13159" y="3861729"/>
            <a:ext cx="5683770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13159" y="5192589"/>
            <a:ext cx="5683770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4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Multitier Architecture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996690" y="2038595"/>
            <a:ext cx="3055620" cy="9144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smtClean="0">
                <a:solidFill>
                  <a:schemeClr val="tx1"/>
                </a:solidFill>
                <a:latin typeface="+mn-lt"/>
              </a:rPr>
              <a:t>Presentation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996690" y="3296735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Business logic</a:t>
            </a:r>
            <a:endParaRPr lang="en-US" sz="32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996690" y="4483571"/>
            <a:ext cx="305562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2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Data storage</a:t>
            </a:r>
            <a:endParaRPr lang="en-US" sz="32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0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Multitier Architecture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13756" y="1965044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95320" y="3256420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13756" y="4547796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996690" y="3296735"/>
            <a:ext cx="392811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l"/>
            <a:r>
              <a:rPr lang="en-US" sz="3600" dirty="0" smtClean="0">
                <a:solidFill>
                  <a:schemeClr val="tx1"/>
                </a:solidFill>
                <a:effectLst>
                  <a:reflection blurRad="12700" stA="20000" endPos="50000" dist="12700" dir="5400000" sy="-100000" algn="bl" rotWithShape="0"/>
                </a:effectLst>
                <a:latin typeface="+mn-lt"/>
              </a:rPr>
              <a:t>How to test it?</a:t>
            </a:r>
            <a:endParaRPr lang="en-US" sz="3600" dirty="0">
              <a:solidFill>
                <a:schemeClr val="tx1"/>
              </a:solidFill>
              <a:effectLst>
                <a:reflection blurRad="12700" stA="20000" endPos="50000" dist="127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5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Service Layer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50" y="3571081"/>
            <a:ext cx="1239838" cy="12398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191335" y="4108165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Good way to test business logic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Faster tests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Less fragile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Lower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Maintenance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Not testing what user actually use and see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UI Layer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49066" y="2891828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Test what user see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Slower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More Fragile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Higher Maintenance Cost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0801"/>
            <a:ext cx="1239838" cy="11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Both Layers (1)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49066" y="2891828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4196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Test both Service and UI Layer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reuse of code</a:t>
            </a:r>
            <a:r>
              <a:rPr lang="en-US" dirty="0">
                <a:latin typeface="Arial" pitchFamily="34" charset="0"/>
                <a:cs typeface="Arial" pitchFamily="34" charset="0"/>
              </a:rPr>
              <a:t>, build and CI infrastructure, reporting tools, etc.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30801"/>
            <a:ext cx="1239838" cy="1122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39737"/>
            <a:ext cx="1239838" cy="123983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149066" y="4114800"/>
            <a:ext cx="32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Both Layers (2)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63564" y="2891828"/>
            <a:ext cx="513436" cy="38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934200" y="2362200"/>
            <a:ext cx="1726857" cy="1059256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15764" y="3653576"/>
            <a:ext cx="1726857" cy="1059256"/>
          </a:xfrm>
          <a:prstGeom prst="roundRect">
            <a:avLst/>
          </a:prstGeom>
          <a:solidFill>
            <a:srgbClr val="AF8933"/>
          </a:solidFill>
          <a:ln>
            <a:solidFill>
              <a:srgbClr val="AF89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34200" y="4944952"/>
            <a:ext cx="1726857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992928" cy="5334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Benefits: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Single Code Base</a:t>
            </a:r>
          </a:p>
          <a:p>
            <a:pPr lvl="1">
              <a:lnSpc>
                <a:spcPct val="150000"/>
              </a:lnSpc>
            </a:pPr>
            <a:r>
              <a:rPr lang="fr-FR" dirty="0" err="1">
                <a:latin typeface="Arial" pitchFamily="34" charset="0"/>
                <a:cs typeface="Arial" pitchFamily="34" charset="0"/>
              </a:rPr>
              <a:t>Reuse</a:t>
            </a:r>
            <a:r>
              <a:rPr lang="fr-FR" dirty="0">
                <a:latin typeface="Arial" pitchFamily="34" charset="0"/>
                <a:cs typeface="Arial" pitchFamily="34" charset="0"/>
              </a:rPr>
              <a:t> Code, CI infrastructure,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reporting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  <a:cs typeface="Arial" pitchFamily="34" charset="0"/>
              </a:rPr>
              <a:t>tools</a:t>
            </a:r>
            <a:r>
              <a:rPr lang="fr-FR" dirty="0">
                <a:latin typeface="Arial" pitchFamily="34" charset="0"/>
                <a:cs typeface="Arial" pitchFamily="34" charset="0"/>
              </a:rPr>
              <a:t>, </a:t>
            </a:r>
            <a:r>
              <a:rPr lang="fr-FR" dirty="0" err="1">
                <a:latin typeface="Arial" pitchFamily="34" charset="0"/>
                <a:cs typeface="Arial" pitchFamily="34" charset="0"/>
              </a:rPr>
              <a:t>etc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Disadvantages: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Might be a bit hard to setup for first time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3564" y="3733800"/>
            <a:ext cx="513436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64" y="300587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Code Base Solution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Popular Service Layer Testing Libraries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Rest-assured (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see this Simple Project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Jersey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Axis (for SOAP Services)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.NET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HTTP Client &amp; Json.NET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RestSharp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Sample Project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Assured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REST Assured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Testing and validation of REST services in Java is harder than in dynamic languages such as Ruby and Groovy.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REST </a:t>
            </a:r>
            <a:r>
              <a:rPr lang="en-US" dirty="0"/>
              <a:t>Assured brings the simplicity of using these </a:t>
            </a:r>
            <a:r>
              <a:rPr lang="en-US" dirty="0" smtClean="0"/>
              <a:t>languages </a:t>
            </a:r>
            <a:r>
              <a:rPr lang="en-US" dirty="0"/>
              <a:t>into the Java domain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Web</a:t>
            </a:r>
            <a:r>
              <a:rPr lang="en-US" dirty="0">
                <a:latin typeface="Arial" pitchFamily="34" charset="0"/>
                <a:cs typeface="Arial" pitchFamily="34" charset="0"/>
              </a:rPr>
              <a:t> Site: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http://rest-assured.io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github.com/rest-assured/rest-assured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Wikis: </a:t>
            </a: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github.com/rest-assured/rest-assured/wiki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3.0.0 Release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Notes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Getting Started (up to date with 3.0.0)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Another 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get("/lotto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").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().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body("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lotto.winners.winnerId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",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hasItems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(23, 54));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12" y="1828800"/>
            <a:ext cx="643248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What is Web </a:t>
            </a:r>
            <a:r>
              <a:rPr lang="en-US" dirty="0" smtClean="0">
                <a:cs typeface="Arial" pitchFamily="34" charset="0"/>
              </a:rPr>
              <a:t>Service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Why Web Services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Multitier Software Architectures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Web Services in context of Multitier Software Systems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Testing </a:t>
            </a:r>
            <a:r>
              <a:rPr lang="en-US" dirty="0" smtClean="0">
                <a:cs typeface="Arial" pitchFamily="34" charset="0"/>
              </a:rPr>
              <a:t>Web Services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cs typeface="Arial" pitchFamily="34" charset="0"/>
              </a:rPr>
              <a:t>Approaches &amp; Tools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5105400" cy="47035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2934" y="5616922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when</a:t>
            </a:r>
            <a:r>
              <a:rPr lang="bg-BG" dirty="0" smtClean="0"/>
              <a:t>().get</a:t>
            </a:r>
            <a:r>
              <a:rPr lang="bg-BG" dirty="0"/>
              <a:t>("/store").</a:t>
            </a:r>
          </a:p>
          <a:p>
            <a:r>
              <a:rPr lang="bg-BG" dirty="0"/>
              <a:t>then().</a:t>
            </a:r>
          </a:p>
          <a:p>
            <a:r>
              <a:rPr lang="bg-BG" dirty="0" smtClean="0"/>
              <a:t>body</a:t>
            </a:r>
            <a:r>
              <a:rPr lang="bg-BG" dirty="0"/>
              <a:t>("store.book.</a:t>
            </a:r>
            <a:r>
              <a:rPr lang="bg-BG" dirty="0">
                <a:solidFill>
                  <a:srgbClr val="FF0000"/>
                </a:solidFill>
              </a:rPr>
              <a:t>findAll { it.price &lt; 10 }.</a:t>
            </a:r>
            <a:r>
              <a:rPr lang="bg-BG" dirty="0"/>
              <a:t>title", hasItems("Sayings of </a:t>
            </a:r>
            <a:r>
              <a:rPr lang="bg-BG" dirty="0" smtClean="0"/>
              <a:t>the</a:t>
            </a:r>
            <a:r>
              <a:rPr lang="en-US" dirty="0" smtClean="0"/>
              <a:t> </a:t>
            </a:r>
            <a:r>
              <a:rPr lang="bg-BG" dirty="0" smtClean="0"/>
              <a:t>Century"));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92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Send Requests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Parameters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Add Headers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124200"/>
            <a:ext cx="5486400" cy="354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/>
              <a:t>given().</a:t>
            </a:r>
          </a:p>
          <a:p>
            <a:r>
              <a:rPr lang="bg-BG" sz="2800" dirty="0">
                <a:solidFill>
                  <a:srgbClr val="FF0000"/>
                </a:solidFill>
              </a:rPr>
              <a:t>        param("x", "y").</a:t>
            </a:r>
          </a:p>
          <a:p>
            <a:r>
              <a:rPr lang="bg-BG" sz="2800" dirty="0">
                <a:solidFill>
                  <a:srgbClr val="FF0000"/>
                </a:solidFill>
              </a:rPr>
              <a:t>        header("z", "w").</a:t>
            </a:r>
          </a:p>
          <a:p>
            <a:r>
              <a:rPr lang="bg-BG" sz="2800" dirty="0"/>
              <a:t>when().</a:t>
            </a:r>
          </a:p>
          <a:p>
            <a:r>
              <a:rPr lang="bg-BG" sz="2800" dirty="0"/>
              <a:t>        get("/something").</a:t>
            </a:r>
          </a:p>
          <a:p>
            <a:r>
              <a:rPr lang="bg-BG" sz="2800" dirty="0"/>
              <a:t>then().</a:t>
            </a:r>
          </a:p>
          <a:p>
            <a:r>
              <a:rPr lang="bg-BG" sz="2800" dirty="0"/>
              <a:t>        statusCode(200).</a:t>
            </a:r>
          </a:p>
          <a:p>
            <a:r>
              <a:rPr lang="bg-BG" sz="2800" dirty="0"/>
              <a:t>        body("x.y", equalTo("z"));</a:t>
            </a:r>
          </a:p>
        </p:txBody>
      </p:sp>
    </p:spTree>
    <p:extLst>
      <p:ext uri="{BB962C8B-B14F-4D97-AF65-F5344CB8AC3E}">
        <p14:creationId xmlns:p14="http://schemas.microsoft.com/office/powerpoint/2010/main" val="33893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Getting Started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Extract values after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529209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rgbClr val="FF0000"/>
                </a:solidFill>
              </a:rPr>
              <a:t>String id = </a:t>
            </a:r>
          </a:p>
          <a:p>
            <a:endParaRPr lang="bg-BG" sz="2400" dirty="0"/>
          </a:p>
          <a:p>
            <a:r>
              <a:rPr lang="bg-BG" sz="2400" dirty="0"/>
              <a:t>when()</a:t>
            </a:r>
          </a:p>
          <a:p>
            <a:r>
              <a:rPr lang="bg-BG" sz="2400" dirty="0"/>
              <a:t>    .get(baseURL + "book/{id}", "2279690981")</a:t>
            </a:r>
          </a:p>
          <a:p>
            <a:r>
              <a:rPr lang="bg-BG" sz="2400" dirty="0"/>
              <a:t>.then()</a:t>
            </a:r>
          </a:p>
          <a:p>
            <a:r>
              <a:rPr lang="bg-BG" sz="2400" dirty="0"/>
              <a:t>    .statusCode(200)</a:t>
            </a:r>
          </a:p>
          <a:p>
            <a:r>
              <a:rPr lang="bg-BG" sz="2400" dirty="0">
                <a:solidFill>
                  <a:srgbClr val="FF0000"/>
                </a:solidFill>
              </a:rPr>
              <a:t>.extract()</a:t>
            </a:r>
          </a:p>
          <a:p>
            <a:r>
              <a:rPr lang="bg-BG" sz="2400" dirty="0">
                <a:solidFill>
                  <a:srgbClr val="FF0000"/>
                </a:solidFill>
              </a:rPr>
              <a:t>    .path("ID").toString();</a:t>
            </a:r>
          </a:p>
          <a:p>
            <a:endParaRPr lang="bg-BG" sz="2400" dirty="0"/>
          </a:p>
          <a:p>
            <a:r>
              <a:rPr lang="bg-BG" sz="2400" dirty="0"/>
              <a:t>Assert.assertEquals("Id is not correct", "2279690981", id); </a:t>
            </a:r>
          </a:p>
        </p:txBody>
      </p:sp>
    </p:spTree>
    <p:extLst>
      <p:ext uri="{BB962C8B-B14F-4D97-AF65-F5344CB8AC3E}">
        <p14:creationId xmlns:p14="http://schemas.microsoft.com/office/powerpoint/2010/main" val="1434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152400" y="6673738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Test google search for temperature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will return temperature in current location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check it when it is dynamic?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Just check UI show the same value as the API</a:t>
            </a: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have no access to google temperature APIs so we will use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OpenWeather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APIs.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Service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In the real world a "service" </a:t>
            </a:r>
            <a:r>
              <a:rPr lang="en-US" dirty="0" smtClean="0">
                <a:cs typeface="Arial" pitchFamily="34" charset="0"/>
              </a:rPr>
              <a:t>is:</a:t>
            </a:r>
          </a:p>
          <a:p>
            <a:pPr marL="118872" indent="0">
              <a:buNone/>
            </a:pPr>
            <a:endParaRPr lang="en-US" sz="20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A piece of work performed by a service </a:t>
            </a:r>
            <a:r>
              <a:rPr lang="en-US" dirty="0" smtClean="0">
                <a:cs typeface="Arial" pitchFamily="34" charset="0"/>
              </a:rPr>
              <a:t>provider</a:t>
            </a:r>
          </a:p>
          <a:p>
            <a:pPr marL="457200" lvl="1" indent="0">
              <a:buNone/>
            </a:pPr>
            <a:endParaRPr lang="en-US" sz="2000" dirty="0">
              <a:cs typeface="Arial" pitchFamily="34" charset="0"/>
            </a:endParaRPr>
          </a:p>
          <a:p>
            <a:pPr lvl="1"/>
            <a:r>
              <a:rPr lang="en-US" dirty="0">
                <a:cs typeface="Arial" pitchFamily="34" charset="0"/>
              </a:rPr>
              <a:t>Provides a client (consumer) some desired result by some input </a:t>
            </a:r>
            <a:r>
              <a:rPr lang="en-US" dirty="0" smtClean="0">
                <a:cs typeface="Arial" pitchFamily="34" charset="0"/>
              </a:rPr>
              <a:t>parameters</a:t>
            </a:r>
          </a:p>
          <a:p>
            <a:pPr lvl="1"/>
            <a:endParaRPr lang="en-US" sz="2000" dirty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Has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quality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characteristics</a:t>
            </a:r>
          </a:p>
          <a:p>
            <a:pPr lvl="2"/>
            <a:r>
              <a:rPr lang="en-US" dirty="0" smtClean="0">
                <a:cs typeface="Arial" pitchFamily="34" charset="0"/>
              </a:rPr>
              <a:t>Price, execution time, constraints, etc.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750"/>
            <a:ext cx="9144000" cy="54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Web Service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Web services are </a:t>
            </a:r>
            <a:r>
              <a:rPr lang="en-US" dirty="0">
                <a:solidFill>
                  <a:srgbClr val="FFC000"/>
                </a:solidFill>
                <a:cs typeface="Arial" pitchFamily="34" charset="0"/>
              </a:rPr>
              <a:t>services</a:t>
            </a:r>
            <a:r>
              <a:rPr lang="en-US" dirty="0">
                <a:cs typeface="Arial" pitchFamily="34" charset="0"/>
              </a:rPr>
              <a:t> that can be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accessed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over a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network</a:t>
            </a:r>
          </a:p>
          <a:p>
            <a:pPr marL="118872" indent="0">
              <a:buNone/>
            </a:pPr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Takes some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input</a:t>
            </a:r>
            <a:r>
              <a:rPr lang="en-US" dirty="0" smtClean="0">
                <a:cs typeface="Arial" pitchFamily="34" charset="0"/>
              </a:rPr>
              <a:t>, do some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work</a:t>
            </a:r>
            <a:r>
              <a:rPr lang="en-US" dirty="0" smtClean="0">
                <a:cs typeface="Arial" pitchFamily="34" charset="0"/>
              </a:rPr>
              <a:t> and produces some </a:t>
            </a:r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output</a:t>
            </a:r>
          </a:p>
          <a:p>
            <a:endParaRPr lang="en-US" dirty="0">
              <a:solidFill>
                <a:srgbClr val="FFC000"/>
              </a:solidFill>
              <a:cs typeface="Arial" pitchFamily="34" charset="0"/>
            </a:endParaRPr>
          </a:p>
          <a:p>
            <a:r>
              <a:rPr lang="en-US" dirty="0" smtClean="0">
                <a:solidFill>
                  <a:srgbClr val="FFC000"/>
                </a:solidFill>
                <a:cs typeface="Arial" pitchFamily="34" charset="0"/>
              </a:rPr>
              <a:t>Request-Response</a:t>
            </a:r>
            <a:r>
              <a:rPr lang="en-US" dirty="0" smtClean="0">
                <a:cs typeface="Arial" pitchFamily="34" charset="0"/>
              </a:rPr>
              <a:t> model: </a:t>
            </a:r>
          </a:p>
          <a:p>
            <a:pPr lvl="1"/>
            <a:r>
              <a:rPr lang="en-US" dirty="0" smtClean="0">
                <a:cs typeface="Arial" pitchFamily="34" charset="0"/>
              </a:rPr>
              <a:t>Client request, server responses</a:t>
            </a:r>
          </a:p>
        </p:txBody>
      </p:sp>
    </p:spTree>
    <p:extLst>
      <p:ext uri="{BB962C8B-B14F-4D97-AF65-F5344CB8AC3E}">
        <p14:creationId xmlns:p14="http://schemas.microsoft.com/office/powerpoint/2010/main" val="32303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Web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1100" y="2895600"/>
            <a:ext cx="6896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“ A </a:t>
            </a:r>
            <a:r>
              <a:rPr lang="en-US" sz="2800" b="1" i="1" dirty="0"/>
              <a:t>software system designed to support interoperable machine-to-machine interaction over a network</a:t>
            </a:r>
            <a:r>
              <a:rPr lang="en-US" sz="2800" b="1" i="1" dirty="0" smtClean="0"/>
              <a:t>… "</a:t>
            </a:r>
            <a:endParaRPr lang="en-US" sz="2800" b="1" i="1" dirty="0"/>
          </a:p>
        </p:txBody>
      </p:sp>
      <p:sp>
        <p:nvSpPr>
          <p:cNvPr id="9" name="Rectangle 8"/>
          <p:cNvSpPr/>
          <p:nvPr/>
        </p:nvSpPr>
        <p:spPr>
          <a:xfrm>
            <a:off x="5715000" y="5772733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W3C </a:t>
            </a:r>
            <a:r>
              <a:rPr lang="en-US" sz="2800" b="1" i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8780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</a:t>
            </a:r>
            <a:r>
              <a:rPr lang="bg-BG" dirty="0" smtClean="0"/>
              <a:t> </a:t>
            </a:r>
            <a:r>
              <a:rPr lang="en-US" dirty="0" smtClean="0"/>
              <a:t>and 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7155" y="5562600"/>
            <a:ext cx="2571011" cy="380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.NET Web Application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6002397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Runs on Window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422355" y="5562600"/>
            <a:ext cx="426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Weather service implemented in Java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641555" y="6002397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Runs on Linux</a:t>
            </a:r>
            <a:endParaRPr lang="en-US" b="1" dirty="0"/>
          </a:p>
        </p:txBody>
      </p:sp>
      <p:pic>
        <p:nvPicPr>
          <p:cNvPr id="9" name="Picture 2" descr="A client sends a request message to a web service, and gets a response message ba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2" y="1973858"/>
            <a:ext cx="7357932" cy="351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Web Services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2286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Reuse </a:t>
            </a:r>
            <a:r>
              <a:rPr lang="en-US" dirty="0">
                <a:latin typeface="Arial" pitchFamily="34" charset="0"/>
                <a:cs typeface="Arial" pitchFamily="34" charset="0"/>
              </a:rPr>
              <a:t>application 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Ideally</a:t>
            </a:r>
            <a:r>
              <a:rPr lang="en-US" dirty="0">
                <a:latin typeface="Arial" pitchFamily="34" charset="0"/>
                <a:cs typeface="Arial" pitchFamily="34" charset="0"/>
              </a:rPr>
              <a:t>, there will only be one type of each application component, and anyone can use it in their application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657600"/>
            <a:ext cx="3086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Monolithic Apps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/>
        </p:nvSpPr>
        <p:spPr>
          <a:xfrm>
            <a:off x="6190151" y="2330925"/>
            <a:ext cx="253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iOS: Objective C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/>
        </p:nvSpPr>
        <p:spPr>
          <a:xfrm>
            <a:off x="712439" y="2311116"/>
            <a:ext cx="2335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Web: ASP .NET</a:t>
            </a:r>
            <a:endParaRPr lang="en-US" sz="24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3451295" y="2311117"/>
            <a:ext cx="23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Android: Java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2438" y="2858242"/>
            <a:ext cx="2335562" cy="1485157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App</a:t>
            </a:r>
          </a:p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UI &amp; Logic</a:t>
            </a:r>
            <a:endParaRPr lang="en-US" sz="2800" b="1" dirty="0" smtClean="0">
              <a:solidFill>
                <a:srgbClr val="EAEAEA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2438" y="5029200"/>
            <a:ext cx="7813274" cy="1059256"/>
          </a:xfrm>
          <a:prstGeom prst="roundRect">
            <a:avLst/>
          </a:prstGeom>
          <a:solidFill>
            <a:srgbClr val="82A033"/>
          </a:solidFill>
          <a:ln>
            <a:solidFill>
              <a:srgbClr val="85A63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Layer</a:t>
            </a:r>
            <a:endParaRPr lang="en-US" sz="2800" b="1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51294" y="2858242"/>
            <a:ext cx="2335562" cy="1485157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App</a:t>
            </a:r>
          </a:p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UI &amp; Logic</a:t>
            </a:r>
            <a:endParaRPr lang="en-US" sz="2800" b="1" dirty="0" smtClean="0">
              <a:solidFill>
                <a:srgbClr val="EAEAEA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90150" y="2858242"/>
            <a:ext cx="2335562" cy="1485157"/>
          </a:xfrm>
          <a:prstGeom prst="roundRect">
            <a:avLst/>
          </a:prstGeom>
          <a:solidFill>
            <a:srgbClr val="B1323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App</a:t>
            </a:r>
          </a:p>
          <a:p>
            <a:pPr algn="ctr"/>
            <a:r>
              <a:rPr lang="en-US" sz="2800" b="1" dirty="0" smtClean="0">
                <a:solidFill>
                  <a:srgbClr val="EAEAEA"/>
                </a:solidFill>
              </a:rPr>
              <a:t>UI &amp; Logic</a:t>
            </a:r>
            <a:endParaRPr lang="en-US" sz="2800" b="1" dirty="0" smtClean="0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2692</TotalTime>
  <Words>738</Words>
  <Application>Microsoft Office PowerPoint</Application>
  <PresentationFormat>On-screen Show (4:3)</PresentationFormat>
  <Paragraphs>204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Web Service Intro</vt:lpstr>
      <vt:lpstr>Content</vt:lpstr>
      <vt:lpstr>What is a Service</vt:lpstr>
      <vt:lpstr>Example</vt:lpstr>
      <vt:lpstr>What is a Web Service</vt:lpstr>
      <vt:lpstr>What is a Web Service</vt:lpstr>
      <vt:lpstr>Web Service and Client</vt:lpstr>
      <vt:lpstr>Why Web Services</vt:lpstr>
      <vt:lpstr>Monolithic Apps</vt:lpstr>
      <vt:lpstr>Multitier Architecture</vt:lpstr>
      <vt:lpstr>Multitier Architecture</vt:lpstr>
      <vt:lpstr>Multitier Architecture</vt:lpstr>
      <vt:lpstr>Testing Service Layer</vt:lpstr>
      <vt:lpstr>Testing UI Layer</vt:lpstr>
      <vt:lpstr>Testing Both Layers (1)</vt:lpstr>
      <vt:lpstr>Testing Both Layers (2)</vt:lpstr>
      <vt:lpstr>Single Code Base Solution</vt:lpstr>
      <vt:lpstr>REST Assured</vt:lpstr>
      <vt:lpstr>REST Getting Started</vt:lpstr>
      <vt:lpstr>REST Getting Started</vt:lpstr>
      <vt:lpstr>REST Getting Started</vt:lpstr>
      <vt:lpstr>REST Getting Started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273</cp:revision>
  <dcterms:created xsi:type="dcterms:W3CDTF">2006-08-16T00:00:00Z</dcterms:created>
  <dcterms:modified xsi:type="dcterms:W3CDTF">2018-05-21T20:46:01Z</dcterms:modified>
</cp:coreProperties>
</file>