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274" r:id="rId3"/>
    <p:sldId id="452" r:id="rId4"/>
    <p:sldId id="457" r:id="rId5"/>
    <p:sldId id="446" r:id="rId6"/>
    <p:sldId id="454" r:id="rId7"/>
    <p:sldId id="453" r:id="rId8"/>
    <p:sldId id="455" r:id="rId9"/>
    <p:sldId id="458" r:id="rId10"/>
    <p:sldId id="460" r:id="rId11"/>
    <p:sldId id="459" r:id="rId12"/>
    <p:sldId id="461" r:id="rId13"/>
    <p:sldId id="462" r:id="rId14"/>
    <p:sldId id="471" r:id="rId15"/>
    <p:sldId id="467" r:id="rId16"/>
    <p:sldId id="468" r:id="rId17"/>
    <p:sldId id="464" r:id="rId18"/>
    <p:sldId id="466" r:id="rId19"/>
    <p:sldId id="473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5EFC88A-AEA4-4DA2-A414-CAEDCDC9F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1452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785AAAC-97E4-4EBD-A48D-B37F94190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8785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D88987-21BD-4223-9FF0-97C37BCFA3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16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60FAC8-C34C-4330-BA16-CD75ADCE9E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58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130/" TargetMode="External"/><Relationship Id="rId2" Type="http://schemas.openxmlformats.org/officeDocument/2006/relationships/hyperlink" Target="https://it-kariera.mon.bg/e-lear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b.com/groups/training.for.it.career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130/" TargetMode="External"/><Relationship Id="rId2" Type="http://schemas.openxmlformats.org/officeDocument/2006/relationships/hyperlink" Target="mailto:school@elsys-bg.org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harp-book.softuni.b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visualstudio.com/" TargetMode="External"/><Relationship Id="rId7" Type="http://schemas.openxmlformats.org/officeDocument/2006/relationships/hyperlink" Target="http://www.monodevelo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dotnetfiddle.net/" TargetMode="External"/><Relationship Id="rId4" Type="http://schemas.openxmlformats.org/officeDocument/2006/relationships/hyperlink" Target="http://www.monodevelop.com/downloa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0412" y="457200"/>
            <a:ext cx="10729699" cy="1095352"/>
          </a:xfrm>
        </p:spPr>
        <p:txBody>
          <a:bodyPr>
            <a:normAutofit/>
          </a:bodyPr>
          <a:lstStyle/>
          <a:p>
            <a:r>
              <a:rPr lang="bg-BG" dirty="0"/>
              <a:t>Обучение за ИТ кариера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676400"/>
            <a:ext cx="8138899" cy="1497906"/>
          </a:xfrm>
        </p:spPr>
        <p:txBody>
          <a:bodyPr>
            <a:normAutofit/>
          </a:bodyPr>
          <a:lstStyle/>
          <a:p>
            <a:r>
              <a:rPr lang="bg-BG" dirty="0"/>
              <a:t>Учебен план, учебни програми, учебни материали, обучения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14515-ED35-4327-8A7F-69913D07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3" y="3505200"/>
            <a:ext cx="4419600" cy="27495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 rot="1499607">
            <a:off x="4850603" y="3637140"/>
            <a:ext cx="2347671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81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F7BEB-5794-4131-BA57-3CED1D6C4A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Ресурси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D0D-AC9E-424C-AAA6-F28CC52BCF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/>
              <a:t>Онлайн платформа на МОН за учебни ресурси:</a:t>
            </a:r>
          </a:p>
          <a:p>
            <a:pPr lvl="1"/>
            <a:r>
              <a:rPr lang="en-US" dirty="0">
                <a:hlinkClick r:id="rId2"/>
              </a:rPr>
              <a:t>https://it-kariera.mon.bg/e-learning</a:t>
            </a:r>
            <a:endParaRPr lang="bg-BG" dirty="0"/>
          </a:p>
          <a:p>
            <a:pPr lvl="1"/>
            <a:r>
              <a:rPr lang="bg-BG" dirty="0"/>
              <a:t>Там се качват учебните ресурси + видео за онлайн участниците</a:t>
            </a:r>
          </a:p>
          <a:p>
            <a:pPr>
              <a:spcBef>
                <a:spcPts val="1800"/>
              </a:spcBef>
            </a:pPr>
            <a:r>
              <a:rPr lang="bg-BG" dirty="0"/>
              <a:t>Дискусии по учебния материал:</a:t>
            </a:r>
          </a:p>
          <a:p>
            <a:pPr lvl="1"/>
            <a:r>
              <a:rPr lang="en-US" dirty="0">
                <a:hlinkClick r:id="rId3"/>
              </a:rPr>
              <a:t>https://softuni.bg/forum/categories/130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Неофициална </a:t>
            </a:r>
            <a:r>
              <a:rPr lang="en-US" dirty="0"/>
              <a:t>Facebook </a:t>
            </a:r>
            <a:r>
              <a:rPr lang="bg-BG" dirty="0"/>
              <a:t>група на проекта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https://fb.com/groups/training.for.it.career.bg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FB2B3A8-FAFB-4076-8CB9-F592ED868B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9FF66-2EB4-4211-8FDD-97D95B4C32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590" y="39688"/>
            <a:ext cx="9383798" cy="1111250"/>
          </a:xfrm>
        </p:spPr>
        <p:txBody>
          <a:bodyPr/>
          <a:lstStyle/>
          <a:p>
            <a:r>
              <a:rPr lang="bg-BG" dirty="0"/>
              <a:t>Обучение за ИТ кариера в София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204-32EF-4F9D-98C7-EF11B78262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90" y="1150938"/>
            <a:ext cx="11611059" cy="5570537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Изпълнява се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ТУЕС</a:t>
            </a:r>
            <a:r>
              <a:rPr lang="bg-BG" dirty="0"/>
              <a:t> в партньорство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СофтУни</a:t>
            </a:r>
          </a:p>
          <a:p>
            <a:pPr lvl="1"/>
            <a:r>
              <a:rPr lang="bg-BG" dirty="0"/>
              <a:t>Сутрешна група: понеделник и сряда, 9-12 часа @ СофтУни</a:t>
            </a:r>
          </a:p>
          <a:p>
            <a:pPr lvl="1"/>
            <a:r>
              <a:rPr lang="bg-BG" dirty="0"/>
              <a:t>Следобедна група: понеделник и сряда, 15-18 часа @ СофтУни</a:t>
            </a:r>
          </a:p>
          <a:p>
            <a:pPr lvl="1"/>
            <a:r>
              <a:rPr lang="bg-BG" dirty="0"/>
              <a:t>Онлайн група: учи вкъщи, идва на живо само на изпит</a:t>
            </a:r>
          </a:p>
          <a:p>
            <a:pPr>
              <a:spcBef>
                <a:spcPts val="1200"/>
              </a:spcBef>
            </a:pPr>
            <a:r>
              <a:rPr lang="bg-BG" dirty="0"/>
              <a:t>Старт: 2</a:t>
            </a:r>
            <a:r>
              <a:rPr lang="en-US" dirty="0"/>
              <a:t>2</a:t>
            </a:r>
            <a:r>
              <a:rPr lang="bg-BG" dirty="0"/>
              <a:t> януари 2018 г.</a:t>
            </a:r>
          </a:p>
          <a:p>
            <a:pPr>
              <a:spcBef>
                <a:spcPts val="1200"/>
              </a:spcBef>
            </a:pPr>
            <a:r>
              <a:rPr lang="bg-BG" dirty="0"/>
              <a:t>За административни въпроси:</a:t>
            </a:r>
          </a:p>
          <a:p>
            <a:pPr lvl="1"/>
            <a:r>
              <a:rPr lang="bg-BG" dirty="0"/>
              <a:t>ТУЕС, Лилия Тодорова,</a:t>
            </a:r>
            <a:r>
              <a:rPr lang="en-US" dirty="0"/>
              <a:t> 02 / 875 10 94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school@elsys-bg.org</a:t>
            </a:r>
            <a:endParaRPr lang="bg-BG" dirty="0"/>
          </a:p>
          <a:p>
            <a:r>
              <a:rPr lang="bg-BG" dirty="0"/>
              <a:t>За въпроси по учебния материал: </a:t>
            </a:r>
            <a:r>
              <a:rPr lang="en-US" dirty="0">
                <a:hlinkClick r:id="rId3"/>
              </a:rPr>
              <a:t>https://softuni.bg/forum/categories/130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36A3C08-3BDE-4EA0-8DF4-4D6FEAE9B50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57B67-82FA-4AF0-829F-337489A349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>
            <a:normAutofit/>
          </a:bodyPr>
          <a:lstStyle/>
          <a:p>
            <a:r>
              <a:rPr lang="bg-BG" sz="3700" dirty="0"/>
              <a:t>За втория курс „Програмиране"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5EDC-35CB-48B3-AD55-E365AAA416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5884" y="1150938"/>
            <a:ext cx="11618766" cy="5570537"/>
          </a:xfrm>
        </p:spPr>
        <p:txBody>
          <a:bodyPr>
            <a:normAutofit/>
          </a:bodyPr>
          <a:lstStyle/>
          <a:p>
            <a:r>
              <a:rPr lang="bg-BG" dirty="0"/>
              <a:t>Курсът „Програмиране" –  72 учебни часа</a:t>
            </a:r>
          </a:p>
          <a:p>
            <a:pPr lvl="1"/>
            <a:r>
              <a:rPr lang="bg-BG" dirty="0"/>
              <a:t>Сорс контрол, типове данни, масиви и списъци </a:t>
            </a:r>
          </a:p>
          <a:p>
            <a:pPr lvl="1"/>
            <a:r>
              <a:rPr lang="bg-BG" dirty="0"/>
              <a:t>Речници и </a:t>
            </a:r>
            <a:r>
              <a:rPr lang="bg-BG" noProof="1"/>
              <a:t>хеш</a:t>
            </a:r>
            <a:r>
              <a:rPr lang="bg-BG" dirty="0"/>
              <a:t>-таблици, дебъгване, стрингове</a:t>
            </a:r>
          </a:p>
          <a:p>
            <a:pPr lvl="1"/>
            <a:r>
              <a:rPr lang="bg-BG" dirty="0"/>
              <a:t>Многомерни масиви</a:t>
            </a:r>
          </a:p>
          <a:p>
            <a:pPr>
              <a:spcBef>
                <a:spcPts val="1800"/>
              </a:spcBef>
            </a:pPr>
            <a:r>
              <a:rPr lang="bg-BG" dirty="0"/>
              <a:t>Практически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изпит</a:t>
            </a:r>
            <a:r>
              <a:rPr lang="bg-BG" dirty="0"/>
              <a:t> по програмиране:</a:t>
            </a:r>
            <a:endParaRPr lang="en-US" dirty="0"/>
          </a:p>
          <a:p>
            <a:pPr lvl="1"/>
            <a:r>
              <a:rPr lang="bg-BG" dirty="0"/>
              <a:t>Първа изпитна дата: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.201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 г.</a:t>
            </a:r>
          </a:p>
          <a:p>
            <a:pPr lvl="1"/>
            <a:r>
              <a:rPr lang="bg-BG" dirty="0"/>
              <a:t>Продължителност: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6 часа.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1D2D75-C5D7-448D-B08D-B90EDFD7E2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1250" y="39688"/>
            <a:ext cx="9406138" cy="1111250"/>
          </a:xfrm>
        </p:spPr>
        <p:txBody>
          <a:bodyPr/>
          <a:lstStyle/>
          <a:p>
            <a:r>
              <a:rPr lang="bg-BG" dirty="0"/>
              <a:t>Преподавател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0812" y="1524000"/>
            <a:ext cx="8283576" cy="4587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Иво Христов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dirty="0"/>
              <a:t>Топ </a:t>
            </a:r>
            <a:r>
              <a:rPr lang="ru-RU" dirty="0"/>
              <a:t>студент и трейнър в СофтУни 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ru-RU" dirty="0"/>
              <a:t>Висше образование със специалност Маркетинг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ru-RU" dirty="0"/>
              <a:t>Интереси свързани главно с Java и JavaScript технологиите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3AC09-F6F9-48A2-8593-3635211320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5637" y="2057400"/>
            <a:ext cx="2819399" cy="29219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F8FBE2-009F-4E84-A44C-00AB4F44F0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064" y="39688"/>
            <a:ext cx="9420323" cy="1111250"/>
          </a:xfrm>
        </p:spPr>
        <p:txBody>
          <a:bodyPr/>
          <a:lstStyle/>
          <a:p>
            <a:r>
              <a:rPr lang="bg-BG" dirty="0"/>
              <a:t>Упражнения и домашни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90" y="1150938"/>
            <a:ext cx="11611059" cy="5570537"/>
          </a:xfrm>
        </p:spPr>
        <p:txBody>
          <a:bodyPr>
            <a:normAutofit/>
          </a:bodyPr>
          <a:lstStyle/>
          <a:p>
            <a:r>
              <a:rPr lang="bg-BG" dirty="0"/>
              <a:t>Упражненията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важни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Програмирането се учи с писане,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писане</a:t>
            </a:r>
            <a:r>
              <a:rPr lang="bg-BG" dirty="0"/>
              <a:t>!</a:t>
            </a:r>
          </a:p>
          <a:p>
            <a:pPr lvl="1"/>
            <a:r>
              <a:rPr lang="bg-BG" dirty="0"/>
              <a:t>Трябва да програмирате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ден</a:t>
            </a:r>
            <a:r>
              <a:rPr lang="bg-BG" dirty="0"/>
              <a:t>!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Във всяко учебно занятие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задачи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Решаваме част от задачите в клас</a:t>
            </a:r>
            <a:endParaRPr lang="en-US" dirty="0"/>
          </a:p>
          <a:p>
            <a:pPr lvl="1"/>
            <a:r>
              <a:rPr lang="bg-BG" dirty="0"/>
              <a:t>Останалите остават за домашно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Решенията се качват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judge.softuni.bg</a:t>
            </a: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51812" y="2941200"/>
            <a:ext cx="3278324" cy="208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3E006DA-C6D3-4EFC-94B7-EF704D41507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1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Система за онлайн оценяване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dirty="0"/>
              <a:t>Всички изпити и домашни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тестват автоматизирано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През онлайн </a:t>
            </a:r>
            <a:r>
              <a:rPr lang="en-US" dirty="0"/>
              <a:t>judge </a:t>
            </a:r>
            <a:r>
              <a:rPr lang="bg-BG" dirty="0"/>
              <a:t>система: </a:t>
            </a:r>
            <a:r>
              <a:rPr lang="en-US" dirty="0">
                <a:hlinkClick r:id="rId2"/>
              </a:rPr>
              <a:t>judge.softuni.bg</a:t>
            </a:r>
            <a:endParaRPr lang="en-US" dirty="0"/>
          </a:p>
          <a:p>
            <a:pPr lvl="1"/>
            <a:r>
              <a:rPr lang="bg-BG" dirty="0"/>
              <a:t>Ще я ползвате на всяко учебно занятие</a:t>
            </a:r>
            <a:endParaRPr lang="en-US" dirty="0"/>
          </a:p>
          <a:p>
            <a:pPr lvl="1"/>
            <a:r>
              <a:rPr lang="bg-BG" dirty="0"/>
              <a:t>Влиза се с безплатен </a:t>
            </a:r>
            <a:r>
              <a:rPr lang="en-US" dirty="0">
                <a:hlinkClick r:id="rId3"/>
              </a:rPr>
              <a:t>softuni.bg</a:t>
            </a:r>
            <a:r>
              <a:rPr lang="en-US" dirty="0"/>
              <a:t> </a:t>
            </a:r>
            <a:r>
              <a:rPr lang="bg-BG" dirty="0"/>
              <a:t>акаунт</a:t>
            </a:r>
            <a:endParaRPr lang="en-US" dirty="0"/>
          </a:p>
          <a:p>
            <a:r>
              <a:rPr lang="bg-BG" dirty="0"/>
              <a:t>Как работи тестването в</a:t>
            </a:r>
            <a:r>
              <a:rPr lang="en-US" dirty="0"/>
              <a:t> judge </a:t>
            </a:r>
            <a:r>
              <a:rPr lang="bg-BG" dirty="0"/>
              <a:t>системата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Качвате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кода </a:t>
            </a:r>
            <a:r>
              <a:rPr lang="en-US" dirty="0"/>
              <a:t>(</a:t>
            </a:r>
            <a:r>
              <a:rPr lang="bg-BG" dirty="0"/>
              <a:t>програмата)</a:t>
            </a:r>
            <a:endParaRPr lang="en-US" dirty="0"/>
          </a:p>
          <a:p>
            <a:pPr lvl="1"/>
            <a:r>
              <a:rPr lang="bg-BG" dirty="0"/>
              <a:t>Програмата се проверява с поредица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тестове</a:t>
            </a:r>
          </a:p>
          <a:p>
            <a:pPr lvl="1"/>
            <a:r>
              <a:rPr lang="bg-BG" dirty="0"/>
              <a:t>За всеки успешен тест получавате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6B673-6EFF-4A5C-B57A-9C384C05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5675740"/>
            <a:ext cx="2081100" cy="742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B894B0A-85A6-4FAD-8F30-290CC1A34B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29D97-2BBB-45DB-9A6D-AADEEDBE72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Учебник по "Основи на програмирането"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4D3F84A-29A8-4071-AA35-A1460291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0" y="2057400"/>
            <a:ext cx="2185950" cy="3107985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32C36A-C35B-4903-8C9E-E0EF0896F8FE}"/>
              </a:ext>
            </a:extLst>
          </p:cNvPr>
          <p:cNvSpPr/>
          <p:nvPr/>
        </p:nvSpPr>
        <p:spPr>
          <a:xfrm>
            <a:off x="3007156" y="2133600"/>
            <a:ext cx="868521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 indent="-2667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"</a:t>
            </a: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Основи на програмирането със 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C#</a:t>
            </a:r>
            <a:r>
              <a:rPr lang="en-US" sz="3200" dirty="0">
                <a:solidFill>
                  <a:prstClr val="white"/>
                </a:solidFill>
              </a:rPr>
              <a:t>",</a:t>
            </a:r>
            <a:br>
              <a:rPr lang="bg-BG" sz="3200" dirty="0">
                <a:solidFill>
                  <a:prstClr val="white"/>
                </a:solidFill>
              </a:rPr>
            </a:br>
            <a:r>
              <a:rPr lang="bg-BG" sz="3200" dirty="0">
                <a:solidFill>
                  <a:prstClr val="white"/>
                </a:solidFill>
              </a:rPr>
              <a:t>д-р Светлин Наков и колектив</a:t>
            </a:r>
            <a:r>
              <a:rPr lang="en-US" sz="3200" dirty="0">
                <a:solidFill>
                  <a:prstClr val="white"/>
                </a:solidFill>
              </a:rPr>
              <a:t>, 2017</a:t>
            </a:r>
          </a:p>
          <a:p>
            <a:pPr marL="533400" lvl="1" indent="-2667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Българска версия</a:t>
            </a:r>
            <a:r>
              <a:rPr lang="en-US" sz="3200" dirty="0">
                <a:solidFill>
                  <a:prstClr val="white"/>
                </a:solidFill>
              </a:rPr>
              <a:t> (</a:t>
            </a:r>
            <a:r>
              <a:rPr lang="bg-BG" sz="3200" dirty="0">
                <a:solidFill>
                  <a:prstClr val="white"/>
                </a:solidFill>
              </a:rPr>
              <a:t>в </a:t>
            </a:r>
            <a:r>
              <a:rPr lang="en-US" sz="3200" dirty="0">
                <a:solidFill>
                  <a:prstClr val="white"/>
                </a:solidFill>
              </a:rPr>
              <a:t>PDF,</a:t>
            </a:r>
            <a:r>
              <a:rPr lang="bg-BG" sz="3200" dirty="0">
                <a:solidFill>
                  <a:prstClr val="white"/>
                </a:solidFill>
              </a:rPr>
              <a:t> </a:t>
            </a:r>
            <a:r>
              <a:rPr lang="en-US" sz="3200" dirty="0">
                <a:solidFill>
                  <a:prstClr val="white"/>
                </a:solidFill>
              </a:rPr>
              <a:t>HTML, </a:t>
            </a:r>
            <a:r>
              <a:rPr lang="en-US" sz="3200" noProof="1">
                <a:solidFill>
                  <a:prstClr val="white"/>
                </a:solidFill>
              </a:rPr>
              <a:t>ePub</a:t>
            </a:r>
            <a:r>
              <a:rPr lang="bg-BG" sz="3200" noProof="1">
                <a:solidFill>
                  <a:prstClr val="white"/>
                </a:solidFill>
              </a:rPr>
              <a:t>, </a:t>
            </a:r>
            <a:r>
              <a:rPr lang="en-US" sz="3200" noProof="1">
                <a:solidFill>
                  <a:prstClr val="white"/>
                </a:solidFill>
              </a:rPr>
              <a:t>Kindle</a:t>
            </a:r>
            <a:r>
              <a:rPr lang="bg-BG" sz="3200" dirty="0">
                <a:solidFill>
                  <a:prstClr val="white"/>
                </a:solidFill>
              </a:rPr>
              <a:t> и други формати</a:t>
            </a:r>
            <a:r>
              <a:rPr lang="en-US" sz="3200" dirty="0">
                <a:solidFill>
                  <a:prstClr val="white"/>
                </a:solidFill>
              </a:rPr>
              <a:t>)</a:t>
            </a:r>
          </a:p>
          <a:p>
            <a:pPr marL="533400" lvl="1" indent="-2667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Свободно изтегляне от</a:t>
            </a:r>
            <a:r>
              <a:rPr lang="en-US" sz="3200" dirty="0">
                <a:solidFill>
                  <a:prstClr val="white"/>
                </a:solidFill>
              </a:rPr>
              <a:t>: </a:t>
            </a:r>
            <a:r>
              <a:rPr lang="en-US" sz="3200" dirty="0">
                <a:solidFill>
                  <a:prstClr val="white"/>
                </a:solidFill>
                <a:hlinkClick r:id="rId4"/>
              </a:rPr>
              <a:t>csharp-book.softuni.bg</a:t>
            </a:r>
            <a:endParaRPr lang="bg-BG" sz="32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9C0A1F7-42FB-47D7-9CA6-7ACDF33441D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Препоръчителен софтуер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Софтуер за обучението в настоящия курс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Win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Visual Studio Community 2017</a:t>
            </a:r>
            <a:r>
              <a:rPr lang="en-US" dirty="0"/>
              <a:t> (</a:t>
            </a:r>
            <a:r>
              <a:rPr lang="bg-BG" dirty="0"/>
              <a:t>безплатна версия на </a:t>
            </a:r>
            <a:r>
              <a:rPr lang="en-US" dirty="0"/>
              <a:t>VS 201</a:t>
            </a:r>
            <a:r>
              <a:rPr lang="bg-BG" dirty="0"/>
              <a:t>7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Visual Studio 201</a:t>
            </a:r>
            <a:r>
              <a:rPr lang="bg-BG" dirty="0"/>
              <a:t>5</a:t>
            </a:r>
            <a:r>
              <a:rPr lang="en-US" dirty="0"/>
              <a:t> / 201</a:t>
            </a:r>
            <a:r>
              <a:rPr lang="bg-BG" dirty="0"/>
              <a:t>3</a:t>
            </a:r>
            <a:r>
              <a:rPr lang="en-US" dirty="0"/>
              <a:t> / 201</a:t>
            </a:r>
            <a:r>
              <a:rPr lang="bg-BG" dirty="0"/>
              <a:t>2</a:t>
            </a:r>
            <a:r>
              <a:rPr lang="en-US" dirty="0"/>
              <a:t> </a:t>
            </a:r>
            <a:r>
              <a:rPr lang="bg-BG" dirty="0"/>
              <a:t>също може (но не се препоръчва)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Алтернативи:</a:t>
            </a:r>
          </a:p>
          <a:p>
            <a:pPr lvl="2">
              <a:lnSpc>
                <a:spcPct val="110000"/>
              </a:lnSpc>
            </a:pPr>
            <a:r>
              <a:rPr lang="en-US" dirty="0" err="1">
                <a:hlinkClick r:id="rId4"/>
              </a:rPr>
              <a:t>MonoDevelop</a:t>
            </a:r>
            <a:r>
              <a:rPr lang="en-US" dirty="0"/>
              <a:t> (</a:t>
            </a:r>
            <a:r>
              <a:rPr lang="bg-BG" dirty="0"/>
              <a:t>за </a:t>
            </a:r>
            <a:r>
              <a:rPr lang="en-US" dirty="0"/>
              <a:t>Mac,</a:t>
            </a:r>
            <a:r>
              <a:rPr lang="bg-BG" dirty="0"/>
              <a:t> </a:t>
            </a:r>
            <a:r>
              <a:rPr lang="en-US" dirty="0"/>
              <a:t>Linux</a:t>
            </a:r>
            <a:r>
              <a:rPr lang="bg-BG" dirty="0"/>
              <a:t> и </a:t>
            </a:r>
            <a:r>
              <a:rPr lang="en-US" dirty="0"/>
              <a:t>Windows)</a:t>
            </a:r>
            <a:endParaRPr lang="bg-BG" dirty="0"/>
          </a:p>
          <a:p>
            <a:pPr lvl="2">
              <a:lnSpc>
                <a:spcPct val="110000"/>
              </a:lnSpc>
            </a:pPr>
            <a:r>
              <a:rPr lang="en-US" dirty="0" err="1">
                <a:hlinkClick r:id="rId5"/>
              </a:rPr>
              <a:t>.Net</a:t>
            </a:r>
            <a:r>
              <a:rPr lang="en-US" dirty="0">
                <a:hlinkClick r:id="rId5"/>
              </a:rPr>
              <a:t> Fiddle</a:t>
            </a:r>
            <a:r>
              <a:rPr lang="en-US" dirty="0"/>
              <a:t> </a:t>
            </a:r>
            <a:r>
              <a:rPr lang="bg-BG" dirty="0"/>
              <a:t>(директно в браузър)</a:t>
            </a:r>
            <a:endParaRPr lang="en-US" dirty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499" y="4038600"/>
            <a:ext cx="3513333" cy="990600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498" y="5467399"/>
            <a:ext cx="3513334" cy="823700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B062988-43A1-436A-A62D-DD312A311B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Откриване ИТ-Кариера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1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E980F1A-B9AC-4C47-9238-34DCA0A36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6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93590" y="39688"/>
            <a:ext cx="9383798" cy="1111250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90" y="1150938"/>
            <a:ext cx="11611059" cy="55705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За програмата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Учебен план за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Приложен програмист</a:t>
            </a:r>
            <a:r>
              <a:rPr lang="bg-BG" dirty="0"/>
              <a:t>"</a:t>
            </a:r>
          </a:p>
          <a:p>
            <a:pPr marL="628650" lvl="1" indent="-325438"/>
            <a:r>
              <a:rPr lang="bg-BG" dirty="0"/>
              <a:t>Учебни програми за планираните курсове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Изпити (външно оценяване)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Учебни ресурси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За курса "Основи на програмирането"</a:t>
            </a:r>
          </a:p>
          <a:p>
            <a:pPr marL="628650" lvl="1" indent="-325438"/>
            <a:r>
              <a:rPr lang="bg-BG" dirty="0"/>
              <a:t>Преподаватели, домашни, </a:t>
            </a:r>
            <a:r>
              <a:rPr lang="en-US" dirty="0"/>
              <a:t>judge </a:t>
            </a:r>
            <a:r>
              <a:rPr lang="bg-BG" dirty="0"/>
              <a:t>система,</a:t>
            </a:r>
            <a:br>
              <a:rPr lang="bg-BG" dirty="0"/>
            </a:br>
            <a:r>
              <a:rPr lang="bg-BG" dirty="0"/>
              <a:t>график, учебници, необходим </a:t>
            </a:r>
            <a:r>
              <a:rPr lang="bg-BG" dirty="0" err="1"/>
              <a:t>софуер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B5760-D75F-482C-972B-F37764E0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828800"/>
            <a:ext cx="2943656" cy="355996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2BE28CF-9A71-4192-B5ED-EE1BE19EE82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1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8B236-5218-4B2B-AB1E-96DF80D8C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612" y="39688"/>
            <a:ext cx="9502776" cy="1111250"/>
          </a:xfrm>
        </p:spPr>
        <p:txBody>
          <a:bodyPr/>
          <a:lstStyle/>
          <a:p>
            <a:r>
              <a:rPr lang="bg-BG" dirty="0"/>
              <a:t>Какво е "Обучение за ИТ кариера"?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DE6F-659E-4522-BF4B-6D59396DD9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90" y="1022350"/>
            <a:ext cx="11801644" cy="5662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700" dirty="0"/>
              <a:t>Национална програма "</a:t>
            </a:r>
            <a:r>
              <a:rPr lang="bg-BG" sz="3700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3700" dirty="0"/>
              <a:t>"</a:t>
            </a:r>
          </a:p>
          <a:p>
            <a:pPr lvl="1">
              <a:lnSpc>
                <a:spcPct val="110000"/>
              </a:lnSpc>
            </a:pPr>
            <a:r>
              <a:rPr lang="bg-BG" sz="3500" dirty="0"/>
              <a:t>3-годишно обучение за ученици от цялата страна, след 10 клас</a:t>
            </a:r>
          </a:p>
          <a:p>
            <a:pPr lvl="1">
              <a:lnSpc>
                <a:spcPct val="110000"/>
              </a:lnSpc>
            </a:pPr>
            <a:r>
              <a:rPr lang="bg-BG" sz="3500" dirty="0"/>
              <a:t>За професия "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Приложен програмист</a:t>
            </a:r>
            <a:r>
              <a:rPr lang="bg-BG" sz="3500" dirty="0"/>
              <a:t>" (960 учебни часа)</a:t>
            </a:r>
          </a:p>
          <a:p>
            <a:pPr lvl="1">
              <a:lnSpc>
                <a:spcPct val="110000"/>
              </a:lnSpc>
            </a:pPr>
            <a:r>
              <a:rPr lang="bg-BG" sz="3500" dirty="0"/>
              <a:t>Организира се от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МОН</a:t>
            </a:r>
            <a:r>
              <a:rPr lang="bg-BG" sz="3500" dirty="0"/>
              <a:t> с подкрепата на ИТ бизнеса</a:t>
            </a:r>
          </a:p>
          <a:p>
            <a:pPr lvl="1">
              <a:lnSpc>
                <a:spcPct val="110000"/>
              </a:lnSpc>
            </a:pPr>
            <a:r>
              <a:rPr lang="bg-BG" sz="3500" dirty="0"/>
              <a:t>Занятия в извънучебно време (присъствено и онлайн)</a:t>
            </a:r>
          </a:p>
          <a:p>
            <a:pPr lvl="1">
              <a:lnSpc>
                <a:spcPct val="110000"/>
              </a:lnSpc>
            </a:pPr>
            <a:r>
              <a:rPr lang="bg-BG" sz="3500" dirty="0"/>
              <a:t>Преподаватели: учители и програмисти от софтуерни фирми</a:t>
            </a:r>
          </a:p>
          <a:p>
            <a:pPr>
              <a:lnSpc>
                <a:spcPct val="110000"/>
              </a:lnSpc>
            </a:pPr>
            <a:r>
              <a:rPr lang="bg-BG" sz="3700" dirty="0"/>
              <a:t>Пет центъра за изпълнение на програмата</a:t>
            </a:r>
          </a:p>
          <a:p>
            <a:pPr lvl="1">
              <a:lnSpc>
                <a:spcPct val="110000"/>
              </a:lnSpc>
            </a:pP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София</a:t>
            </a:r>
            <a:r>
              <a:rPr lang="bg-BG" sz="3500" dirty="0"/>
              <a:t> (ТУЕС),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Пловдив</a:t>
            </a:r>
            <a:r>
              <a:rPr lang="bg-BG" sz="3500" dirty="0"/>
              <a:t> (ОМГ),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Правец</a:t>
            </a:r>
            <a:r>
              <a:rPr lang="bg-BG" sz="3500" dirty="0"/>
              <a:t> (ПГ по КТС),</a:t>
            </a:r>
            <a:br>
              <a:rPr lang="bg-BG" sz="3500" dirty="0"/>
            </a:b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Русе</a:t>
            </a:r>
            <a:r>
              <a:rPr lang="bg-BG" sz="3500" dirty="0"/>
              <a:t> (ПГЕЕ), 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</a:rPr>
              <a:t>Бургас</a:t>
            </a:r>
            <a:r>
              <a:rPr lang="bg-BG" sz="3500" dirty="0"/>
              <a:t> (ПГЕЕ)</a:t>
            </a:r>
            <a:endParaRPr lang="en-US" sz="35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0463820-70D5-4D71-ADC2-8DBF3C758AC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8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/>
          <a:lstStyle/>
          <a:p>
            <a:r>
              <a:rPr lang="bg-BG" dirty="0"/>
              <a:t>Учебен план за "Приложен програмист"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4532313" cy="5570538"/>
          </a:xfrm>
          <a:noFill/>
        </p:spPr>
        <p:txBody>
          <a:bodyPr vert="horz" lIns="108000" tIns="36000" rIns="108000" bIns="36000" rtlCol="0">
            <a:noAutofit/>
          </a:bodyPr>
          <a:lstStyle/>
          <a:p>
            <a:pPr>
              <a:lnSpc>
                <a:spcPct val="93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година</a:t>
            </a:r>
            <a:endParaRPr lang="en-US" sz="3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3000"/>
              </a:lnSpc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Увод в програмирането</a:t>
            </a:r>
          </a:p>
          <a:p>
            <a:pPr lvl="1">
              <a:lnSpc>
                <a:spcPct val="93000"/>
              </a:lnSpc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</a:t>
            </a:r>
          </a:p>
          <a:p>
            <a:pPr lvl="1">
              <a:lnSpc>
                <a:spcPct val="93000"/>
              </a:lnSpc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Увод в обектно-ориентираното програмиране (ООП)</a:t>
            </a:r>
          </a:p>
          <a:p>
            <a:pPr lvl="1">
              <a:lnSpc>
                <a:spcPct val="93000"/>
              </a:lnSpc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Увод в алгоритмите и структурите от данни</a:t>
            </a:r>
          </a:p>
          <a:p>
            <a:pPr>
              <a:lnSpc>
                <a:spcPct val="93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година</a:t>
            </a:r>
          </a:p>
          <a:p>
            <a:pPr lvl="1">
              <a:lnSpc>
                <a:spcPct val="93000"/>
              </a:lnSpc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Обектно-ориентирано програмиране (ООП)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9410" y="1066800"/>
            <a:ext cx="712620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3400" dirty="0"/>
              <a:t>Бази данни</a:t>
            </a:r>
          </a:p>
          <a:p>
            <a:pPr lvl="1"/>
            <a:r>
              <a:rPr lang="bg-BG" sz="3400" dirty="0"/>
              <a:t>Разработка на софтуер</a:t>
            </a:r>
          </a:p>
          <a:p>
            <a:pPr lvl="1"/>
            <a:r>
              <a:rPr lang="bg-BG" sz="3400" dirty="0"/>
              <a:t>Програмиране за вградени системи</a:t>
            </a:r>
          </a:p>
          <a:p>
            <a:pPr lvl="1"/>
            <a:r>
              <a:rPr lang="bg-BG" sz="3400" dirty="0"/>
              <a:t>Математически основи на програмирането</a:t>
            </a:r>
          </a:p>
          <a:p>
            <a:r>
              <a:rPr lang="bg-BG" sz="3900" dirty="0">
                <a:solidFill>
                  <a:schemeClr val="tx2">
                    <a:lumMod val="75000"/>
                  </a:schemeClr>
                </a:solidFill>
              </a:rPr>
              <a:t>Трета година</a:t>
            </a:r>
          </a:p>
          <a:p>
            <a:pPr lvl="1"/>
            <a:r>
              <a:rPr lang="bg-BG" sz="3400" dirty="0"/>
              <a:t>Операционни системи</a:t>
            </a:r>
          </a:p>
          <a:p>
            <a:pPr lvl="1"/>
            <a:r>
              <a:rPr lang="bg-BG" sz="3400" dirty="0"/>
              <a:t>Конкурентно програмиране</a:t>
            </a:r>
          </a:p>
          <a:p>
            <a:pPr lvl="1"/>
            <a:r>
              <a:rPr lang="bg-BG" sz="3400" dirty="0"/>
              <a:t>Алгоритми и структури от данни</a:t>
            </a:r>
          </a:p>
          <a:p>
            <a:pPr lvl="1"/>
            <a:r>
              <a:rPr lang="bg-BG" sz="3400" dirty="0"/>
              <a:t>Функционално програмиране</a:t>
            </a:r>
          </a:p>
          <a:p>
            <a:pPr lvl="1"/>
            <a:r>
              <a:rPr lang="bg-BG" sz="3400" dirty="0"/>
              <a:t>Интернет програмиране</a:t>
            </a:r>
          </a:p>
          <a:p>
            <a:pPr lvl="1"/>
            <a:r>
              <a:rPr lang="bg-BG" sz="3400" dirty="0"/>
              <a:t>Софтуерно инженерство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4005B04-AAF7-48B8-B8B7-16D26F66707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7012" y="39688"/>
            <a:ext cx="9350376" cy="1111250"/>
          </a:xfrm>
        </p:spPr>
        <p:txBody>
          <a:bodyPr/>
          <a:lstStyle/>
          <a:p>
            <a:r>
              <a:rPr lang="bg-BG" dirty="0"/>
              <a:t>Учебни програми по програмиране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Увод в програмирането </a:t>
            </a:r>
            <a:r>
              <a:rPr lang="bg-BG" dirty="0"/>
              <a:t>– </a:t>
            </a:r>
            <a:r>
              <a:rPr lang="en-US" dirty="0"/>
              <a:t>54 </a:t>
            </a:r>
            <a:r>
              <a:rPr lang="bg-BG" dirty="0"/>
              <a:t>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Променливи, проверки, цикли, функции (методи)</a:t>
            </a:r>
          </a:p>
          <a:p>
            <a:pPr>
              <a:lnSpc>
                <a:spcPct val="93000"/>
              </a:lnSpc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dirty="0"/>
              <a:t> – 72 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Сорс контрол, типове данни, масиви и списъци, речници и </a:t>
            </a:r>
            <a:r>
              <a:rPr lang="bg-BG" noProof="1"/>
              <a:t>хеш</a:t>
            </a:r>
            <a:r>
              <a:rPr lang="bg-BG" dirty="0"/>
              <a:t>-таблици, дебъгване, стрингове, многомерни масиви</a:t>
            </a:r>
          </a:p>
          <a:p>
            <a:pPr>
              <a:lnSpc>
                <a:spcPct val="93000"/>
              </a:lnSpc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Увод в алгоритмите и структурите от данни </a:t>
            </a:r>
            <a:r>
              <a:rPr lang="bg-BG" dirty="0"/>
              <a:t>– 72 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Алгоритми и сложност, линейни структури данни (списък, стек, опашка), алгоритми върху редици и линейни структури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Алгоритми за сортиране и търсене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CA7AEE2-A2EB-4EA0-B63E-166D5336219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Учебни програми по програмиране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Увод в ООП </a:t>
            </a:r>
            <a:r>
              <a:rPr lang="bg-BG" dirty="0"/>
              <a:t>– </a:t>
            </a:r>
            <a:r>
              <a:rPr lang="en-US" dirty="0"/>
              <a:t>36 </a:t>
            </a:r>
            <a:r>
              <a:rPr lang="bg-BG" dirty="0"/>
              <a:t>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Дефиниране на класове (класове, конструктори, полета, свойства), член-функции (методи), </a:t>
            </a:r>
            <a:r>
              <a:rPr lang="bg-BG" noProof="1"/>
              <a:t>енкапсулация</a:t>
            </a:r>
            <a:r>
              <a:rPr lang="bg-BG" dirty="0"/>
              <a:t> на данни, статични членове</a:t>
            </a:r>
            <a:endParaRPr lang="en-US" dirty="0"/>
          </a:p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Обектно-ориентирано програмиране </a:t>
            </a:r>
            <a:r>
              <a:rPr lang="bg-BG" dirty="0"/>
              <a:t>(ООП) – 144 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Компонентно тестване, дефиниране на по-сложни класове, шаблонни типове, наследяване, абстракция, интерфейси, полиморфизъм</a:t>
            </a:r>
          </a:p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Програмиране за вградени системи </a:t>
            </a:r>
            <a:r>
              <a:rPr lang="bg-BG" dirty="0"/>
              <a:t>– </a:t>
            </a:r>
            <a:r>
              <a:rPr lang="en-US" dirty="0"/>
              <a:t>72 </a:t>
            </a:r>
            <a:r>
              <a:rPr lang="bg-BG" dirty="0"/>
              <a:t>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Цифров и аналогов вход и изход, </a:t>
            </a:r>
            <a:r>
              <a:rPr lang="en-US" dirty="0"/>
              <a:t>GPIO, </a:t>
            </a:r>
            <a:r>
              <a:rPr lang="bg-BG" dirty="0"/>
              <a:t>сензори, комуникация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0C5D9B-8783-48B6-9335-668CAC81F06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Учебни програми по програмиране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Бази данни </a:t>
            </a:r>
            <a:r>
              <a:rPr lang="bg-BG" dirty="0"/>
              <a:t>– 72 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Бази данни, таблици, записи, колони, моделиране на релационна база, </a:t>
            </a:r>
            <a:r>
              <a:rPr lang="en-US" dirty="0"/>
              <a:t>SQL </a:t>
            </a:r>
            <a:r>
              <a:rPr lang="bg-BG" dirty="0"/>
              <a:t>заявки за извличане на данни, съединения на таблици, </a:t>
            </a:r>
            <a:r>
              <a:rPr lang="bg-BG" noProof="1"/>
              <a:t>агрегация</a:t>
            </a:r>
            <a:r>
              <a:rPr lang="bg-BG" dirty="0"/>
              <a:t> и групиране, функции</a:t>
            </a:r>
          </a:p>
          <a:p>
            <a:pPr>
              <a:lnSpc>
                <a:spcPct val="93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Разработка на софтуер </a:t>
            </a:r>
            <a:r>
              <a:rPr lang="bg-BG" dirty="0"/>
              <a:t>– 162 часа</a:t>
            </a:r>
          </a:p>
          <a:p>
            <a:pPr lvl="1">
              <a:lnSpc>
                <a:spcPct val="93000"/>
              </a:lnSpc>
            </a:pPr>
            <a:r>
              <a:rPr lang="bg-BG" sz="3000" dirty="0"/>
              <a:t>Трислойна архитектура, компонентно тестване, дебъгване, рефакториране на код, инструменти за разработка</a:t>
            </a:r>
          </a:p>
          <a:p>
            <a:pPr lvl="1">
              <a:lnSpc>
                <a:spcPct val="93000"/>
              </a:lnSpc>
            </a:pPr>
            <a:r>
              <a:rPr lang="bg-BG" sz="3000" dirty="0"/>
              <a:t>Софтуерни библиотеки, пакетни мениджъри</a:t>
            </a:r>
          </a:p>
          <a:p>
            <a:pPr lvl="1">
              <a:lnSpc>
                <a:spcPct val="93000"/>
              </a:lnSpc>
            </a:pPr>
            <a:r>
              <a:rPr lang="bg-BG" sz="3000" dirty="0"/>
              <a:t>Достъп до бази данни, </a:t>
            </a:r>
            <a:r>
              <a:rPr lang="en-US" sz="3000" dirty="0"/>
              <a:t>ORM, </a:t>
            </a:r>
            <a:r>
              <a:rPr lang="bg-BG" sz="3000" dirty="0"/>
              <a:t>създаване на потребителски интерфейс, изграждане на цялостно трислойно приложение</a:t>
            </a:r>
          </a:p>
          <a:p>
            <a:endParaRPr lang="en-US" sz="32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03E73B8-99C0-48AE-A977-8B1FBECEE70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Учебни програми по програмиране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Математически основи на програмирането </a:t>
            </a:r>
            <a:r>
              <a:rPr lang="bg-BG" dirty="0"/>
              <a:t>– 72 часа</a:t>
            </a:r>
          </a:p>
          <a:p>
            <a:pPr lvl="1">
              <a:lnSpc>
                <a:spcPct val="93000"/>
              </a:lnSpc>
            </a:pPr>
            <a:r>
              <a:rPr lang="bg-BG" dirty="0"/>
              <a:t>Бройни системи, линейна алгебра, дискретна математика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Операционни системи </a:t>
            </a:r>
            <a:r>
              <a:rPr lang="bg-BG" sz="3600" dirty="0"/>
              <a:t>– 72 часа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Конкурентно програмиране </a:t>
            </a:r>
            <a:r>
              <a:rPr lang="bg-BG" sz="3600" dirty="0"/>
              <a:t>– 54 часа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Алгоритми и структури от данни </a:t>
            </a:r>
            <a:r>
              <a:rPr lang="bg-BG" sz="3600" dirty="0"/>
              <a:t>– 145 часа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Функционално програмиране </a:t>
            </a:r>
            <a:r>
              <a:rPr lang="bg-BG" sz="3600" dirty="0"/>
              <a:t>– 58 часа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Интернет програмиране </a:t>
            </a:r>
            <a:r>
              <a:rPr lang="bg-BG" sz="3600" dirty="0"/>
              <a:t>– 144 часа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Софтуерно инженерство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– 145 часа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F03C9E1-2B43-4A5D-AD6D-D9D52EA27E9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9419D-6248-4DD8-95E7-F81B4564E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Изпити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2B93-1941-4817-8A5E-63998F0BA1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Изпити</a:t>
            </a:r>
            <a:r>
              <a:rPr lang="bg-BG" dirty="0"/>
              <a:t> след всеки учебен курс</a:t>
            </a:r>
          </a:p>
          <a:p>
            <a:pPr lvl="1"/>
            <a:r>
              <a:rPr lang="bg-BG" dirty="0"/>
              <a:t>Национално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външно оценяване </a:t>
            </a:r>
            <a:r>
              <a:rPr lang="bg-BG" dirty="0"/>
              <a:t>(като матура)</a:t>
            </a:r>
          </a:p>
          <a:p>
            <a:pPr lvl="1"/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защита на проект </a:t>
            </a:r>
            <a:r>
              <a:rPr lang="bg-BG" dirty="0"/>
              <a:t>(за приложните дисциплини)</a:t>
            </a:r>
          </a:p>
          <a:p>
            <a:pPr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Външно оценяване</a:t>
            </a:r>
            <a:r>
              <a:rPr lang="bg-BG" dirty="0"/>
              <a:t>, еднакво за цяла България</a:t>
            </a:r>
          </a:p>
          <a:p>
            <a:pPr lvl="1"/>
            <a:r>
              <a:rPr lang="bg-BG" dirty="0"/>
              <a:t>Практически изпити (задачи на компютър)</a:t>
            </a:r>
          </a:p>
          <a:p>
            <a:pPr lvl="1"/>
            <a:r>
              <a:rPr lang="bg-BG" dirty="0"/>
              <a:t>Оценяването се извършва от бизнеса</a:t>
            </a:r>
          </a:p>
          <a:p>
            <a:pPr lvl="1"/>
            <a:r>
              <a:rPr lang="bg-BG" dirty="0"/>
              <a:t>Най-вероятно ще е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</a:t>
            </a:r>
            <a:r>
              <a:rPr lang="bg-BG" dirty="0"/>
              <a:t>(резултати на момента)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2A26291-8592-4A28-9FE5-CC9369E9D83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7147</TotalTime>
  <Words>1245</Words>
  <Application>Microsoft Office PowerPoint</Application>
  <PresentationFormat>Custom</PresentationFormat>
  <Paragraphs>176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Wingdings 2</vt:lpstr>
      <vt:lpstr>SoftUni 16x9</vt:lpstr>
      <vt:lpstr>Обучение за ИТ кариера</vt:lpstr>
      <vt:lpstr>Съдържание</vt:lpstr>
      <vt:lpstr>Какво е "Обучение за ИТ кариера"?</vt:lpstr>
      <vt:lpstr>Учебен план за "Приложен програмист"</vt:lpstr>
      <vt:lpstr>Учебни програми по програмиране</vt:lpstr>
      <vt:lpstr>Учебни програми по програмиране (2)</vt:lpstr>
      <vt:lpstr>Учебни програми по програмиране (3)</vt:lpstr>
      <vt:lpstr>Учебни програми по програмиране (4)</vt:lpstr>
      <vt:lpstr>Изпити</vt:lpstr>
      <vt:lpstr>Ресурси</vt:lpstr>
      <vt:lpstr>Обучение за ИТ кариера в София</vt:lpstr>
      <vt:lpstr>За втория курс „Програмиране"</vt:lpstr>
      <vt:lpstr>Преподавател</vt:lpstr>
      <vt:lpstr>Упражнения и домашни</vt:lpstr>
      <vt:lpstr>Система за онлайн оценяване </vt:lpstr>
      <vt:lpstr>Учебник по "Основи на програмирането"</vt:lpstr>
      <vt:lpstr>Препоръчителен софтуер</vt:lpstr>
      <vt:lpstr>Откриване ИТ-Кариера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за ИТ кариера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2019-12-16T19:04:56Z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