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64" r:id="rId16"/>
    <p:sldId id="481" r:id="rId17"/>
    <p:sldId id="482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CD76BAB-5519-4880-8740-4CD4A081783A}">
          <p14:sldIdLst>
            <p14:sldId id="402"/>
            <p14:sldId id="465"/>
          </p14:sldIdLst>
        </p14:section>
        <p14:section name="Системи за контрол на кода" id="{279D5230-4177-4C01-830D-7CBB6E49DAAC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Заключения" id="{7A35B7AC-977A-4AA6-B544-18697325BD10}">
          <p14:sldIdLst>
            <p14:sldId id="464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A3666F3-897A-4B8B-A028-0E71F490E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850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AE654A-B279-40F8-8CE8-7CC04CFFDE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2030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3EDDA6C-2F73-420F-8509-E4FE5952F5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946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CF1CB5E8-D489-42D5-B7A6-CE5AAB9E4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780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573088"/>
            <a:ext cx="6615112" cy="3722687"/>
          </a:xfrm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4719638"/>
            <a:ext cx="5494338" cy="4719637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15D9B473-66C4-4C75-AB5D-B1FE046379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9422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E52B9D3-9B42-4983-923E-23787C27E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6100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BF96FA5-07CF-4FEA-ABDC-D8C6AA7619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903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19F4801-BC5A-43F8-A3F9-C0B0A73C60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006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A5786EC-6EF8-4B6F-A281-219186A3B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0601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ACAF521-65B9-4093-A5F3-1214EA499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859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0.jpeg"/><Relationship Id="rId4" Type="http://schemas.openxmlformats.org/officeDocument/2006/relationships/image" Target="../media/image2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Въведение и основни понятия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6" y="3132523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8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5326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Синхронизиране (</a:t>
            </a:r>
            <a:r>
              <a:rPr lang="en-US" dirty="0"/>
              <a:t>Sync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7" name="Arrow: Curved Right 6"/>
          <p:cNvSpPr/>
          <p:nvPr/>
        </p:nvSpPr>
        <p:spPr>
          <a:xfrm>
            <a:off x="4147024" y="1783935"/>
            <a:ext cx="1942170" cy="3804029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Изтегляне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Arrow: Curved Left 7"/>
          <p:cNvSpPr/>
          <p:nvPr/>
        </p:nvSpPr>
        <p:spPr>
          <a:xfrm rot="10800000" flipH="1">
            <a:off x="8677274" y="1517933"/>
            <a:ext cx="1928749" cy="3804029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0959" y="3305723"/>
            <a:ext cx="205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/>
              <a:t>Изпращане</a:t>
            </a:r>
            <a:endParaRPr lang="en-GB" sz="28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49" y="4323600"/>
            <a:ext cx="1620000" cy="162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9731" y="3737961"/>
            <a:ext cx="209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Конфликти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05" y="4324075"/>
            <a:ext cx="847725" cy="1044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2" y="2730181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24" y="1208481"/>
            <a:ext cx="1309800" cy="1309800"/>
          </a:xfrm>
          <a:prstGeom prst="rect">
            <a:avLst/>
          </a:prstGeom>
        </p:spPr>
      </p:pic>
      <p:sp>
        <p:nvSpPr>
          <p:cNvPr id="12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956611" cy="5570355"/>
          </a:xfrm>
        </p:spPr>
        <p:txBody>
          <a:bodyPr>
            <a:normAutofit fontScale="92500" lnSpcReduction="10000"/>
          </a:bodyPr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Изтегляне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Pull)</a:t>
            </a:r>
          </a:p>
          <a:p>
            <a:pPr lvl="1"/>
            <a:r>
              <a:rPr lang="bg-BG" dirty="0"/>
              <a:t>… на промените от отдалеченото хранилище </a:t>
            </a:r>
            <a:r>
              <a:rPr lang="en-US" dirty="0"/>
              <a:t> </a:t>
            </a:r>
            <a:r>
              <a:rPr lang="bg-BG" dirty="0"/>
              <a:t>и сливането им с нашите промени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Изпращане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… на локалните промени към отдалеченото хранилище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8871" y="2540223"/>
            <a:ext cx="18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Сливане</a:t>
            </a:r>
            <a:endParaRPr lang="en-GB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990AD438-2E8A-4CD8-8F9C-13BF7610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1" grpId="0"/>
      <p:bldP spid="21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3" name="Arrow: Right 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rrow: Right 10"/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2" name="Arrow: Right 11"/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9ED2CC25-B188-4C92-B575-703DE1B1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: 14 Points 9"/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TextBox 10"/>
          <p:cNvSpPr txBox="1"/>
          <p:nvPr/>
        </p:nvSpPr>
        <p:spPr>
          <a:xfrm>
            <a:off x="5077828" y="2840581"/>
            <a:ext cx="103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Conflict</a:t>
            </a:r>
            <a:endParaRPr lang="en-GB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Сливане (</a:t>
            </a:r>
            <a:r>
              <a:rPr lang="en-US" dirty="0"/>
              <a:t>Merge)</a:t>
            </a:r>
            <a:r>
              <a:rPr lang="bg-BG" dirty="0"/>
              <a:t> на Разклонения</a:t>
            </a:r>
            <a:endParaRPr lang="en-GB" dirty="0"/>
          </a:p>
        </p:txBody>
      </p:sp>
      <p:sp>
        <p:nvSpPr>
          <p:cNvPr id="12" name="Arrow: Right 11"/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7" name="Arrow: Right 16"/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20" name="Oval 1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Arrow: Right 1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3F292312-47C6-496D-B223-A677E4FE0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9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3" grpId="0" animBg="1"/>
      <p:bldP spid="17" grpId="0" animBg="1"/>
      <p:bldP spid="2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3" name="Arrow: Right 12"/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Arrow: Right 14"/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Arrow: Right 19"/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0D0E1A9A-D470-4CCD-B31D-9E915211A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Използваме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системите за контрол на версиите </a:t>
            </a:r>
            <a:r>
              <a:rPr lang="bg-BG" sz="3200" dirty="0"/>
              <a:t>за улесняване на работата в екип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Кодът се съхранява в централно хранилище</a:t>
            </a:r>
            <a:endParaRPr lang="en-US" sz="3000" dirty="0"/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Води се опис на всички промени в проекта</a:t>
            </a:r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Лесно се разрешават конфликтите, възникнали при сливане на промени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A57075E-FE0F-449A-BDB9-68157916D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2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5F73874-C23E-40C0-BAA8-A8B8E919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ще рече „Контрол на версиите“ и „Управление на софтуерни конфигурации“ (</a:t>
            </a:r>
            <a:r>
              <a:rPr lang="en-US" dirty="0"/>
              <a:t>SCM)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Цикъл на софтуерната разработка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Ползи от системите за контрол на версии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Принцип на действие и основни понятия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AC1F05-836F-478A-895E-37DCC59C6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7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Version Control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Управление на софтуерни конфигурации</a:t>
            </a:r>
            <a:r>
              <a:rPr lang="en-US" dirty="0"/>
              <a:t> (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Configuration Management 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SCM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Една от дисциплините в софтуерното инженерство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Съдържа техники, практики и инструменти за работа със споделени файлове и програмен код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Има механизми за управление, контрол и проследяване на промените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Дефинира процеса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промените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Описва какво се е случило в проекта с течение на времето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Разрешава конфликтите, възникнали при промените</a:t>
            </a:r>
            <a:endParaRPr lang="en-US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Software Configuration Management</a:t>
            </a:r>
            <a:r>
              <a:rPr lang="bg-BG" dirty="0"/>
              <a:t> (</a:t>
            </a:r>
            <a:r>
              <a:rPr lang="en-US" dirty="0"/>
              <a:t>SCM)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2DC0C1E-758B-48D5-9E73-A488D877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8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 rot="-5739108">
            <a:off x="3780631" y="1384692"/>
            <a:ext cx="4595813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5209710" y="5271685"/>
            <a:ext cx="1718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Програмен код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6904907" y="4500736"/>
            <a:ext cx="99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3748015" y="3659808"/>
            <a:ext cx="12695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b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скриптове,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3841359" y="2436411"/>
            <a:ext cx="12359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5620015" y="1692425"/>
            <a:ext cx="10839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6642469" y="2560235"/>
            <a:ext cx="1369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762140" y="6158883"/>
            <a:ext cx="5107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160424" y="4662086"/>
            <a:ext cx="2162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56128" y="4556937"/>
            <a:ext cx="25345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Комплектоване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280612" y="2163011"/>
            <a:ext cx="15607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086620" y="2015590"/>
            <a:ext cx="16562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258424" y="931005"/>
            <a:ext cx="36402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Публикуване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5440362" y="3411135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SCM</a:t>
            </a:r>
          </a:p>
        </p:txBody>
      </p:sp>
      <p:sp>
        <p:nvSpPr>
          <p:cNvPr id="684048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SCM</a:t>
            </a:r>
            <a:r>
              <a:rPr lang="bg-BG" dirty="0"/>
              <a:t> и цикълът на софтуерна разработка</a:t>
            </a:r>
            <a:endParaRPr lang="en-US" dirty="0"/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5BCE2B27-7B81-402D-93A8-09105C7FB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  <p:bldP spid="684036" grpId="0"/>
      <p:bldP spid="684037" grpId="0"/>
      <p:bldP spid="684038" grpId="0"/>
      <p:bldP spid="684039" grpId="0"/>
      <p:bldP spid="684040" grpId="0"/>
      <p:bldP spid="684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  <a:noFill/>
          <a:effectLst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bg-BG" dirty="0"/>
              <a:t>Системите за контрол на версиите съхраняват пълна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 на промените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(change log)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История на промените (</a:t>
            </a:r>
            <a:r>
              <a:rPr lang="en-US" dirty="0"/>
              <a:t>Change Log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895719"/>
            <a:ext cx="6033875" cy="4407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31847">
            <a:off x="7550298" y="2989138"/>
            <a:ext cx="168443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000" b="1" dirty="0"/>
              <a:t>Кой</a:t>
            </a:r>
            <a:r>
              <a:rPr lang="en-US" sz="4000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1304131">
            <a:off x="9651906" y="3745728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Защо</a:t>
            </a:r>
            <a:r>
              <a:rPr lang="en-US" sz="4000" b="1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20531847">
            <a:off x="7701660" y="4850771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Кога</a:t>
            </a:r>
            <a:r>
              <a:rPr lang="en-US" sz="4000" b="1" dirty="0"/>
              <a:t>?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36B055D-3050-42DD-8CCB-D9AB3703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Старите версии са съхранени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историята на промените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Могат да бъдат извикани, прегледани и дори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възстановени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промените </a:t>
            </a:r>
            <a:r>
              <a:rPr lang="en-US" dirty="0"/>
              <a:t>(2)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56816" y="5877580"/>
            <a:ext cx="3432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Добра версия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36823" y="5877580"/>
            <a:ext cx="295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Лоша версия</a:t>
            </a:r>
            <a:endParaRPr lang="en-US" sz="3200" dirty="0"/>
          </a:p>
        </p:txBody>
      </p:sp>
      <p:sp>
        <p:nvSpPr>
          <p:cNvPr id="16" name="Arrow: Left 15"/>
          <p:cNvSpPr/>
          <p:nvPr/>
        </p:nvSpPr>
        <p:spPr>
          <a:xfrm>
            <a:off x="3826823" y="4246315"/>
            <a:ext cx="397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b" anchorCtr="1"/>
          <a:lstStyle/>
          <a:p>
            <a:pPr algn="ctr"/>
            <a:r>
              <a:rPr lang="bg-BG" sz="3200" dirty="0"/>
              <a:t>Възстановяване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3" y="2590800"/>
            <a:ext cx="1712183" cy="314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23" y="2616191"/>
            <a:ext cx="2953389" cy="3123342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915C300-CBCC-4CC4-B04D-9F562BAF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Съхранява</a:t>
            </a:r>
            <a:br>
              <a:rPr lang="bg-BG" sz="3600" dirty="0"/>
            </a:br>
            <a:r>
              <a:rPr lang="bg-BG" sz="3600" dirty="0"/>
              <a:t>активите на проекта на отдалечен сървър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Хранилище</a:t>
            </a:r>
            <a:r>
              <a:rPr lang="en-US" dirty="0"/>
              <a:t> (Repository)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961EE4F-C0B5-4CE1-9BC2-D3BAB450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8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Клониране</a:t>
            </a:r>
            <a:r>
              <a:rPr lang="en-US" dirty="0"/>
              <a:t> (Clone)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30" name="Arrow: Curved Right 29"/>
          <p:cNvSpPr/>
          <p:nvPr/>
        </p:nvSpPr>
        <p:spPr>
          <a:xfrm>
            <a:off x="2589212" y="1828800"/>
            <a:ext cx="2209800" cy="364844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Клониране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Изтегляне</a:t>
            </a:r>
            <a:br>
              <a:rPr lang="bg-BG" sz="3600" dirty="0"/>
            </a:br>
            <a:r>
              <a:rPr lang="bg-BG" sz="3600" dirty="0"/>
              <a:t>на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локално копие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на </a:t>
            </a:r>
            <a:br>
              <a:rPr lang="bg-BG" sz="3600" dirty="0"/>
            </a:br>
            <a:r>
              <a:rPr lang="bg-BG" sz="3600" dirty="0"/>
              <a:t>проекта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688C417-49FD-4CBA-A392-DA1E77A8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3.33333E-6 L 0.0478 0.004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1.48148E-6 L 0.05379 -0.075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3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>
            <a:spLocks noChangeAspect="1"/>
          </p:cNvSpPr>
          <p:nvPr/>
        </p:nvSpPr>
        <p:spPr>
          <a:xfrm>
            <a:off x="3660236" y="3499257"/>
            <a:ext cx="5482176" cy="3025745"/>
          </a:xfrm>
          <a:prstGeom prst="cloud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Предаване (</a:t>
            </a:r>
            <a:r>
              <a:rPr lang="en-US" dirty="0"/>
              <a:t>Commit)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86" y="4216064"/>
            <a:ext cx="16200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4103" y="4688860"/>
            <a:ext cx="135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</a:t>
            </a:r>
            <a:endParaRPr lang="en-GB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61" y="1100945"/>
            <a:ext cx="1309800" cy="1309800"/>
          </a:xfrm>
          <a:prstGeom prst="rect">
            <a:avLst/>
          </a:prstGeom>
        </p:spPr>
      </p:pic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615317" cy="5570355"/>
          </a:xfrm>
        </p:spPr>
        <p:txBody>
          <a:bodyPr/>
          <a:lstStyle/>
          <a:p>
            <a:r>
              <a:rPr lang="bg-BG" sz="3600" dirty="0"/>
              <a:t>Съхраняване на множеството от</a:t>
            </a:r>
            <a:br>
              <a:rPr lang="bg-BG" sz="3600" dirty="0"/>
            </a:br>
            <a:r>
              <a:rPr lang="bg-BG" sz="3600" dirty="0"/>
              <a:t>променени файлове в локалното хранилище </a:t>
            </a:r>
            <a:endParaRPr lang="en-US" dirty="0"/>
          </a:p>
        </p:txBody>
      </p:sp>
      <p:sp>
        <p:nvSpPr>
          <p:cNvPr id="3" name="Arrow: Curved Right 2"/>
          <p:cNvSpPr/>
          <p:nvPr/>
        </p:nvSpPr>
        <p:spPr>
          <a:xfrm>
            <a:off x="4067838" y="4404053"/>
            <a:ext cx="731520" cy="1216152"/>
          </a:xfrm>
          <a:prstGeom prst="curved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Arrow: Curved Left 4"/>
          <p:cNvSpPr/>
          <p:nvPr/>
        </p:nvSpPr>
        <p:spPr>
          <a:xfrm>
            <a:off x="7496492" y="4404053"/>
            <a:ext cx="731520" cy="1216152"/>
          </a:xfrm>
          <a:prstGeom prst="curvedLef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8F40F27B-2E7D-40CA-BF06-2504FEAA1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747</Words>
  <Application>Microsoft Office PowerPoint</Application>
  <PresentationFormat>Custom</PresentationFormat>
  <Paragraphs>134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2</vt:lpstr>
      <vt:lpstr>SoftUni 16x9</vt:lpstr>
      <vt:lpstr>Системи за контрол на версиите</vt:lpstr>
      <vt:lpstr>Съдържание</vt:lpstr>
      <vt:lpstr>Software Configuration Management (SCM)</vt:lpstr>
      <vt:lpstr>SCM и цикълът на софтуерна разработка</vt:lpstr>
      <vt:lpstr>История на промените (Change Log)</vt:lpstr>
      <vt:lpstr>История на промените (2)</vt:lpstr>
      <vt:lpstr>Речник: Хранилище (Repository)</vt:lpstr>
      <vt:lpstr>Речник: Клониране (Clone)</vt:lpstr>
      <vt:lpstr>Речник: Предаване (Commit)</vt:lpstr>
      <vt:lpstr>Речник: Синхронизиране (Sync)</vt:lpstr>
      <vt:lpstr>Речник: Разклонения (Branches)</vt:lpstr>
      <vt:lpstr>Речник: Сливане (Merge) на Разклонения</vt:lpstr>
      <vt:lpstr>Пример: Разклонения (Branches)</vt:lpstr>
      <vt:lpstr>Какво научихме този час?</vt:lpstr>
      <vt:lpstr>Системи за контрол на версиите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2019-12-16T13:29:24Z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