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487" r:id="rId3"/>
    <p:sldId id="489" r:id="rId4"/>
    <p:sldId id="475" r:id="rId5"/>
    <p:sldId id="446" r:id="rId6"/>
    <p:sldId id="453" r:id="rId7"/>
    <p:sldId id="455" r:id="rId8"/>
    <p:sldId id="476" r:id="rId9"/>
    <p:sldId id="477" r:id="rId10"/>
    <p:sldId id="484" r:id="rId11"/>
    <p:sldId id="485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AD7AF8A-82FF-46FB-9DAC-1CDF380C2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146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246E4AF-12E4-495B-8A9E-1244AEEB0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7544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686D4EA-CBA7-478D-82BD-0FA10B35E3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365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72791B-DA4B-405C-A2C2-836450C6D1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96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B97E388-70D2-4F16-B875-B54817AAA8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896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>
                <a:latin typeface="+mn-ea"/>
              </a:rPr>
              <a:t>Бройни системи – аритметика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8430" y="1554117"/>
            <a:ext cx="10811680" cy="803801"/>
          </a:xfrm>
        </p:spPr>
        <p:txBody>
          <a:bodyPr>
            <a:normAutofit fontScale="97500"/>
          </a:bodyPr>
          <a:lstStyle/>
          <a:p>
            <a:r>
              <a:rPr lang="bg-BG" altLang="en-US" sz="3200" dirty="0">
                <a:latin typeface="+mn-ea"/>
              </a:rPr>
              <a:t>Аритметични действия в различни бройни системи</a:t>
            </a:r>
            <a:endParaRPr lang="x-none" altLang="en-US" sz="3200" dirty="0">
              <a:latin typeface="+mn-ea"/>
            </a:endParaRPr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67CC56-AD43-4544-9482-85ED3AD50B42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05DB91-0DFD-41C5-B571-5D2EFF73F64C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D5D66FF1-DED8-4402-BDFD-71A9D06E8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31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A49A73A-E55D-4EF1-80DB-7B5F71E61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2" name="Text Placeholder 7">
              <a:extLst>
                <a:ext uri="{FF2B5EF4-FFF2-40B4-BE49-F238E27FC236}">
                  <a16:creationId xmlns:a16="http://schemas.microsoft.com/office/drawing/2014/main" id="{E4160216-96A7-4250-B77B-C6D1CA9EA57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A6F272B2-45E6-47B5-AE39-B0E1B38909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4" name="Text Placeholder 11">
              <a:extLst>
                <a:ext uri="{FF2B5EF4-FFF2-40B4-BE49-F238E27FC236}">
                  <a16:creationId xmlns:a16="http://schemas.microsoft.com/office/drawing/2014/main" id="{033A67C0-AE7F-4F9D-A49F-D6B520BA30B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8796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5400">
                <a:solidFill>
                  <a:srgbClr val="F6D18E"/>
                </a:solidFill>
              </a:rPr>
              <a:t>Бройни системи – аритметика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5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0D98973-39C9-4E39-8CA6-519F0F211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7869"/>
            <a:ext cx="11804822" cy="5570355"/>
          </a:xfrm>
        </p:spPr>
        <p:txBody>
          <a:bodyPr>
            <a:normAutofit/>
          </a:bodyPr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Събиране в двойчна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Изваждане в двоична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Умножение в двична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Деление в двоична БС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Аритметика в други БС</a:t>
            </a:r>
          </a:p>
          <a:p>
            <a:pPr marL="0" lvl="0" indent="0" defTabSz="1218987">
              <a:lnSpc>
                <a:spcPct val="110000"/>
              </a:lnSpc>
              <a:buNone/>
            </a:pPr>
            <a:r>
              <a:rPr lang="en-US" altLang="he-IL" dirty="0">
                <a:solidFill>
                  <a:srgbClr val="FBEEC9">
                    <a:lumMod val="75000"/>
                  </a:srgbClr>
                </a:solidFill>
              </a:rPr>
              <a:t> </a:t>
            </a:r>
            <a:r>
              <a:rPr lang="bg-BG" altLang="he-IL" dirty="0">
                <a:solidFill>
                  <a:srgbClr val="FBEEC9">
                    <a:lumMod val="75000"/>
                  </a:srgbClr>
                </a:solidFill>
              </a:rPr>
              <a:t>     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12" y="1676400"/>
            <a:ext cx="2097206" cy="1987468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14EBB9D-730E-45C1-9A89-6CCB50093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5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altLang="he-IL" dirty="0"/>
              <a:t>Таблица за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събиране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      110           6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+  1111         15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= 10101         21</a:t>
            </a:r>
          </a:p>
          <a:p>
            <a:pPr>
              <a:lnSpc>
                <a:spcPct val="110000"/>
              </a:lnSpc>
            </a:pPr>
            <a:r>
              <a:rPr lang="bg-BG" altLang="he-IL" dirty="0"/>
              <a:t>Когато сборът надвишава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1,  </a:t>
            </a:r>
            <a:r>
              <a:rPr lang="bg-BG" altLang="he-IL" dirty="0"/>
              <a:t>се прави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пренос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57721"/>
              </p:ext>
            </p:extLst>
          </p:nvPr>
        </p:nvGraphicFramePr>
        <p:xfrm>
          <a:off x="4951413" y="14478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36D7F4B-0448-4E78-88EC-2514BB040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0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Ако събираме повече от две числа едновременно, може да се получи </a:t>
            </a:r>
            <a:r>
              <a:rPr lang="bg-BG" altLang="he-IL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пренос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 надвишаващ числото, тогава преносът се пише над толкова цифри, с колкото цифри се пише преноса- например, ако преноса е 3 се пише 11 – над две цифри</a:t>
            </a:r>
          </a:p>
          <a:p>
            <a:pPr>
              <a:lnSpc>
                <a:spcPct val="110000"/>
              </a:lnSpc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Пример: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1111    15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 101     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1111    15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=1</a:t>
            </a:r>
            <a:r>
              <a:rPr lang="en-US" altLang="he-IL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0011    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35 </a:t>
            </a:r>
            <a:endParaRPr lang="en-US" altLang="he-IL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3016154" y="2957696"/>
            <a:ext cx="6507258" cy="978602"/>
          </a:xfrm>
          <a:prstGeom prst="wedgeRectCallout">
            <a:avLst>
              <a:gd name="adj1" fmla="val -72519"/>
              <a:gd name="adj2" fmla="val 14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Преноси след всяко действие: </a:t>
            </a:r>
          </a:p>
          <a:p>
            <a:pPr algn="ctr"/>
            <a:r>
              <a:rPr lang="bg-BG" sz="2800" dirty="0"/>
              <a:t>всеки пренос е с различен цвят </a:t>
            </a:r>
            <a:r>
              <a:rPr lang="bg-BG" sz="2800" dirty="0">
                <a:solidFill>
                  <a:srgbClr val="0070C0"/>
                </a:solidFill>
              </a:rPr>
              <a:t>1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E85C0E"/>
                </a:solidFill>
              </a:rPr>
              <a:t>1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92D050"/>
                </a:solidFill>
              </a:rPr>
              <a:t>100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9D7CDBB-209C-4830-A73E-E8F2E8CEB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5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1  1  0  0  1  1   35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         1  0  1    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    1  1  1  1  0   30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Изваждане на числа в двоична БС</a:t>
            </a: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5789612" y="1469573"/>
            <a:ext cx="4692646" cy="2466725"/>
          </a:xfrm>
          <a:prstGeom prst="wedgeRectCallout">
            <a:avLst>
              <a:gd name="adj1" fmla="val -105278"/>
              <a:gd name="adj2" fmla="val -37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Заеми преди всяко действие, ако цифрата на умаляемто е по-малка от цифрата на умалителя: </a:t>
            </a:r>
          </a:p>
          <a:p>
            <a:pPr algn="ctr"/>
            <a:r>
              <a:rPr lang="bg-BG" sz="2800" dirty="0"/>
              <a:t>всеки заем е с различен цвят </a:t>
            </a:r>
            <a:r>
              <a:rPr lang="bg-BG" sz="2800" dirty="0">
                <a:solidFill>
                  <a:srgbClr val="E85C0E"/>
                </a:solidFill>
              </a:rPr>
              <a:t>.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E85C0E"/>
                </a:solidFill>
              </a:rPr>
              <a:t>10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92D050"/>
                </a:solidFill>
              </a:rPr>
              <a:t>.10</a:t>
            </a:r>
            <a:r>
              <a:rPr lang="bg-BG" sz="2800" dirty="0"/>
              <a:t> </a:t>
            </a:r>
            <a:endParaRPr lang="bg-BG" sz="28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5F50657-B53D-4E66-AD47-9A56A9687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9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altLang="he-IL" sz="3200" dirty="0"/>
              <a:t>Таблица за </a:t>
            </a:r>
            <a:r>
              <a:rPr lang="bg-BG" altLang="he-IL" sz="3200" dirty="0">
                <a:solidFill>
                  <a:srgbClr val="F8DC9E"/>
                </a:solidFill>
              </a:rPr>
              <a:t>умножение</a:t>
            </a:r>
            <a:endParaRPr lang="en-US" altLang="he-IL" sz="3200" dirty="0">
              <a:solidFill>
                <a:srgbClr val="F8DC9E"/>
              </a:solidFill>
            </a:endParaRPr>
          </a:p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1111*101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---------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----------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1001011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Умножение в двоична БС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15943"/>
              </p:ext>
            </p:extLst>
          </p:nvPr>
        </p:nvGraphicFramePr>
        <p:xfrm>
          <a:off x="5256212" y="13716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E754F63-5F50-4D31-B064-147733F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1001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:101=1111   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101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100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11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000 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в двоична БС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AE7CC43-EF76-4114-B596-99C93951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7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Тези действия може да се извършват по същия начин и във всяка друга позицинна бройна система. Само числата, които се получават във сметките от алгоритмите се записват в съответната бройна система</a:t>
            </a:r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Аритметика в други БС</a:t>
            </a:r>
            <a:endParaRPr lang="en-GB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2ACE970-AB6A-49C0-AD83-377021C01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970876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Всяко число в каква да е позиционна бройна система има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една и съща стойност</a:t>
            </a:r>
          </a:p>
          <a:p>
            <a:r>
              <a:rPr lang="bg-BG" sz="3200" dirty="0"/>
              <a:t>Аритметичните действия се извършват по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и същи алгоритъм</a:t>
            </a:r>
            <a:r>
              <a:rPr lang="bg-BG" sz="3200" dirty="0"/>
              <a:t>, независимо от ПБС,  просто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записа</a:t>
            </a:r>
            <a:r>
              <a:rPr lang="bg-BG" sz="3200" dirty="0"/>
              <a:t> на  числата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зависи</a:t>
            </a:r>
            <a:r>
              <a:rPr lang="bg-BG" sz="3200" dirty="0"/>
              <a:t> от ПБС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0EA664-5A1F-45F6-9046-87E2A5774966}"/>
              </a:ext>
            </a:extLst>
          </p:cNvPr>
          <p:cNvGrpSpPr/>
          <p:nvPr/>
        </p:nvGrpSpPr>
        <p:grpSpPr>
          <a:xfrm>
            <a:off x="8418900" y="1600200"/>
            <a:ext cx="3147512" cy="2754509"/>
            <a:chOff x="8532812" y="1377743"/>
            <a:chExt cx="3327946" cy="27862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EC59FED-67DC-46CE-9044-FDCFAF60C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75BBBF-F521-467B-963B-032D18004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0E7FE7-563A-4456-9388-090B6379C8F9}"/>
              </a:ext>
            </a:extLst>
          </p:cNvPr>
          <p:cNvGrpSpPr/>
          <p:nvPr/>
        </p:nvGrpSpPr>
        <p:grpSpPr>
          <a:xfrm>
            <a:off x="6475412" y="5029200"/>
            <a:ext cx="4839048" cy="1121015"/>
            <a:chOff x="6475412" y="5334000"/>
            <a:chExt cx="4839048" cy="1121015"/>
          </a:xfrm>
        </p:grpSpPr>
        <p:pic>
          <p:nvPicPr>
            <p:cNvPr id="17" name="Picture 16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C94A0C8D-2BFC-4653-AE69-50490B4D0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08B7F8F2-B02E-4BC8-8606-82858A64D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1906D1B2-CCC5-4A84-9821-AC3A45CB0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5A6DE41-C574-4F5B-9040-AC023F54B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475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7150</TotalTime>
  <Words>565</Words>
  <Application>Microsoft Office PowerPoint</Application>
  <PresentationFormat>Custom</PresentationFormat>
  <Paragraphs>114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Бройни системи – аритметика</vt:lpstr>
      <vt:lpstr>Съдържание</vt:lpstr>
      <vt:lpstr>Събиране в двоична бройна система</vt:lpstr>
      <vt:lpstr>Събиране в двоична бройна система</vt:lpstr>
      <vt:lpstr>Изваждане на числа в двоична БС</vt:lpstr>
      <vt:lpstr>Умножение в двоична БС</vt:lpstr>
      <vt:lpstr>Деление в двоична БС</vt:lpstr>
      <vt:lpstr>Аритметика в други БС</vt:lpstr>
      <vt:lpstr>Обобщение</vt:lpstr>
      <vt:lpstr>Бройни системи – аритметика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>Software University Foundation</dc:creator>
  <cp:keywords>math; mathematics; programming; algorithms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2019-12-16T19:32:43Z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