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02" r:id="rId3"/>
    <p:sldId id="517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64" r:id="rId17"/>
    <p:sldId id="518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1E58F3-A21E-43FB-A976-35F6311F01CB}">
          <p14:sldIdLst>
            <p14:sldId id="402"/>
            <p14:sldId id="517"/>
          </p14:sldIdLst>
        </p14:section>
        <p14:section name="Data Types" id="{15558C00-BA75-42ED-8633-5B2D2E371762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89C3DF29-1567-4332-8F0D-F5657152321F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Conclusion" id="{7ADD8500-CA4F-4F92-8870-B5F2D8D6CDF4}">
          <p14:sldIdLst>
            <p14:sldId id="464"/>
            <p14:sldId id="51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8:56.212" idx="11">
    <p:pos x="10" y="10"/>
    <p:text>3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9:07.415" idx="12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54.629" idx="3">
    <p:pos x="10" y="10"/>
    <p:text>1 минута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04.665" idx="4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13.802" idx="5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22.209" idx="6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40.207" idx="7">
    <p:pos x="10" y="10"/>
    <p:text>5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55.812" idx="8">
    <p:pos x="10" y="10"/>
    <p:text>5 минути демонстрация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8:22.453" idx="9">
    <p:pos x="10" y="10"/>
    <p:text>2-3 минути демонстрация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8:39.531" idx="10">
    <p:pos x="10" y="10"/>
    <p:text>10 минути демонстрация и обяснение на цялата задача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784002F-0124-4251-8EFC-593DA9251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270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787C64C-B703-4237-9861-15A1A99D3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88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AA164-EC21-489C-8E31-466736B7A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82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3AC2B8-669F-4030-B546-615775E2E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140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F53364-8DC8-44E1-995C-D5C69C2302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01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9FAA36-B2FA-4A54-840C-E560A97D6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dirty="0"/>
              <a:t>Числени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22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Според мерната единица, можем да ползваме различен тип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4.3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DB4F5C-65C6-4FE8-9FDC-9D9DBDA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6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Целите числа си имат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(</a:t>
            </a:r>
            <a:r>
              <a:rPr lang="bg-BG" sz="3100" dirty="0"/>
              <a:t>минимална и максимална стойност</a:t>
            </a:r>
            <a:r>
              <a:rPr lang="en-US" sz="3100" dirty="0"/>
              <a:t>)</a:t>
            </a:r>
          </a:p>
          <a:p>
            <a:r>
              <a:rPr lang="bg-BG" sz="3100" dirty="0"/>
              <a:t>Целочислените типове могат да се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>
                <a:sym typeface="Wingdings" panose="05000000000000000000" pitchFamily="2" charset="2"/>
              </a:rPr>
              <a:t>това води до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Внимавайте с препълването</a:t>
            </a:r>
            <a:r>
              <a:rPr lang="en-US" dirty="0"/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4150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3011" y="47555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234B8B-5614-4097-AA02-9E367A35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9319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8369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A60495-9F2D-495D-A425-B6FDA958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1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3282126"/>
            <a:ext cx="3389308" cy="1066800"/>
          </a:xfrm>
          <a:prstGeom prst="wedgeRoundRectCallout">
            <a:avLst>
              <a:gd name="adj1" fmla="val -99299"/>
              <a:gd name="adj2" fmla="val -54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90012" y="2729034"/>
            <a:ext cx="2743200" cy="1233365"/>
          </a:xfrm>
          <a:prstGeom prst="wedgeRoundRectCallout">
            <a:avLst>
              <a:gd name="adj1" fmla="val -81839"/>
              <a:gd name="adj2" fmla="val -218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2EAE3A9-A5B6-42B8-B3DA-802466E7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можем да зададем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6551612" y="228600"/>
            <a:ext cx="3352800" cy="1199145"/>
            <a:chOff x="7898873" y="318624"/>
            <a:chExt cx="2810555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3" y="318624"/>
              <a:ext cx="684957" cy="1509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74769" y="1568850"/>
              <a:ext cx="745562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DA6572D-4517-46E5-B0D1-AA79E8E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9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Променливи: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/>
          </a:p>
          <a:p>
            <a:r>
              <a:rPr lang="bg-BG" dirty="0"/>
              <a:t>Целочислени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/>
              <a:t>Могат да пазят или да не пазят знак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D0D2CF-91B6-49F2-9E85-7D83CFF5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Програмиране </a:t>
            </a:r>
            <a:r>
              <a:rPr lang="en-US" dirty="0"/>
              <a:t>– </a:t>
            </a:r>
            <a:r>
              <a:rPr lang="bg-BG" dirty="0"/>
              <a:t>Въпроси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A13566-9ECD-4827-A1A3-46AB98A3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Как работят компютрите? Променливи. 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4331A6-6D02-4620-82EF-BDC3E77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6731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5200" dirty="0"/>
              <a:t>Типове данни и променливи</a:t>
            </a:r>
            <a:endParaRPr lang="en-US" sz="5200" dirty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68A294E-0B73-415B-892C-6C3FA9A9A6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A1D9B9-F937-446D-A447-D5A4129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19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Когато се обработи, информацията се записва обратно в променливите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FC0DC34-4BDF-47FD-8A0C-AA9FCBE3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37FEDC-851A-4F37-A9B2-D113701F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012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>
                <a:solidFill>
                  <a:srgbClr val="FFFFFF"/>
                </a:solidFill>
              </a:rPr>
              <a:t>поредица от </a:t>
            </a:r>
            <a:r>
              <a:rPr lang="en-US" sz="3200" dirty="0">
                <a:solidFill>
                  <a:srgbClr val="FFFFFF"/>
                </a:solidFill>
              </a:rPr>
              <a:t>32 </a:t>
            </a:r>
            <a:r>
              <a:rPr lang="bg-BG" sz="3200" dirty="0">
                <a:solidFill>
                  <a:srgbClr val="FFFFFF"/>
                </a:solidFill>
              </a:rPr>
              <a:t>бита в паметта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1FB1E25-4639-42D7-9A3A-0B73BA4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bg-BG" dirty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E636DDF8-7B0B-4C50-9C35-57CF83F6BB8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</a:t>
            </a:r>
            <a:r>
              <a:rPr lang="bg-BG" sz="3000" dirty="0"/>
              <a:t>със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</a:t>
            </a:r>
            <a:r>
              <a:rPr lang="bg-BG" sz="3000" dirty="0"/>
              <a:t>без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</a:t>
            </a:r>
            <a:r>
              <a:rPr lang="bg-BG" sz="3000" dirty="0"/>
              <a:t>със знак,</a:t>
            </a:r>
            <a:r>
              <a:rPr lang="en-US" sz="3000" dirty="0"/>
              <a:t> 16-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</a:t>
            </a:r>
            <a:r>
              <a:rPr lang="bg-BG" sz="3000" dirty="0"/>
              <a:t>без знак </a:t>
            </a:r>
            <a:r>
              <a:rPr lang="en-US" sz="3000" dirty="0"/>
              <a:t>16-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</a:t>
            </a:r>
            <a:r>
              <a:rPr lang="bg-BG" sz="3000" dirty="0"/>
              <a:t>със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</a:t>
            </a:r>
            <a:r>
              <a:rPr lang="bg-BG" sz="3000" dirty="0"/>
              <a:t>без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</a:t>
            </a:r>
            <a:r>
              <a:rPr lang="bg-BG" sz="3000" dirty="0"/>
              <a:t>със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</a:t>
            </a:r>
            <a:r>
              <a:rPr lang="bg-BG" sz="3000" dirty="0"/>
              <a:t>без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E2FCE027-FFFC-4484-94BA-CCFEB4B0E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7150</TotalTime>
  <Words>1071</Words>
  <Application>Microsoft Office PowerPoint</Application>
  <PresentationFormat>Custom</PresentationFormat>
  <Paragraphs>175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Tahoma</vt:lpstr>
      <vt:lpstr>Wingdings</vt:lpstr>
      <vt:lpstr>Wingdings 2</vt:lpstr>
      <vt:lpstr>SoftUni 16x9</vt:lpstr>
      <vt:lpstr>Типове данни и променливи</vt:lpstr>
      <vt:lpstr>Съдържание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научихме този час?</vt:lpstr>
      <vt:lpstr>Програмиране – Въпроси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2019-12-16T19:08:20Z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